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</p:sldMasterIdLst>
  <p:notesMasterIdLst>
    <p:notesMasterId r:id="rId31"/>
  </p:notesMasterIdLst>
  <p:sldIdLst>
    <p:sldId id="4293" r:id="rId6"/>
    <p:sldId id="4283" r:id="rId7"/>
    <p:sldId id="4291" r:id="rId8"/>
    <p:sldId id="4284" r:id="rId9"/>
    <p:sldId id="4285" r:id="rId10"/>
    <p:sldId id="3782" r:id="rId11"/>
    <p:sldId id="4004" r:id="rId12"/>
    <p:sldId id="4006" r:id="rId13"/>
    <p:sldId id="3980" r:id="rId14"/>
    <p:sldId id="4008" r:id="rId15"/>
    <p:sldId id="4007" r:id="rId16"/>
    <p:sldId id="3783" r:id="rId17"/>
    <p:sldId id="3768" r:id="rId18"/>
    <p:sldId id="3769" r:id="rId19"/>
    <p:sldId id="3770" r:id="rId20"/>
    <p:sldId id="3771" r:id="rId21"/>
    <p:sldId id="3772" r:id="rId22"/>
    <p:sldId id="3773" r:id="rId23"/>
    <p:sldId id="3774" r:id="rId24"/>
    <p:sldId id="3775" r:id="rId25"/>
    <p:sldId id="3776" r:id="rId26"/>
    <p:sldId id="3777" r:id="rId27"/>
    <p:sldId id="3779" r:id="rId28"/>
    <p:sldId id="4292" r:id="rId29"/>
    <p:sldId id="4286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1E17377-A94B-4C38-B0BA-668226A03655}">
          <p14:sldIdLst>
            <p14:sldId id="4293"/>
            <p14:sldId id="4283"/>
            <p14:sldId id="4291"/>
            <p14:sldId id="4284"/>
            <p14:sldId id="4285"/>
            <p14:sldId id="3782"/>
            <p14:sldId id="4004"/>
            <p14:sldId id="4006"/>
            <p14:sldId id="3980"/>
            <p14:sldId id="4008"/>
            <p14:sldId id="4007"/>
            <p14:sldId id="3783"/>
            <p14:sldId id="3768"/>
            <p14:sldId id="3769"/>
            <p14:sldId id="3770"/>
            <p14:sldId id="3771"/>
            <p14:sldId id="3772"/>
            <p14:sldId id="3773"/>
            <p14:sldId id="3774"/>
            <p14:sldId id="3775"/>
            <p14:sldId id="3776"/>
            <p14:sldId id="3777"/>
            <p14:sldId id="3779"/>
            <p14:sldId id="4292"/>
            <p14:sldId id="4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E699"/>
    <a:srgbClr val="FF7C80"/>
    <a:srgbClr val="8497B0"/>
    <a:srgbClr val="0067AA"/>
    <a:srgbClr val="0D7F68"/>
    <a:srgbClr val="F2F2F2"/>
    <a:srgbClr val="F7F7F7"/>
    <a:srgbClr val="FFFFFF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5256" autoAdjust="0"/>
  </p:normalViewPr>
  <p:slideViewPr>
    <p:cSldViewPr snapToGrid="0">
      <p:cViewPr varScale="1">
        <p:scale>
          <a:sx n="71" d="100"/>
          <a:sy n="71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Lucas\Desktop\Sa&#250;de%20AMS%20-%20Pesquisa%20IDSS%202023(Base%202022)%20-%20Processamento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Sa&#250;de%20AMS%20-%20Pesquisa%20IDSS%202023(Base%202022)%20-%20Processamento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Lucas\Desktop\Sa&#250;de%20AMS%20-%20Pesquisa%20IDSS%202023(Base%202022)%20-%20Processamento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Sa&#250;de%20AMS%20-%20Pesquisa%20IDSS%202023(Base%202022)%20-%20Processamento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Sa&#250;de%20AMS%20-%20Pesquisa%20IDSS%202023(Base%202022)%20-%20Processamento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Lucas\Desktop\Sa&#250;de%20AMS%20-%20Pesquisa%20IDSS%202023(Base%202022)%20-%20Processamento.xlsm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Sa&#250;de%20AMS%20-%20Pesquisa%20IDSS%202023(Base%202022)%20-%20Processamento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Lucas\Desktop\Sa&#250;de%20AMS%20-%20Pesquisa%20IDSS%202023(Base%202022)%20-%20Processamento.xlsm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Sa&#250;de%20AMS%20-%20Pesquisa%20IDSS%202023(Base%202022)%20-%20Processamento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Sa&#250;de%20AMS%20-%20Pesquisa%20IDSS%202023(Base%202022)%20-%20Processamento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Sa&#250;de%20AMS%20-%20Pesquisa%20IDSS%202023(Base%202022)%20-%20Processamento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Sa&#250;de%20AMS%20-%20Pesquisa%20IDSS%202023(Base%202022)%20-%20Processamento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Sa&#250;de%20AMS%20-%20Pesquisa%20IDSS%202023(Base%202022)%20-%20Processamento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Sa&#250;de%20AMS%20-%20Pesquisa%20IDSS%202023(Base%202022)%20-%20Processamento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Lucas\Desktop\Sa&#250;de%20AMS%20-%20Pesquisa%20IDSS%202023(Base%202022)%20-%20Processamento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Lucas\Desktop\Sa&#250;de%20AMS%20-%20Pesquisa%20IDSS%202023(Base%202022)%20-%20Processamento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Lucas\Desktop\Sa&#250;de%20AMS%20-%20Pesquisa%20IDSS%202023(Base%202022)%20-%20Processamento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AD-48A5-9F5B-92EF4DC04BD8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8280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AD-48A5-9F5B-92EF4DC04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50.501672240802677</c:v>
                </c:pt>
                <c:pt idx="1">
                  <c:v>49.498327759197323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D-48A5-9F5B-92EF4DC04BD8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49.498327759197323</c:v>
                </c:pt>
                <c:pt idx="1">
                  <c:v>50.501672240802677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D-48A5-9F5B-92EF4DC04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E-4EAC-8B98-B65B5ACE9B0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DE-4EAC-8B98-B65B5ACE9B0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DE-4EAC-8B98-B65B5ACE9B0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DE-4EAC-8B98-B65B5ACE9B0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DE-4EAC-8B98-B65B5ACE9B0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DE-4EAC-8B98-B65B5ACE9B0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6DE-4EAC-8B98-B65B5ACE9B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25.294117647058822</c:v>
                </c:pt>
                <c:pt idx="1">
                  <c:v>52.745098039215691</c:v>
                </c:pt>
                <c:pt idx="2">
                  <c:v>17.843137254901961</c:v>
                </c:pt>
                <c:pt idx="3">
                  <c:v>3.1372549019607843</c:v>
                </c:pt>
                <c:pt idx="4">
                  <c:v>0.98039215686274506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6DE-4EAC-8B98-B65B5ACE9B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97491457284740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53-4CC9-B313-AB34CCC6545A}"/>
                </c:ext>
              </c:extLst>
            </c:dLbl>
            <c:dLbl>
              <c:idx val="1"/>
              <c:layout>
                <c:manualLayout>
                  <c:x val="-3.0942547310474716E-2"/>
                  <c:y val="-0.299019234419514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53-4CC9-B313-AB34CCC654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78.68217054263566</c:v>
                </c:pt>
                <c:pt idx="1">
                  <c:v>77.38095238095238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53-4CC9-B313-AB34CCC6545A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21.31782945736434</c:v>
                </c:pt>
                <c:pt idx="1">
                  <c:v>22.61904761904762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53-4CC9-B313-AB34CCC65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36-4CE9-B17F-565AF28505A9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36-4CE9-B17F-565AF28505A9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F36-4CE9-B17F-565AF2850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70.434782608695656</c:v>
                </c:pt>
                <c:pt idx="1">
                  <c:v>29.565217391304348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36-4CE9-B17F-565AF2850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36-471C-A483-26DCED81D75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36-471C-A483-26DCED81D75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36-471C-A483-26DCED81D75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36-471C-A483-26DCED81D75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36-471C-A483-26DCED81D75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36-471C-A483-26DCED81D75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236-471C-A483-26DCED81D7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29.032258064516132</c:v>
                </c:pt>
                <c:pt idx="1">
                  <c:v>52.764976958525345</c:v>
                </c:pt>
                <c:pt idx="2">
                  <c:v>14.746543778801843</c:v>
                </c:pt>
                <c:pt idx="3">
                  <c:v>2.3041474654377883</c:v>
                </c:pt>
                <c:pt idx="4">
                  <c:v>1.1520737327188941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236-471C-A483-26DCED81D7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313526804071210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C2-4A19-9B7A-1800798EE9B6}"/>
                </c:ext>
              </c:extLst>
            </c:dLbl>
            <c:dLbl>
              <c:idx val="1"/>
              <c:layout>
                <c:manualLayout>
                  <c:x val="-1.5122909451465476E-2"/>
                  <c:y val="-0.299019234419514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C2-4A19-9B7A-1800798EE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82.456140350877192</c:v>
                </c:pt>
                <c:pt idx="1">
                  <c:v>81.067961165048544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C2-4A19-9B7A-1800798EE9B6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17.543859649122808</c:v>
                </c:pt>
                <c:pt idx="1">
                  <c:v>18.932038834951456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C2-4A19-9B7A-1800798EE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CD-4933-A452-83018ACFA1E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CD-4933-A452-83018ACFA1E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CD-4933-A452-83018ACFA1E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CD-4933-A452-83018ACFA1E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CD-4933-A452-83018ACFA1E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9CD-4933-A452-83018ACFA1E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9CD-4933-A452-83018ACFA1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45.042016806722692</c:v>
                </c:pt>
                <c:pt idx="1">
                  <c:v>42.352941176470587</c:v>
                </c:pt>
                <c:pt idx="2">
                  <c:v>11.092436974789916</c:v>
                </c:pt>
                <c:pt idx="3">
                  <c:v>0.50420168067226889</c:v>
                </c:pt>
                <c:pt idx="4">
                  <c:v>1.0084033613445378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9CD-4933-A452-83018ACFA1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313526804071210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4C-44CC-ADAE-F1E060680786}"/>
                </c:ext>
              </c:extLst>
            </c:dLbl>
            <c:dLbl>
              <c:idx val="1"/>
              <c:layout>
                <c:manualLayout>
                  <c:x val="-3.0942547310474716E-2"/>
                  <c:y val="-0.304364350015004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4C-44CC-ADAE-F1E0606807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87</c:v>
                </c:pt>
                <c:pt idx="1">
                  <c:v>87.796610169491515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4C-44CC-ADAE-F1E060680786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13</c:v>
                </c:pt>
                <c:pt idx="1">
                  <c:v>12.203389830508485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4C-44CC-ADAE-F1E060680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DC-45E8-B4BA-6C2ECEE4C54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DC-45E8-B4BA-6C2ECEE4C54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DC-45E8-B4BA-6C2ECEE4C54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DC-45E8-B4BA-6C2ECEE4C54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DC-45E8-B4BA-6C2ECEE4C54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DC-45E8-B4BA-6C2ECEE4C5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15.358361774744028</c:v>
                </c:pt>
                <c:pt idx="1">
                  <c:v>68.088737201365191</c:v>
                </c:pt>
                <c:pt idx="2">
                  <c:v>2.0477815699658701</c:v>
                </c:pt>
                <c:pt idx="3">
                  <c:v>11.774744027303754</c:v>
                </c:pt>
                <c:pt idx="4">
                  <c:v>2.7303754266211606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DC-45E8-B4BA-6C2ECEE4C5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Qual a sua idade?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25 anos</c:v>
                </c:pt>
                <c:pt idx="1">
                  <c:v>De 26 a 35 anos</c:v>
                </c:pt>
                <c:pt idx="2">
                  <c:v>De 36 a 45 anos</c:v>
                </c:pt>
                <c:pt idx="3">
                  <c:v>De 46 a 55 anos</c:v>
                </c:pt>
                <c:pt idx="4">
                  <c:v>De 56 a 65 anos</c:v>
                </c:pt>
                <c:pt idx="5">
                  <c:v>Mais de 65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9.0301003344481607</c:v>
                </c:pt>
                <c:pt idx="1">
                  <c:v>30.76923076923077</c:v>
                </c:pt>
                <c:pt idx="2">
                  <c:v>39.464882943143813</c:v>
                </c:pt>
                <c:pt idx="3">
                  <c:v>16.053511705685619</c:v>
                </c:pt>
                <c:pt idx="4">
                  <c:v>4.3478260869565215</c:v>
                </c:pt>
                <c:pt idx="5">
                  <c:v>0.33444816053511706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B-41EB-8C12-C1931EF15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3.2180333835316849E-2"/>
          <c:w val="0.94047822919473467"/>
          <c:h val="0.932707514191939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43-4DBD-84BE-CB03BE1AD32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43-4DBD-84BE-CB03BE1AD32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43-4DBD-84BE-CB03BE1AD32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43-4DBD-84BE-CB03BE1AD32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43-4DBD-84BE-CB03BE1AD32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343-4DBD-84BE-CB03BE1AD3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58.906525573192233</c:v>
                </c:pt>
                <c:pt idx="1">
                  <c:v>19.400352733686066</c:v>
                </c:pt>
                <c:pt idx="2">
                  <c:v>20.987654320987652</c:v>
                </c:pt>
                <c:pt idx="3">
                  <c:v>0.70546737213403876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343-4DBD-84BE-CB03BE1AD3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9593255196821E-2"/>
          <c:y val="0.14428759836433092"/>
          <c:w val="0.93672316588903048"/>
          <c:h val="0.659359899060652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0C-412C-9A95-74E0E3D4741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0C-412C-9A95-74E0E3D4741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0C-412C-9A95-74E0E3D4741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0C-412C-9A95-74E0E3D474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0C-412C-9A95-74E0E3D4741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0C-412C-9A95-74E0E3D474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75.717439293598233</c:v>
                </c:pt>
                <c:pt idx="1">
                  <c:v>13.024282560706402</c:v>
                </c:pt>
                <c:pt idx="2">
                  <c:v>10.816777041942604</c:v>
                </c:pt>
                <c:pt idx="3">
                  <c:v>0.44150110375275936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40C-412C-9A95-74E0E3D474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EE-4DFA-AAA8-9B23EEA027F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EE-4DFA-AAA8-9B23EEA027F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CEE-4DFA-AAA8-9B23EEA02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18.404907975460123</c:v>
                </c:pt>
                <c:pt idx="1">
                  <c:v>81.595092024539866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EE-4DFA-AAA8-9B23EEA02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4F-4A1C-B19B-1348B85F095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4F-4A1C-B19B-1348B85F095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4F-4A1C-B19B-1348B85F095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4F-4A1C-B19B-1348B85F095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4F-4A1C-B19B-1348B85F095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4F-4A1C-B19B-1348B85F095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4F-4A1C-B19B-1348B85F09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34.434782608695649</c:v>
                </c:pt>
                <c:pt idx="1">
                  <c:v>48.869565217391305</c:v>
                </c:pt>
                <c:pt idx="2">
                  <c:v>13.391304347826086</c:v>
                </c:pt>
                <c:pt idx="3">
                  <c:v>1.7391304347826086</c:v>
                </c:pt>
                <c:pt idx="4">
                  <c:v>1.5652173913043479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4F-4A1C-B19B-1348B85F09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6007533670033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66-4D3B-8C24-DC19D2CDAD06}"/>
                </c:ext>
              </c:extLst>
            </c:dLbl>
            <c:dLbl>
              <c:idx val="1"/>
              <c:layout>
                <c:manualLayout>
                  <c:x val="-3.094253446271393E-2"/>
                  <c:y val="-0.2402226430976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66-4D3B-8C24-DC19D2CDA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80.968858131487877</c:v>
                </c:pt>
                <c:pt idx="1">
                  <c:v>85.664335664335667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66-4D3B-8C24-DC19D2CDAD06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19.031141868512123</c:v>
                </c:pt>
                <c:pt idx="1">
                  <c:v>14.335664335664333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66-4D3B-8C24-DC19D2CD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16859901932546E-2"/>
          <c:y val="8.5927234268336539E-2"/>
          <c:w val="0.95104476050021125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7C-458A-B0F1-A3FCAB56459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7C-458A-B0F1-A3FCAB56459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7C-458A-B0F1-A3FCAB56459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7C-458A-B0F1-A3FCAB56459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7C-458A-B0F1-A3FCAB5645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7C-458A-B0F1-A3FCAB5645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D7C-458A-B0F1-A3FCAB5645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22.950819672131146</c:v>
                </c:pt>
                <c:pt idx="1">
                  <c:v>43.169398907103826</c:v>
                </c:pt>
                <c:pt idx="2">
                  <c:v>24.043715846994534</c:v>
                </c:pt>
                <c:pt idx="3">
                  <c:v>7.2859744990892539</c:v>
                </c:pt>
                <c:pt idx="4">
                  <c:v>2.5500910746812386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D7C-458A-B0F1-A3FCAB5645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54730218855218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56-457F-8FC6-DEE7C9A53B36}"/>
                </c:ext>
              </c:extLst>
            </c:dLbl>
            <c:dLbl>
              <c:idx val="1"/>
              <c:layout>
                <c:manualLayout>
                  <c:x val="-4.6762165753197145E-2"/>
                  <c:y val="-0.234877525252525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56-457F-8FC6-DEE7C9A53B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68.345323741007192</c:v>
                </c:pt>
                <c:pt idx="1">
                  <c:v>63.837638376383765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56-457F-8FC6-DEE7C9A53B36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31.654676258992808</c:v>
                </c:pt>
                <c:pt idx="1">
                  <c:v>36.162361623616235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56-457F-8FC6-DEE7C9A53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7BF-156C-4FBC-9087-C4F0CB219B8E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0FA5-3DD5-4ACF-930E-76BA53D58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6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5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10FA5-3DD5-4ACF-930E-76BA53D5839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97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6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F84B6-03EE-4043-BF2C-2414E4DA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E215AB-285B-4C8B-A823-7D2766914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77D5A4-8F24-4C3E-B5F7-CDDA3F773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4123C9-8680-427A-8A9C-49C26FAD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0EDF-ED0F-43EB-8D54-A3EBAF7279D9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8116DE-E9C3-4919-821D-2C1957405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BB46DE-2F11-4ECD-9FE3-1AF57CE7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1CFE-01CD-4F1B-A657-48FF374CF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2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6E5BB-BF9B-4C28-B24B-4C7530E3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849DA8-C89D-4186-A56D-10255B8AF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A8D0E8B-1B1F-4565-94C3-3939343F8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D97C0D-0B0F-4C8C-8FC3-4402F0D6A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2570F5-7F43-4E4E-A3B2-0D5BC1F54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9AF20D-F681-4872-820E-02616036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0EDF-ED0F-43EB-8D54-A3EBAF7279D9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A109FC-FEB8-4F52-8E19-42ACC8A9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5C7AE59-CC4C-451B-AE40-3948CB9F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1CFE-01CD-4F1B-A657-48FF374CF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92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878AD-1283-4E54-B5F8-C53B2F69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AFCEFB-F4F1-4010-9A52-BCAEF6CF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0EDF-ED0F-43EB-8D54-A3EBAF7279D9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40CAA8-A395-48DD-88C9-E83852F9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AF860E5-8A70-4CE8-8CA2-8E88E8B5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1CFE-01CD-4F1B-A657-48FF374CF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251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4C6B8FB-B38D-4FE9-AF30-BA8C29F6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0EDF-ED0F-43EB-8D54-A3EBAF7279D9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91AE4B2-DB3D-43F3-9E2A-087E833C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5D62A7-CC38-49F2-B6B5-4D0CF3D8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1CFE-01CD-4F1B-A657-48FF374CF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446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E08B1-0F3B-452E-AC29-BAAB110B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ED6415-0DE1-4591-84A2-D09CB962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757032-CE4D-4A5F-8BFC-3F1D712AC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7B7F60-0E32-44AE-B4F4-71721086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0EDF-ED0F-43EB-8D54-A3EBAF7279D9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C35261-8A04-4FCF-BAC4-FC252C5D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63452B-F9D8-4922-A628-8D3E5B37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1CFE-01CD-4F1B-A657-48FF374CF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699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11F90-C482-434D-AB36-81122F58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A8BC783-8EE5-44B9-A2D7-1D71794FD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CA6749-BCB3-44A2-8555-BFCAB01D3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8BE929-F66B-40F5-B44D-0262DDF1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0EDF-ED0F-43EB-8D54-A3EBAF7279D9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677728-369D-4148-A6B8-94F3578A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97668D-4A86-4F6F-9A7E-DEDD2EA8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1CFE-01CD-4F1B-A657-48FF374CF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1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4C267-1EDE-4A37-81C6-4B6F528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A2F247-3B67-4D78-A66A-509B08BA7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17ED37-09C8-44EC-9373-7CAB47D1F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0EDF-ED0F-43EB-8D54-A3EBAF7279D9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EC0EC0-5324-4ED8-8086-5A926DC8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ED0D5C-3DBC-4CAC-9A97-A599F8B9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1CFE-01CD-4F1B-A657-48FF374CF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779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CE5100-C820-42FB-881C-039BCC1FF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1865E1-9825-4D40-BD7E-35494A275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B8A6CE-E712-4C39-A0BE-4ABA7FE31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0EDF-ED0F-43EB-8D54-A3EBAF7279D9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77FE46-1FC3-4E9C-8F1C-191533B8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71B5D1-62E2-411F-9E35-1CDE3786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1CFE-01CD-4F1B-A657-48FF374CF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52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9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BFCD-432F-47C0-984C-BD9DAF2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4861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D3A0750-620B-45DE-8672-37E282AA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0"/>
            <a:ext cx="7444156" cy="5715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594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0F559-3912-4F0E-B9A9-68DF132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941A-0006-4041-859E-62DD6902F30E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27085E-3F4E-4715-8DFA-63583DC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A5716-A06D-4D14-B5D3-A3E2433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A7C8-3E83-4A82-AB52-C46F2AED23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21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CCDCD-A37E-48DB-A5D3-B17E3DFE4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19961E-EE5F-4CE0-BB1A-F17609050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3B1735-86D9-461B-935A-33B2F8B6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0EDF-ED0F-43EB-8D54-A3EBAF7279D9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BCC955-AB84-47BF-BC41-37780C57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8CF8F7-C716-4C42-B807-E09AE438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1CFE-01CD-4F1B-A657-48FF374CF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43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99511-28D2-443F-8F82-07BBC8D3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D46673-E77D-45AD-9519-035EBD783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884495-D35E-44A6-9536-D7D5EA09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0EDF-ED0F-43EB-8D54-A3EBAF7279D9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28C662-B2CB-4E66-B9FF-E6372AC3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3E2281-7D08-415E-9732-CF3F3DCD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1CFE-01CD-4F1B-A657-48FF374CF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93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108D0-2677-4D5D-9959-754CBEF8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46972D-F68B-4860-B536-4AB81535F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368475-B638-48F8-B4DE-073C93E4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0EDF-ED0F-43EB-8D54-A3EBAF7279D9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1C79CC-ACC5-40A4-B1B1-9D1DEAD9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F0431E-601B-428B-8A8D-F286B007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1CFE-01CD-4F1B-A657-48FF374CF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50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F28BA281-2DD2-486A-B9A0-796B67CAC659}"/>
              </a:ext>
            </a:extLst>
          </p:cNvPr>
          <p:cNvSpPr/>
          <p:nvPr userDrawn="1"/>
        </p:nvSpPr>
        <p:spPr>
          <a:xfrm flipV="1">
            <a:off x="0" y="6743700"/>
            <a:ext cx="12192000" cy="1143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C26E7DF-54B1-43C6-BA87-2D9E7A04A1E2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FD49BF6-D603-4F61-8A55-D68439DDF9D3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160B69-EC2E-4DBD-A3BA-CA51A032F713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779CCFE-892C-44FD-93C9-CC9E7C56C8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8325"/>
          <a:stretch/>
        </p:blipFill>
        <p:spPr>
          <a:xfrm>
            <a:off x="9775710" y="139338"/>
            <a:ext cx="2307093" cy="7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C1C1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55099A1-7B44-4C18-BB50-35900A13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F8FBF0-4685-402B-85A1-D85D590F8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6A03A8-48D0-4946-9106-5B9A980F6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E0EDF-ED0F-43EB-8D54-A3EBAF7279D9}" type="datetimeFigureOut">
              <a:rPr lang="pt-BR" smtClean="0"/>
              <a:t>30/03/2023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2CEC20-37F4-4842-B357-E1D38592E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75004E-09CD-4053-98B2-8ECBB6A70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81CFE-01CD-4F1B-A657-48FF374CF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21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sv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Relationship Id="rId9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6C03191-EAC1-4A0A-B702-815ED3CC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0" y="-13253"/>
            <a:ext cx="12274739" cy="677186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725355B-6944-480A-86C5-30EB9E1B27FD}"/>
              </a:ext>
            </a:extLst>
          </p:cNvPr>
          <p:cNvSpPr/>
          <p:nvPr/>
        </p:nvSpPr>
        <p:spPr>
          <a:xfrm>
            <a:off x="8419080" y="-13252"/>
            <a:ext cx="3772920" cy="5760000"/>
          </a:xfrm>
          <a:prstGeom prst="rect">
            <a:avLst/>
          </a:prstGeom>
          <a:solidFill>
            <a:srgbClr val="FEFEF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250E5-9607-47BB-A181-EADBA97864FF}"/>
              </a:ext>
            </a:extLst>
          </p:cNvPr>
          <p:cNvSpPr txBox="1"/>
          <p:nvPr/>
        </p:nvSpPr>
        <p:spPr>
          <a:xfrm>
            <a:off x="8419080" y="1937031"/>
            <a:ext cx="37729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a typeface="Cambria" panose="02040503050406030204" pitchFamily="18" charset="0"/>
              </a:rPr>
              <a:t>Pesquisa de Satisfação com Beneficiários 2023</a:t>
            </a:r>
          </a:p>
          <a:p>
            <a:pPr algn="ctr"/>
            <a:r>
              <a:rPr lang="pt-BR" b="1" dirty="0">
                <a:cs typeface="Calibri" panose="020F0502020204030204" pitchFamily="34" charset="0"/>
              </a:rPr>
              <a:t>(Ano Base 2022)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09FD5A5-4354-49AF-B532-6D59A2DA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17" y="5024946"/>
            <a:ext cx="2700141" cy="4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E8FFA56-AD5C-173E-CF1E-4DAABE4F66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8325"/>
          <a:stretch/>
        </p:blipFill>
        <p:spPr>
          <a:xfrm>
            <a:off x="8781965" y="774280"/>
            <a:ext cx="2946963" cy="90638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004F70D-7572-481D-3414-4CF4DDB171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416" y="4768575"/>
            <a:ext cx="881770" cy="9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86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35717"/>
              </p:ext>
            </p:extLst>
          </p:nvPr>
        </p:nvGraphicFramePr>
        <p:xfrm>
          <a:off x="715456" y="3429000"/>
          <a:ext cx="10761086" cy="2412544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799855714"/>
                    </a:ext>
                  </a:extLst>
                </a:gridCol>
              </a:tblGrid>
              <a:tr h="461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preenchi documentos ou formulários exigidos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26089"/>
              </p:ext>
            </p:extLst>
          </p:nvPr>
        </p:nvGraphicFramePr>
        <p:xfrm>
          <a:off x="715456" y="1575021"/>
          <a:ext cx="10761086" cy="1574012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052576647"/>
                    </a:ext>
                  </a:extLst>
                </a:gridCol>
              </a:tblGrid>
              <a:tr h="4590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1200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4482"/>
              </p:ext>
            </p:extLst>
          </p:nvPr>
        </p:nvGraphicFramePr>
        <p:xfrm>
          <a:off x="595607" y="3966824"/>
          <a:ext cx="11000785" cy="2085703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58719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0702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712866679"/>
                    </a:ext>
                  </a:extLst>
                </a:gridCol>
              </a:tblGrid>
              <a:tr h="474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310887"/>
              </p:ext>
            </p:extLst>
          </p:nvPr>
        </p:nvGraphicFramePr>
        <p:xfrm>
          <a:off x="595608" y="1575021"/>
          <a:ext cx="11000784" cy="2116862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549868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744342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50629920"/>
                    </a:ext>
                  </a:extLst>
                </a:gridCol>
              </a:tblGrid>
              <a:tr h="5057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28296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AF016A0-3574-4A6D-97EA-9C17CD19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595277"/>
              </p:ext>
            </p:extLst>
          </p:nvPr>
        </p:nvGraphicFramePr>
        <p:xfrm>
          <a:off x="728771" y="1395654"/>
          <a:ext cx="5645525" cy="4998602"/>
        </p:xfrm>
        <a:graphic>
          <a:graphicData uri="http://schemas.openxmlformats.org/drawingml/2006/table">
            <a:tbl>
              <a:tblPr/>
              <a:tblGrid>
                <a:gridCol w="173024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280166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  <a:gridCol w="276995">
                  <a:extLst>
                    <a:ext uri="{9D8B030D-6E8A-4147-A177-3AD203B41FA5}">
                      <a16:colId xmlns:a16="http://schemas.microsoft.com/office/drawing/2014/main" val="1927015499"/>
                    </a:ext>
                  </a:extLst>
                </a:gridCol>
                <a:gridCol w="1125854">
                  <a:extLst>
                    <a:ext uri="{9D8B030D-6E8A-4147-A177-3AD203B41FA5}">
                      <a16:colId xmlns:a16="http://schemas.microsoft.com/office/drawing/2014/main" val="2979806610"/>
                    </a:ext>
                  </a:extLst>
                </a:gridCol>
                <a:gridCol w="1232270">
                  <a:extLst>
                    <a:ext uri="{9D8B030D-6E8A-4147-A177-3AD203B41FA5}">
                      <a16:colId xmlns:a16="http://schemas.microsoft.com/office/drawing/2014/main" val="2308510810"/>
                    </a:ext>
                  </a:extLst>
                </a:gridCol>
              </a:tblGrid>
              <a:tr h="2434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469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PARAUAPEBAS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BELO HORIZONTE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6925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ITABIRA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454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SAO LUIS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15566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CANAA DOS CARAJAS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49575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SERRA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004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RIO DE JANEIRO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62395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ITABIRITO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2841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VILA VELHA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2561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CARIACICA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VITORIA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04363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NOVA LIMA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93823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MARIANA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3598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OURO PRETO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52483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CONSELHEIRO LAFAIETE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1490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BARAO DE COCAIS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13277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JOAO MONLEVADE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69447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ORIXIMINA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17812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ACAILANDIA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28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CONGONHAS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54607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SAO JOSE DE RIBAMAR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0472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GOVERNADOR VALADARES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83588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SANTA BARBARA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73163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MARABA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3619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CORUMBA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60077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BRUMADINHO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71425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5060610-6D3B-4CBA-899F-3604EBD32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77886"/>
              </p:ext>
            </p:extLst>
          </p:nvPr>
        </p:nvGraphicFramePr>
        <p:xfrm>
          <a:off x="6748481" y="1999238"/>
          <a:ext cx="4899200" cy="3596075"/>
        </p:xfrm>
        <a:graphic>
          <a:graphicData uri="http://schemas.openxmlformats.org/drawingml/2006/table">
            <a:tbl>
              <a:tblPr/>
              <a:tblGrid>
                <a:gridCol w="1233044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01460">
                <a:tc gridSpan="2">
                  <a:txBody>
                    <a:bodyPr/>
                    <a:lstStyle/>
                    <a:p>
                      <a:endParaRPr lang="pt-BR" b="0" dirty="0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CB22-0298-484C-B9A4-721AEC517C55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201207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078069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>
            <a:cxnSpLocks/>
          </p:cNvCxnSpPr>
          <p:nvPr/>
        </p:nvCxnSpPr>
        <p:spPr>
          <a:xfrm>
            <a:off x="6096000" y="1078069"/>
            <a:ext cx="0" cy="51552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07806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2A82C22-67F6-4539-82E6-79F1391B94D7}"/>
              </a:ext>
            </a:extLst>
          </p:cNvPr>
          <p:cNvSpPr txBox="1"/>
          <p:nvPr/>
        </p:nvSpPr>
        <p:spPr>
          <a:xfrm>
            <a:off x="557922" y="229311"/>
            <a:ext cx="649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BFAF1A6-52FF-4AAC-9B0F-B7A9DDB13496}"/>
              </a:ext>
            </a:extLst>
          </p:cNvPr>
          <p:cNvSpPr/>
          <p:nvPr/>
        </p:nvSpPr>
        <p:spPr>
          <a:xfrm>
            <a:off x="7401689" y="5441272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A8212479-36B5-478B-8BBD-3B8805224078}"/>
              </a:ext>
            </a:extLst>
          </p:cNvPr>
          <p:cNvGrpSpPr/>
          <p:nvPr/>
        </p:nvGrpSpPr>
        <p:grpSpPr>
          <a:xfrm>
            <a:off x="7222150" y="1109854"/>
            <a:ext cx="3461298" cy="4243389"/>
            <a:chOff x="0" y="0"/>
            <a:chExt cx="2237239" cy="2543175"/>
          </a:xfrm>
        </p:grpSpPr>
        <p:pic>
          <p:nvPicPr>
            <p:cNvPr id="23" name="Imagem 22" descr="Free vector graphic: Silhouette, Man, Women'S - Free Image ...">
              <a:extLst>
                <a:ext uri="{FF2B5EF4-FFF2-40B4-BE49-F238E27FC236}">
                  <a16:creationId xmlns:a16="http://schemas.microsoft.com/office/drawing/2014/main" id="{300D9F2D-17F2-43AC-B514-468CCBA0E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24" name="Imagem 23" descr="Free vector graphic: Silhouette, Man, Women'S - Free Image ...">
              <a:extLst>
                <a:ext uri="{FF2B5EF4-FFF2-40B4-BE49-F238E27FC236}">
                  <a16:creationId xmlns:a16="http://schemas.microsoft.com/office/drawing/2014/main" id="{9257B694-63CF-4FAA-B000-FD5B92567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25" name="Gráfico 24">
              <a:extLst>
                <a:ext uri="{FF2B5EF4-FFF2-40B4-BE49-F238E27FC236}">
                  <a16:creationId xmlns:a16="http://schemas.microsoft.com/office/drawing/2014/main" id="{4FDDAA26-35E2-4D6F-9CD5-2FFAE17FC85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75D7506D-498E-4995-827F-D27D1D9731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34229"/>
              </p:ext>
            </p:extLst>
          </p:nvPr>
        </p:nvGraphicFramePr>
        <p:xfrm>
          <a:off x="415897" y="1588273"/>
          <a:ext cx="5210175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36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20036"/>
              </p:ext>
            </p:extLst>
          </p:nvPr>
        </p:nvGraphicFramePr>
        <p:xfrm>
          <a:off x="64463" y="3825734"/>
          <a:ext cx="5976682" cy="793559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4" y="1105133"/>
            <a:ext cx="11790028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C1FF1FA7-BD50-422D-863C-871A84E2A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71550"/>
              </p:ext>
            </p:extLst>
          </p:nvPr>
        </p:nvGraphicFramePr>
        <p:xfrm>
          <a:off x="6300772" y="1724923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656592"/>
              </p:ext>
            </p:extLst>
          </p:nvPr>
        </p:nvGraphicFramePr>
        <p:xfrm>
          <a:off x="193181" y="4534215"/>
          <a:ext cx="5976682" cy="885825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Base: </a:t>
                      </a: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567</a:t>
                      </a:r>
                      <a:r>
                        <a:rPr lang="pt-BR" sz="10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| Margem de Erro: </a:t>
                      </a: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4,11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 entrevistados </a:t>
                      </a:r>
                      <a:r>
                        <a:rPr lang="pt-BR" sz="10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 = Não sei/Não me lembro: </a:t>
                      </a: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entrevistados </a:t>
                      </a:r>
                      <a:r>
                        <a:rPr lang="pt-BR" sz="10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0F8ED5A4-C695-4C83-9C5F-C70E63225BF8}"/>
              </a:ext>
            </a:extLst>
          </p:cNvPr>
          <p:cNvSpPr txBox="1"/>
          <p:nvPr/>
        </p:nvSpPr>
        <p:spPr>
          <a:xfrm>
            <a:off x="557922" y="242563"/>
            <a:ext cx="492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Consultas e Exames</a:t>
            </a:r>
          </a:p>
        </p:txBody>
      </p:sp>
      <p:sp>
        <p:nvSpPr>
          <p:cNvPr id="28" name="Retângulo Arredondado 12">
            <a:extLst>
              <a:ext uri="{FF2B5EF4-FFF2-40B4-BE49-F238E27FC236}">
                <a16:creationId xmlns:a16="http://schemas.microsoft.com/office/drawing/2014/main" id="{91D13E84-1E18-45AD-874E-01412AB3D172}"/>
              </a:ext>
            </a:extLst>
          </p:cNvPr>
          <p:cNvSpPr/>
          <p:nvPr/>
        </p:nvSpPr>
        <p:spPr>
          <a:xfrm>
            <a:off x="3181522" y="1795731"/>
            <a:ext cx="828001" cy="51191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</a:t>
            </a:r>
            <a:b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78</a:t>
            </a:r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,3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5" name="Retângulo Arredondado 12">
            <a:extLst>
              <a:ext uri="{FF2B5EF4-FFF2-40B4-BE49-F238E27FC236}">
                <a16:creationId xmlns:a16="http://schemas.microsoft.com/office/drawing/2014/main" id="{2DF76782-75EE-4580-AB8C-D7F3D28401CB}"/>
              </a:ext>
            </a:extLst>
          </p:cNvPr>
          <p:cNvSpPr/>
          <p:nvPr/>
        </p:nvSpPr>
        <p:spPr>
          <a:xfrm>
            <a:off x="866168" y="1804491"/>
            <a:ext cx="828001" cy="5326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404040"/>
                </a:solidFill>
                <a:latin typeface="Calibri" panose="020F0502020204030204" pitchFamily="34" charset="0"/>
              </a:rPr>
              <a:t>Negativo</a:t>
            </a:r>
          </a:p>
          <a:p>
            <a:pPr algn="ctr"/>
            <a:r>
              <a:rPr lang="en-US" sz="1200" b="1" dirty="0">
                <a:solidFill>
                  <a:srgbClr val="404040"/>
                </a:solidFill>
                <a:latin typeface="Calibri" panose="020F0502020204030204" pitchFamily="34" charset="0"/>
              </a:rPr>
              <a:t>21,6</a:t>
            </a:r>
            <a:endParaRPr lang="pt-BR" sz="1200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tângulo Arredondado 12">
            <a:extLst>
              <a:ext uri="{FF2B5EF4-FFF2-40B4-BE49-F238E27FC236}">
                <a16:creationId xmlns:a16="http://schemas.microsoft.com/office/drawing/2014/main" id="{B03CA3E5-B003-4329-AF52-686465D94BCD}"/>
              </a:ext>
            </a:extLst>
          </p:cNvPr>
          <p:cNvSpPr/>
          <p:nvPr/>
        </p:nvSpPr>
        <p:spPr>
          <a:xfrm>
            <a:off x="7391707" y="1395486"/>
            <a:ext cx="4287682" cy="359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Perfis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Gênero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Faixa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etária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0194588-1688-4FAE-8E0A-79D585462942}"/>
              </a:ext>
            </a:extLst>
          </p:cNvPr>
          <p:cNvSpPr/>
          <p:nvPr/>
        </p:nvSpPr>
        <p:spPr>
          <a:xfrm>
            <a:off x="9646270" y="3552567"/>
            <a:ext cx="2157519" cy="142043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1D19109-840B-4CCD-A258-D107A4C00EF1}"/>
              </a:ext>
            </a:extLst>
          </p:cNvPr>
          <p:cNvSpPr/>
          <p:nvPr/>
        </p:nvSpPr>
        <p:spPr>
          <a:xfrm>
            <a:off x="9649495" y="2303998"/>
            <a:ext cx="2157519" cy="142043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D22D42B-8FC5-4738-A887-567B73FE0C0D}"/>
              </a:ext>
            </a:extLst>
          </p:cNvPr>
          <p:cNvSpPr/>
          <p:nvPr/>
        </p:nvSpPr>
        <p:spPr>
          <a:xfrm>
            <a:off x="9646270" y="5012362"/>
            <a:ext cx="2157519" cy="142043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84EEB2B-F37C-47FB-AB2A-807F63349FDF}"/>
              </a:ext>
            </a:extLst>
          </p:cNvPr>
          <p:cNvSpPr/>
          <p:nvPr/>
        </p:nvSpPr>
        <p:spPr>
          <a:xfrm>
            <a:off x="52666" y="5472297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procuraram cuidados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ter cuidados de saúde sempre ou na maioria das vezes,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Feminino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mais conseguiu ter cuidados de saúde,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positivas e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 quem melhor avaliou foram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positivas, classificando o atributo em patamar máximo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ter cuidados quando necessitou,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75,1%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ficando abaixo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5846" y="5118378"/>
            <a:ext cx="638645" cy="638645"/>
          </a:xfrm>
          <a:prstGeom prst="rect">
            <a:avLst/>
          </a:prstGeom>
        </p:spPr>
      </p:pic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D7654C39-9BE7-4CAA-8901-697469079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162170"/>
              </p:ext>
            </p:extLst>
          </p:nvPr>
        </p:nvGraphicFramePr>
        <p:xfrm>
          <a:off x="-81374" y="2309142"/>
          <a:ext cx="5018400" cy="15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502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3DA8822C-B69C-42C4-9A12-0E01A9183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43136"/>
              </p:ext>
            </p:extLst>
          </p:nvPr>
        </p:nvGraphicFramePr>
        <p:xfrm>
          <a:off x="6300772" y="1724923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174216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3629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83963"/>
              </p:ext>
            </p:extLst>
          </p:nvPr>
        </p:nvGraphicFramePr>
        <p:xfrm>
          <a:off x="108333" y="4534430"/>
          <a:ext cx="5978789" cy="885825"/>
        </p:xfrm>
        <a:graphic>
          <a:graphicData uri="http://schemas.openxmlformats.org/drawingml/2006/table">
            <a:tbl>
              <a:tblPr/>
              <a:tblGrid>
                <a:gridCol w="597878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4,60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137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8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385F3A-2E48-4057-9239-81B99959D662}"/>
              </a:ext>
            </a:extLst>
          </p:cNvPr>
          <p:cNvSpPr txBox="1"/>
          <p:nvPr/>
        </p:nvSpPr>
        <p:spPr>
          <a:xfrm>
            <a:off x="557922" y="242563"/>
            <a:ext cx="522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Urgências e Emergências</a:t>
            </a:r>
          </a:p>
        </p:txBody>
      </p:sp>
      <p:sp>
        <p:nvSpPr>
          <p:cNvPr id="19" name="Retângulo Arredondado 12">
            <a:extLst>
              <a:ext uri="{FF2B5EF4-FFF2-40B4-BE49-F238E27FC236}">
                <a16:creationId xmlns:a16="http://schemas.microsoft.com/office/drawing/2014/main" id="{9AF50D1E-0D1D-421F-B58C-FEA8654ADDCD}"/>
              </a:ext>
            </a:extLst>
          </p:cNvPr>
          <p:cNvSpPr/>
          <p:nvPr/>
        </p:nvSpPr>
        <p:spPr>
          <a:xfrm>
            <a:off x="7391707" y="1412602"/>
            <a:ext cx="4287682" cy="359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Perfis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Gênero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Faixa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etária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603E30D-AB36-4604-939C-AF9BD820C5B2}"/>
              </a:ext>
            </a:extLst>
          </p:cNvPr>
          <p:cNvSpPr/>
          <p:nvPr/>
        </p:nvSpPr>
        <p:spPr>
          <a:xfrm>
            <a:off x="9657215" y="5002502"/>
            <a:ext cx="2157519" cy="173011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61CE982-DEA8-45D3-A945-861A88CE0C29}"/>
              </a:ext>
            </a:extLst>
          </p:cNvPr>
          <p:cNvSpPr/>
          <p:nvPr/>
        </p:nvSpPr>
        <p:spPr>
          <a:xfrm>
            <a:off x="9657214" y="4285678"/>
            <a:ext cx="2157519" cy="142043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26D52B21-F204-48C5-AE5A-0B516A65F2EF}"/>
              </a:ext>
            </a:extLst>
          </p:cNvPr>
          <p:cNvSpPr/>
          <p:nvPr/>
        </p:nvSpPr>
        <p:spPr>
          <a:xfrm>
            <a:off x="72571" y="5477409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necessitaram de atenção imediata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88,7%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atendimento sempre  ou na maioria das vezes,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que conseguiu atendimento mais que outro. 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quem melhor avaliou foram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positivas, classificando o atributo em patamar máximo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ter atenção imediata quando necessitou,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85,1%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601" y="5110971"/>
            <a:ext cx="638645" cy="638645"/>
          </a:xfrm>
          <a:prstGeom prst="rect">
            <a:avLst/>
          </a:prstGeom>
        </p:spPr>
      </p:pic>
      <p:sp>
        <p:nvSpPr>
          <p:cNvPr id="28" name="Retângulo Arredondado 12">
            <a:extLst>
              <a:ext uri="{FF2B5EF4-FFF2-40B4-BE49-F238E27FC236}">
                <a16:creationId xmlns:a16="http://schemas.microsoft.com/office/drawing/2014/main" id="{11DF9A83-9955-468E-A027-DE8E8FA9FDC3}"/>
              </a:ext>
            </a:extLst>
          </p:cNvPr>
          <p:cNvSpPr/>
          <p:nvPr/>
        </p:nvSpPr>
        <p:spPr>
          <a:xfrm>
            <a:off x="3210098" y="1910033"/>
            <a:ext cx="828001" cy="51191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</a:t>
            </a:r>
            <a:b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88,7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9" name="Retângulo Arredondado 12">
            <a:extLst>
              <a:ext uri="{FF2B5EF4-FFF2-40B4-BE49-F238E27FC236}">
                <a16:creationId xmlns:a16="http://schemas.microsoft.com/office/drawing/2014/main" id="{B6703B48-C581-43C2-B955-37A5EF57C059}"/>
              </a:ext>
            </a:extLst>
          </p:cNvPr>
          <p:cNvSpPr/>
          <p:nvPr/>
        </p:nvSpPr>
        <p:spPr>
          <a:xfrm>
            <a:off x="894744" y="1918793"/>
            <a:ext cx="828001" cy="5326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404040"/>
                </a:solidFill>
                <a:latin typeface="Calibri" panose="020F0502020204030204" pitchFamily="34" charset="0"/>
              </a:rPr>
              <a:t>Negativo</a:t>
            </a:r>
          </a:p>
          <a:p>
            <a:pPr algn="ctr"/>
            <a:r>
              <a:rPr lang="en-US" sz="1200" b="1" dirty="0">
                <a:solidFill>
                  <a:srgbClr val="404040"/>
                </a:solidFill>
                <a:latin typeface="Calibri" panose="020F0502020204030204" pitchFamily="34" charset="0"/>
              </a:rPr>
              <a:t>11,2</a:t>
            </a:r>
            <a:endParaRPr lang="pt-BR" sz="1200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E915112F-08F9-45AA-8ABC-BBBD14E690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989861"/>
              </p:ext>
            </p:extLst>
          </p:nvPr>
        </p:nvGraphicFramePr>
        <p:xfrm>
          <a:off x="-20700" y="2575770"/>
          <a:ext cx="4892737" cy="1523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51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1781920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57663"/>
              </p:ext>
            </p:extLst>
          </p:nvPr>
        </p:nvGraphicFramePr>
        <p:xfrm>
          <a:off x="6064581" y="1895354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08562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489| Margem de Erro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4.42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109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745AA2-B99F-451C-9C98-22C1D3F1C24D}"/>
              </a:ext>
            </a:extLst>
          </p:cNvPr>
          <p:cNvSpPr txBox="1"/>
          <p:nvPr/>
        </p:nvSpPr>
        <p:spPr>
          <a:xfrm>
            <a:off x="557922" y="242563"/>
            <a:ext cx="487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Comunicados Preventivos</a:t>
            </a:r>
          </a:p>
        </p:txBody>
      </p:sp>
      <p:pic>
        <p:nvPicPr>
          <p:cNvPr id="13" name="Gráfico 12" descr="Fala com preenchimento sólido">
            <a:extLst>
              <a:ext uri="{FF2B5EF4-FFF2-40B4-BE49-F238E27FC236}">
                <a16:creationId xmlns:a16="http://schemas.microsoft.com/office/drawing/2014/main" id="{8CE479D6-3F2E-4C85-87E5-71807351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9303" y="4868847"/>
            <a:ext cx="638645" cy="638645"/>
          </a:xfrm>
          <a:prstGeom prst="rect">
            <a:avLst/>
          </a:prstGeom>
        </p:spPr>
      </p:pic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05010F8D-DB2A-4D32-8F5D-633295AF6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16147"/>
              </p:ext>
            </p:extLst>
          </p:nvPr>
        </p:nvGraphicFramePr>
        <p:xfrm>
          <a:off x="167162" y="3863187"/>
          <a:ext cx="2652621" cy="630615"/>
        </p:xfrm>
        <a:graphic>
          <a:graphicData uri="http://schemas.openxmlformats.org/drawingml/2006/table">
            <a:tbl>
              <a:tblPr/>
              <a:tblGrid>
                <a:gridCol w="884207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84207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84207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2776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76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76463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D2533EB9-B584-4CCE-967A-1331E13F163A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relação à comunicação, dentre os beneficiários que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18,4%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que receberam comunicação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relatam não ter recebido comunicação, um índice muito elevado que cabe um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que recebeu mais comunicação que o outro. 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quem mais recebeu comunicação são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para a menção positiva, atingindo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O público com menor frequência de contato são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apresentando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12,7%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C4C5E91-A255-4DFB-86EC-01A972FA0005}"/>
              </a:ext>
            </a:extLst>
          </p:cNvPr>
          <p:cNvSpPr/>
          <p:nvPr/>
        </p:nvSpPr>
        <p:spPr>
          <a:xfrm>
            <a:off x="9499105" y="3757649"/>
            <a:ext cx="1670197" cy="202863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6601624-7069-4A88-B8BA-DEA268B9A5BE}"/>
              </a:ext>
            </a:extLst>
          </p:cNvPr>
          <p:cNvSpPr/>
          <p:nvPr/>
        </p:nvSpPr>
        <p:spPr>
          <a:xfrm>
            <a:off x="9499105" y="3535829"/>
            <a:ext cx="1670197" cy="218423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AA5D89F9-28A9-4CB9-A7BD-8B1B1EE6F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815872"/>
              </p:ext>
            </p:extLst>
          </p:nvPr>
        </p:nvGraphicFramePr>
        <p:xfrm>
          <a:off x="0" y="1694034"/>
          <a:ext cx="3643312" cy="227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1F4A8B65-C6A7-F389-599A-BF6C6A9DC704}"/>
              </a:ext>
            </a:extLst>
          </p:cNvPr>
          <p:cNvSpPr/>
          <p:nvPr/>
        </p:nvSpPr>
        <p:spPr>
          <a:xfrm>
            <a:off x="9499105" y="4579029"/>
            <a:ext cx="1670197" cy="218423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49526"/>
              </p:ext>
            </p:extLst>
          </p:nvPr>
        </p:nvGraphicFramePr>
        <p:xfrm>
          <a:off x="137813" y="4360887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:a16="http://schemas.microsoft.com/office/drawing/2014/main" id="{DD44DF35-513A-4573-856E-802A345B0DEC}"/>
              </a:ext>
            </a:extLst>
          </p:cNvPr>
          <p:cNvSpPr/>
          <p:nvPr/>
        </p:nvSpPr>
        <p:spPr>
          <a:xfrm>
            <a:off x="6101168" y="3888428"/>
            <a:ext cx="5837546" cy="283196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avaliam satisfatoriamente, com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chegam a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3,3pp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com isso observamos que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viés de baixa entre as menções positivas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14.5pp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indicando probabilidade de migração de satisfação para não satisfação.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é o que melhor avalia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85,7%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obtiveram o patamar de máxima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enquanto os demais públicos encontram-se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os menos satisfeitos são beneficiários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26 a 35 anos,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80,9%.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933438"/>
              </p:ext>
            </p:extLst>
          </p:nvPr>
        </p:nvGraphicFramePr>
        <p:xfrm>
          <a:off x="9090248" y="1754248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T2B*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647318" y="1657859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443789"/>
              </p:ext>
            </p:extLst>
          </p:nvPr>
        </p:nvGraphicFramePr>
        <p:xfrm>
          <a:off x="119352" y="5080321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575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4.08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7BABB6-F1C5-40AF-9415-4A5832D88656}"/>
              </a:ext>
            </a:extLst>
          </p:cNvPr>
          <p:cNvSpPr txBox="1"/>
          <p:nvPr/>
        </p:nvSpPr>
        <p:spPr>
          <a:xfrm>
            <a:off x="557922" y="242563"/>
            <a:ext cx="462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Hospitais, Clínicas, </a:t>
            </a:r>
            <a:r>
              <a:rPr lang="pt-B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9406" y="3436761"/>
            <a:ext cx="638645" cy="638645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F510612F-E9B3-40DF-9259-A7CED693D606}"/>
              </a:ext>
            </a:extLst>
          </p:cNvPr>
          <p:cNvGrpSpPr/>
          <p:nvPr/>
        </p:nvGrpSpPr>
        <p:grpSpPr>
          <a:xfrm>
            <a:off x="119352" y="6127635"/>
            <a:ext cx="4024269" cy="637044"/>
            <a:chOff x="157406" y="5740245"/>
            <a:chExt cx="4024269" cy="637044"/>
          </a:xfrm>
        </p:grpSpPr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3517FA7F-5895-4D99-8E83-2BDE7427A628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Arredondado 81">
              <a:extLst>
                <a:ext uri="{FF2B5EF4-FFF2-40B4-BE49-F238E27FC236}">
                  <a16:creationId xmlns:a16="http://schemas.microsoft.com/office/drawing/2014/main" id="{ECE5A479-E655-4AD2-BF15-566921666880}"/>
                </a:ext>
              </a:extLst>
            </p:cNvPr>
            <p:cNvSpPr/>
            <p:nvPr/>
          </p:nvSpPr>
          <p:spPr>
            <a:xfrm>
              <a:off x="273189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90 a 100</a:t>
              </a:r>
            </a:p>
          </p:txBody>
        </p:sp>
        <p:sp>
          <p:nvSpPr>
            <p:cNvPr id="48" name="Retângulo Arredondado 82">
              <a:extLst>
                <a:ext uri="{FF2B5EF4-FFF2-40B4-BE49-F238E27FC236}">
                  <a16:creationId xmlns:a16="http://schemas.microsoft.com/office/drawing/2014/main" id="{28C8743A-7F2C-485C-84BF-32FB4106E861}"/>
                </a:ext>
              </a:extLst>
            </p:cNvPr>
            <p:cNvSpPr/>
            <p:nvPr/>
          </p:nvSpPr>
          <p:spPr>
            <a:xfrm>
              <a:off x="1304886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9" name="Retângulo Arredondado 84">
              <a:extLst>
                <a:ext uri="{FF2B5EF4-FFF2-40B4-BE49-F238E27FC236}">
                  <a16:creationId xmlns:a16="http://schemas.microsoft.com/office/drawing/2014/main" id="{87F071AB-832B-4BD3-A1D3-9B775D739926}"/>
                </a:ext>
              </a:extLst>
            </p:cNvPr>
            <p:cNvSpPr/>
            <p:nvPr/>
          </p:nvSpPr>
          <p:spPr>
            <a:xfrm>
              <a:off x="2695273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0 a 79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7F5D2D7C-F9AE-4E91-953D-D5C8DE779922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1F1AE84D-D64C-43FE-A99E-46F2516F367D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6524FA1D-4968-4D6F-A5B7-A5D3DE66EC75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9F0A1297-4EF4-47C2-958F-8414FD38967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FC92FF-4CE0-4FF8-A7A4-FCC3BFFCAA73}"/>
              </a:ext>
            </a:extLst>
          </p:cNvPr>
          <p:cNvSpPr txBox="1"/>
          <p:nvPr/>
        </p:nvSpPr>
        <p:spPr>
          <a:xfrm>
            <a:off x="8904238" y="3599303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404040"/>
                </a:solidFill>
                <a:latin typeface="Calibri" panose="020F0502020204030204" pitchFamily="34" charset="0"/>
              </a:rPr>
              <a:t>*T2B = soma de Bom e Muito Bom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0B19A8F9-F341-479D-B343-D9473D637406}"/>
              </a:ext>
            </a:extLst>
          </p:cNvPr>
          <p:cNvSpPr/>
          <p:nvPr/>
        </p:nvSpPr>
        <p:spPr>
          <a:xfrm>
            <a:off x="2657219" y="2160323"/>
            <a:ext cx="1657026" cy="2200564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43" name="Círculo Q4">
            <a:extLst>
              <a:ext uri="{FF2B5EF4-FFF2-40B4-BE49-F238E27FC236}">
                <a16:creationId xmlns:a16="http://schemas.microsoft.com/office/drawing/2014/main" id="{BF5DC169-89EF-4922-A1AD-B14DB1D347AC}"/>
              </a:ext>
            </a:extLst>
          </p:cNvPr>
          <p:cNvSpPr/>
          <p:nvPr/>
        </p:nvSpPr>
        <p:spPr>
          <a:xfrm>
            <a:off x="3167100" y="1786718"/>
            <a:ext cx="667503" cy="663744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83,3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578A0F57-95B0-4D1A-AA71-B49F9DD3D860}"/>
              </a:ext>
            </a:extLst>
          </p:cNvPr>
          <p:cNvSpPr/>
          <p:nvPr/>
        </p:nvSpPr>
        <p:spPr>
          <a:xfrm>
            <a:off x="9090249" y="3340643"/>
            <a:ext cx="2848465" cy="24409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298D4073-3433-4528-B52B-B8DD513B9278}"/>
              </a:ext>
            </a:extLst>
          </p:cNvPr>
          <p:cNvSpPr/>
          <p:nvPr/>
        </p:nvSpPr>
        <p:spPr>
          <a:xfrm>
            <a:off x="9090247" y="2286505"/>
            <a:ext cx="2848465" cy="244090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aphicFrame>
        <p:nvGraphicFramePr>
          <p:cNvPr id="54" name="Gráfico 53">
            <a:extLst>
              <a:ext uri="{FF2B5EF4-FFF2-40B4-BE49-F238E27FC236}">
                <a16:creationId xmlns:a16="http://schemas.microsoft.com/office/drawing/2014/main" id="{30FB4433-530A-4644-82E2-CD8F92898A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172039"/>
              </p:ext>
            </p:extLst>
          </p:nvPr>
        </p:nvGraphicFramePr>
        <p:xfrm>
          <a:off x="-14925" y="2273805"/>
          <a:ext cx="4464598" cy="25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9" name="Agrupar 58">
            <a:extLst>
              <a:ext uri="{FF2B5EF4-FFF2-40B4-BE49-F238E27FC236}">
                <a16:creationId xmlns:a16="http://schemas.microsoft.com/office/drawing/2014/main" id="{F13068EF-2131-4C15-8D10-7341ABA3DFE9}"/>
              </a:ext>
            </a:extLst>
          </p:cNvPr>
          <p:cNvGrpSpPr/>
          <p:nvPr/>
        </p:nvGrpSpPr>
        <p:grpSpPr>
          <a:xfrm>
            <a:off x="6501148" y="1490975"/>
            <a:ext cx="2408399" cy="2376001"/>
            <a:chOff x="0" y="0"/>
            <a:chExt cx="2237239" cy="2543175"/>
          </a:xfrm>
        </p:grpSpPr>
        <p:pic>
          <p:nvPicPr>
            <p:cNvPr id="60" name="Imagem 59" descr="Free vector graphic: Silhouette, Man, Women'S - Free Image ...">
              <a:extLst>
                <a:ext uri="{FF2B5EF4-FFF2-40B4-BE49-F238E27FC236}">
                  <a16:creationId xmlns:a16="http://schemas.microsoft.com/office/drawing/2014/main" id="{8A711B94-F244-4675-ADC9-1D9F2DF52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61" name="Imagem 60" descr="Free vector graphic: Silhouette, Man, Women'S - Free Image ...">
              <a:extLst>
                <a:ext uri="{FF2B5EF4-FFF2-40B4-BE49-F238E27FC236}">
                  <a16:creationId xmlns:a16="http://schemas.microsoft.com/office/drawing/2014/main" id="{CCF20125-CDF5-46D0-BFE4-73F2A9F70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62" name="Gráfico 61">
              <a:extLst>
                <a:ext uri="{FF2B5EF4-FFF2-40B4-BE49-F238E27FC236}">
                  <a16:creationId xmlns:a16="http://schemas.microsoft.com/office/drawing/2014/main" id="{9A9D0682-75A1-4BF1-81F2-8FB75578167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00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8F3A137-48E9-4DCB-93AB-C797EFF08AA0}"/>
              </a:ext>
            </a:extLst>
          </p:cNvPr>
          <p:cNvSpPr/>
          <p:nvPr/>
        </p:nvSpPr>
        <p:spPr>
          <a:xfrm>
            <a:off x="6094627" y="4049980"/>
            <a:ext cx="5850687" cy="264263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66,1%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 este atributo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2,6%.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isso, vemos que o maior índice de não satisfeitos está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24,0%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20,2pp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avaliou o atributo com maior percentual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68,3%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porém, ambos os gêneros avaliam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avaliação, sendo assim atingindo patamar de máxima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 demais faixas etárias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sendo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os menos satisfeitos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62,0%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34672"/>
              </p:ext>
            </p:extLst>
          </p:nvPr>
        </p:nvGraphicFramePr>
        <p:xfrm>
          <a:off x="9115747" y="1835951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83610"/>
              </p:ext>
            </p:extLst>
          </p:nvPr>
        </p:nvGraphicFramePr>
        <p:xfrm>
          <a:off x="23569" y="4477909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89481"/>
              </p:ext>
            </p:extLst>
          </p:nvPr>
        </p:nvGraphicFramePr>
        <p:xfrm>
          <a:off x="89302" y="5192757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549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4.57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FA580050-D83C-4E4E-99E7-CEAF0EBA11F6}"/>
              </a:ext>
            </a:extLst>
          </p:cNvPr>
          <p:cNvSpPr txBox="1"/>
          <p:nvPr/>
        </p:nvSpPr>
        <p:spPr>
          <a:xfrm>
            <a:off x="557922" y="242563"/>
            <a:ext cx="47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Lista de Prestadores</a:t>
            </a:r>
          </a:p>
        </p:txBody>
      </p:sp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493272" y="1715183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5288" y="3680379"/>
            <a:ext cx="638645" cy="638645"/>
          </a:xfrm>
          <a:prstGeom prst="rect">
            <a:avLst/>
          </a:prstGeom>
        </p:spPr>
      </p:pic>
      <p:grpSp>
        <p:nvGrpSpPr>
          <p:cNvPr id="48" name="Agrupar 47">
            <a:extLst>
              <a:ext uri="{FF2B5EF4-FFF2-40B4-BE49-F238E27FC236}">
                <a16:creationId xmlns:a16="http://schemas.microsoft.com/office/drawing/2014/main" id="{D87BF22B-4DA9-4564-850F-7DFCC5DDD13F}"/>
              </a:ext>
            </a:extLst>
          </p:cNvPr>
          <p:cNvGrpSpPr/>
          <p:nvPr/>
        </p:nvGrpSpPr>
        <p:grpSpPr>
          <a:xfrm>
            <a:off x="119352" y="6127635"/>
            <a:ext cx="4024269" cy="637044"/>
            <a:chOff x="157406" y="5740245"/>
            <a:chExt cx="4024269" cy="637044"/>
          </a:xfrm>
        </p:grpSpPr>
        <p:sp>
          <p:nvSpPr>
            <p:cNvPr id="55" name="Retângulo: Cantos Arredondados 54">
              <a:extLst>
                <a:ext uri="{FF2B5EF4-FFF2-40B4-BE49-F238E27FC236}">
                  <a16:creationId xmlns:a16="http://schemas.microsoft.com/office/drawing/2014/main" id="{66A7333B-88C1-46F4-8C3F-3C9B114367F7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Arredondado 81">
              <a:extLst>
                <a:ext uri="{FF2B5EF4-FFF2-40B4-BE49-F238E27FC236}">
                  <a16:creationId xmlns:a16="http://schemas.microsoft.com/office/drawing/2014/main" id="{69B5DB7B-D7D3-4AC4-8C49-CE2651ED0937}"/>
                </a:ext>
              </a:extLst>
            </p:cNvPr>
            <p:cNvSpPr/>
            <p:nvPr/>
          </p:nvSpPr>
          <p:spPr>
            <a:xfrm>
              <a:off x="273189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90 a 100</a:t>
              </a:r>
            </a:p>
          </p:txBody>
        </p:sp>
        <p:sp>
          <p:nvSpPr>
            <p:cNvPr id="57" name="Retângulo Arredondado 82">
              <a:extLst>
                <a:ext uri="{FF2B5EF4-FFF2-40B4-BE49-F238E27FC236}">
                  <a16:creationId xmlns:a16="http://schemas.microsoft.com/office/drawing/2014/main" id="{EFC05DA3-47A3-4C27-8CD4-5B38FC8ABB88}"/>
                </a:ext>
              </a:extLst>
            </p:cNvPr>
            <p:cNvSpPr/>
            <p:nvPr/>
          </p:nvSpPr>
          <p:spPr>
            <a:xfrm>
              <a:off x="1304886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8" name="Retângulo Arredondado 84">
              <a:extLst>
                <a:ext uri="{FF2B5EF4-FFF2-40B4-BE49-F238E27FC236}">
                  <a16:creationId xmlns:a16="http://schemas.microsoft.com/office/drawing/2014/main" id="{8E9522F1-E71D-43AF-89BE-BD31A69FD754}"/>
                </a:ext>
              </a:extLst>
            </p:cNvPr>
            <p:cNvSpPr/>
            <p:nvPr/>
          </p:nvSpPr>
          <p:spPr>
            <a:xfrm>
              <a:off x="2695273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0 a 79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5D89B36B-87A9-4771-98F3-310075F97B90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2016E784-2468-49BE-B2A8-F39E93729C3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08A23C65-8676-41CD-8080-D72EBBC47601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250CE817-7A69-4346-B358-C6D382B893B0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A0622CB-652A-421E-92E0-4DD37CC3BB85}"/>
              </a:ext>
            </a:extLst>
          </p:cNvPr>
          <p:cNvSpPr txBox="1"/>
          <p:nvPr/>
        </p:nvSpPr>
        <p:spPr>
          <a:xfrm>
            <a:off x="9057977" y="3706823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404040"/>
                </a:solidFill>
                <a:latin typeface="Calibri" panose="020F0502020204030204" pitchFamily="34" charset="0"/>
              </a:rPr>
              <a:t>*T2B = soma de Bom e Muito Bom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1D38741-E9A4-40F6-A3BD-9CA190017297}"/>
              </a:ext>
            </a:extLst>
          </p:cNvPr>
          <p:cNvSpPr/>
          <p:nvPr/>
        </p:nvSpPr>
        <p:spPr>
          <a:xfrm>
            <a:off x="2446364" y="2221108"/>
            <a:ext cx="1737764" cy="2297263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37" name="Círculo Q5">
            <a:extLst>
              <a:ext uri="{FF2B5EF4-FFF2-40B4-BE49-F238E27FC236}">
                <a16:creationId xmlns:a16="http://schemas.microsoft.com/office/drawing/2014/main" id="{E8024A0E-6C0A-4EE8-BE66-2590EFAFCB92}"/>
              </a:ext>
            </a:extLst>
          </p:cNvPr>
          <p:cNvSpPr/>
          <p:nvPr/>
        </p:nvSpPr>
        <p:spPr>
          <a:xfrm>
            <a:off x="3017219" y="1873496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>
                    <a:lumMod val="100000"/>
                  </a:schemeClr>
                </a:solidFill>
                <a:latin typeface="Calibri"/>
                <a:cs typeface="Calibri"/>
              </a:rPr>
              <a:t>66,1</a:t>
            </a:r>
            <a:endParaRPr lang="pt-BR" sz="18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ACA8EB72-9075-4A86-A8B5-7ADD62DF1FE5}"/>
              </a:ext>
            </a:extLst>
          </p:cNvPr>
          <p:cNvSpPr/>
          <p:nvPr/>
        </p:nvSpPr>
        <p:spPr>
          <a:xfrm>
            <a:off x="9115748" y="3399168"/>
            <a:ext cx="2848465" cy="27067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F820C001-96A7-4A80-A979-1F0F024AD335}"/>
              </a:ext>
            </a:extLst>
          </p:cNvPr>
          <p:cNvSpPr/>
          <p:nvPr/>
        </p:nvSpPr>
        <p:spPr>
          <a:xfrm>
            <a:off x="9115748" y="2891731"/>
            <a:ext cx="2848465" cy="244090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aphicFrame>
        <p:nvGraphicFramePr>
          <p:cNvPr id="43" name="Gráfico 42">
            <a:extLst>
              <a:ext uri="{FF2B5EF4-FFF2-40B4-BE49-F238E27FC236}">
                <a16:creationId xmlns:a16="http://schemas.microsoft.com/office/drawing/2014/main" id="{0EBAAC4E-3F7E-4023-9A3F-755A7E4008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417005"/>
              </p:ext>
            </p:extLst>
          </p:nvPr>
        </p:nvGraphicFramePr>
        <p:xfrm>
          <a:off x="-42164" y="2771906"/>
          <a:ext cx="4403843" cy="213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1" name="Agrupar 50">
            <a:extLst>
              <a:ext uri="{FF2B5EF4-FFF2-40B4-BE49-F238E27FC236}">
                <a16:creationId xmlns:a16="http://schemas.microsoft.com/office/drawing/2014/main" id="{9777136A-0C80-4B3E-98AF-118E33405585}"/>
              </a:ext>
            </a:extLst>
          </p:cNvPr>
          <p:cNvGrpSpPr/>
          <p:nvPr/>
        </p:nvGrpSpPr>
        <p:grpSpPr>
          <a:xfrm>
            <a:off x="6611571" y="1673979"/>
            <a:ext cx="2408399" cy="2376001"/>
            <a:chOff x="0" y="0"/>
            <a:chExt cx="2237239" cy="2543175"/>
          </a:xfrm>
        </p:grpSpPr>
        <p:pic>
          <p:nvPicPr>
            <p:cNvPr id="52" name="Imagem 51" descr="Free vector graphic: Silhouette, Man, Women'S - Free Image ...">
              <a:extLst>
                <a:ext uri="{FF2B5EF4-FFF2-40B4-BE49-F238E27FC236}">
                  <a16:creationId xmlns:a16="http://schemas.microsoft.com/office/drawing/2014/main" id="{7BC8CF53-C7A6-4A7D-9F09-9F18DF1D6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3" name="Imagem 52" descr="Free vector graphic: Silhouette, Man, Women'S - Free Image ...">
              <a:extLst>
                <a:ext uri="{FF2B5EF4-FFF2-40B4-BE49-F238E27FC236}">
                  <a16:creationId xmlns:a16="http://schemas.microsoft.com/office/drawing/2014/main" id="{A59408FD-D3E5-4C33-9CEF-0C87DA41C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4" name="Gráfico 53">
              <a:extLst>
                <a:ext uri="{FF2B5EF4-FFF2-40B4-BE49-F238E27FC236}">
                  <a16:creationId xmlns:a16="http://schemas.microsoft.com/office/drawing/2014/main" id="{AF8D7F96-F740-45E9-B5B6-79CEE60D0B6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34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7448"/>
              </p:ext>
            </p:extLst>
          </p:nvPr>
        </p:nvGraphicFramePr>
        <p:xfrm>
          <a:off x="8873901" y="1871079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46947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136875"/>
              </p:ext>
            </p:extLst>
          </p:nvPr>
        </p:nvGraphicFramePr>
        <p:xfrm>
          <a:off x="89279" y="5176912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510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4.33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A7496840-69CB-42A3-9BED-2997006DE982}"/>
              </a:ext>
            </a:extLst>
          </p:cNvPr>
          <p:cNvSpPr txBox="1"/>
          <p:nvPr/>
        </p:nvSpPr>
        <p:spPr>
          <a:xfrm>
            <a:off x="557922" y="242563"/>
            <a:ext cx="593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Informação</a:t>
            </a:r>
          </a:p>
        </p:txBody>
      </p:sp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647318" y="172068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0715" y="3527020"/>
            <a:ext cx="638645" cy="638645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82941C34-6CDF-47DC-BF97-53505C31A1A7}"/>
              </a:ext>
            </a:extLst>
          </p:cNvPr>
          <p:cNvSpPr/>
          <p:nvPr/>
        </p:nvSpPr>
        <p:spPr>
          <a:xfrm>
            <a:off x="6065254" y="4165665"/>
            <a:ext cx="5873460" cy="245804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o plano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 (opções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citações, sendo assim observamos que o maior índice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17,8%. 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27,4pp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 as menções positivas, indicando probabilidade de migração da satisfação para não satisfação.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alisando por perfil, a variação entre os gêneros é pequena ficando dentro da margem de erro, logo não é possível dizer que há um gênero que melhor avaliou. Por faixa etária,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alcançaram o patamar de máxima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satisfação, os menos satisfeitos são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avaliação do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74,4%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1226DF6F-8761-442A-BC46-556437E864E7}"/>
              </a:ext>
            </a:extLst>
          </p:cNvPr>
          <p:cNvGrpSpPr/>
          <p:nvPr/>
        </p:nvGrpSpPr>
        <p:grpSpPr>
          <a:xfrm>
            <a:off x="119352" y="6127635"/>
            <a:ext cx="4024269" cy="637044"/>
            <a:chOff x="157406" y="5740245"/>
            <a:chExt cx="4024269" cy="637044"/>
          </a:xfrm>
        </p:grpSpPr>
        <p:sp>
          <p:nvSpPr>
            <p:cNvPr id="90" name="Retângulo: Cantos Arredondados 89">
              <a:extLst>
                <a:ext uri="{FF2B5EF4-FFF2-40B4-BE49-F238E27FC236}">
                  <a16:creationId xmlns:a16="http://schemas.microsoft.com/office/drawing/2014/main" id="{F0713840-209C-4E41-9F65-6DF8497FC36C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Retângulo Arredondado 81">
              <a:extLst>
                <a:ext uri="{FF2B5EF4-FFF2-40B4-BE49-F238E27FC236}">
                  <a16:creationId xmlns:a16="http://schemas.microsoft.com/office/drawing/2014/main" id="{F2871283-3EA4-4E85-BE89-FEFE20E0FB20}"/>
                </a:ext>
              </a:extLst>
            </p:cNvPr>
            <p:cNvSpPr/>
            <p:nvPr/>
          </p:nvSpPr>
          <p:spPr>
            <a:xfrm>
              <a:off x="273189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90 a 100</a:t>
              </a:r>
            </a:p>
          </p:txBody>
        </p:sp>
        <p:sp>
          <p:nvSpPr>
            <p:cNvPr id="92" name="Retângulo Arredondado 82">
              <a:extLst>
                <a:ext uri="{FF2B5EF4-FFF2-40B4-BE49-F238E27FC236}">
                  <a16:creationId xmlns:a16="http://schemas.microsoft.com/office/drawing/2014/main" id="{EBBC01ED-5F7F-464A-BFBD-AD70CC456703}"/>
                </a:ext>
              </a:extLst>
            </p:cNvPr>
            <p:cNvSpPr/>
            <p:nvPr/>
          </p:nvSpPr>
          <p:spPr>
            <a:xfrm>
              <a:off x="1304886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93" name="Retângulo Arredondado 84">
              <a:extLst>
                <a:ext uri="{FF2B5EF4-FFF2-40B4-BE49-F238E27FC236}">
                  <a16:creationId xmlns:a16="http://schemas.microsoft.com/office/drawing/2014/main" id="{23234A9B-6651-451A-BEC5-815B8316D6A4}"/>
                </a:ext>
              </a:extLst>
            </p:cNvPr>
            <p:cNvSpPr/>
            <p:nvPr/>
          </p:nvSpPr>
          <p:spPr>
            <a:xfrm>
              <a:off x="2695273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0 a 79</a:t>
              </a:r>
            </a:p>
          </p:txBody>
        </p: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id="{B027B03D-5D59-4BAF-A65B-95AB736669D1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95" name="CaixaDeTexto 94">
              <a:extLst>
                <a:ext uri="{FF2B5EF4-FFF2-40B4-BE49-F238E27FC236}">
                  <a16:creationId xmlns:a16="http://schemas.microsoft.com/office/drawing/2014/main" id="{D217F144-266A-42D3-B600-6595C479ED15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id="{FB77527B-A02A-4893-B726-585B65FB086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97" name="CaixaDeTexto 96">
              <a:extLst>
                <a:ext uri="{FF2B5EF4-FFF2-40B4-BE49-F238E27FC236}">
                  <a16:creationId xmlns:a16="http://schemas.microsoft.com/office/drawing/2014/main" id="{DC5E5B38-212A-4280-A3AA-B04E0B17761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459B518-EFDB-4847-80E4-855C9E625FE9}"/>
              </a:ext>
            </a:extLst>
          </p:cNvPr>
          <p:cNvSpPr txBox="1"/>
          <p:nvPr/>
        </p:nvSpPr>
        <p:spPr>
          <a:xfrm>
            <a:off x="8841727" y="3772124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404040"/>
                </a:solidFill>
                <a:latin typeface="Calibri" panose="020F0502020204030204" pitchFamily="34" charset="0"/>
              </a:rPr>
              <a:t>*T2B = soma de Bom e Muito Bom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383B69AC-B0C5-49F7-83FC-A099EF02BDC0}"/>
              </a:ext>
            </a:extLst>
          </p:cNvPr>
          <p:cNvSpPr/>
          <p:nvPr/>
        </p:nvSpPr>
        <p:spPr>
          <a:xfrm>
            <a:off x="2619542" y="2222848"/>
            <a:ext cx="1737765" cy="2301342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40" name="Círculo Q6">
            <a:extLst>
              <a:ext uri="{FF2B5EF4-FFF2-40B4-BE49-F238E27FC236}">
                <a16:creationId xmlns:a16="http://schemas.microsoft.com/office/drawing/2014/main" id="{902912CA-9455-4C52-B0BA-D6679AFC32DC}"/>
              </a:ext>
            </a:extLst>
          </p:cNvPr>
          <p:cNvSpPr/>
          <p:nvPr/>
        </p:nvSpPr>
        <p:spPr>
          <a:xfrm>
            <a:off x="3154747" y="1887057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>
                    <a:lumMod val="100000"/>
                  </a:schemeClr>
                </a:solidFill>
                <a:latin typeface="Calibri"/>
                <a:cs typeface="Calibri"/>
              </a:rPr>
              <a:t>78,0</a:t>
            </a:r>
            <a:endParaRPr lang="pt-BR" sz="2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6BC2484-12C4-4908-BA88-E570B3EB9486}"/>
              </a:ext>
            </a:extLst>
          </p:cNvPr>
          <p:cNvSpPr/>
          <p:nvPr/>
        </p:nvSpPr>
        <p:spPr>
          <a:xfrm>
            <a:off x="8873901" y="3448921"/>
            <a:ext cx="2848465" cy="24409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91077B41-5179-4866-B5E1-ABAF7C0D92DE}"/>
              </a:ext>
            </a:extLst>
          </p:cNvPr>
          <p:cNvSpPr/>
          <p:nvPr/>
        </p:nvSpPr>
        <p:spPr>
          <a:xfrm>
            <a:off x="8873900" y="2921761"/>
            <a:ext cx="2848465" cy="244090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aphicFrame>
        <p:nvGraphicFramePr>
          <p:cNvPr id="42" name="Gráfico 41">
            <a:extLst>
              <a:ext uri="{FF2B5EF4-FFF2-40B4-BE49-F238E27FC236}">
                <a16:creationId xmlns:a16="http://schemas.microsoft.com/office/drawing/2014/main" id="{EC734FDD-884F-41EC-A07C-3D680BBC0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221799"/>
              </p:ext>
            </p:extLst>
          </p:nvPr>
        </p:nvGraphicFramePr>
        <p:xfrm>
          <a:off x="-53180" y="2475081"/>
          <a:ext cx="4557640" cy="239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9" name="Agrupar 48">
            <a:extLst>
              <a:ext uri="{FF2B5EF4-FFF2-40B4-BE49-F238E27FC236}">
                <a16:creationId xmlns:a16="http://schemas.microsoft.com/office/drawing/2014/main" id="{130748CA-8D8A-4DA1-906D-EB07E143BABD}"/>
              </a:ext>
            </a:extLst>
          </p:cNvPr>
          <p:cNvGrpSpPr/>
          <p:nvPr/>
        </p:nvGrpSpPr>
        <p:grpSpPr>
          <a:xfrm>
            <a:off x="6489360" y="1652714"/>
            <a:ext cx="2408399" cy="2376001"/>
            <a:chOff x="0" y="0"/>
            <a:chExt cx="2237239" cy="2543175"/>
          </a:xfrm>
        </p:grpSpPr>
        <p:pic>
          <p:nvPicPr>
            <p:cNvPr id="50" name="Imagem 49" descr="Free vector graphic: Silhouette, Man, Women'S - Free Image ...">
              <a:extLst>
                <a:ext uri="{FF2B5EF4-FFF2-40B4-BE49-F238E27FC236}">
                  <a16:creationId xmlns:a16="http://schemas.microsoft.com/office/drawing/2014/main" id="{900D185D-27E6-4B77-A466-A1280258E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1" name="Imagem 50" descr="Free vector graphic: Silhouette, Man, Women'S - Free Image ...">
              <a:extLst>
                <a:ext uri="{FF2B5EF4-FFF2-40B4-BE49-F238E27FC236}">
                  <a16:creationId xmlns:a16="http://schemas.microsoft.com/office/drawing/2014/main" id="{52466371-30DF-4A92-932C-FB06446E6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2" name="Gráfico 51">
              <a:extLst>
                <a:ext uri="{FF2B5EF4-FFF2-40B4-BE49-F238E27FC236}">
                  <a16:creationId xmlns:a16="http://schemas.microsoft.com/office/drawing/2014/main" id="{FD71CC74-D150-4EF7-A0BA-C8DED59D667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03935409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827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6F40E7-74E5-4C1B-ADCE-48CF47683E8F}"/>
              </a:ext>
            </a:extLst>
          </p:cNvPr>
          <p:cNvSpPr txBox="1"/>
          <p:nvPr/>
        </p:nvSpPr>
        <p:spPr>
          <a:xfrm>
            <a:off x="347283" y="801736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Específico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 adoção da Pesquisa de Satisfação de Beneficiários de Planos de Saúde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F63E09-3506-43E1-A4C3-9807FF0AF028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294555" y="3689766"/>
            <a:ext cx="5748717" cy="2725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Razão Social da Operadora: VALE S/A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registro ANS número 345695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Execução: 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Instituto IBRC de Qualidade e Pesquisa Ltda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Responsável Técnico: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Adriana Aparecida Marçal - CONRE3 – 10524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Auditor Independente: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Fernando Bortoletto - FJB Gestão Estratégica e Auditoria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7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5481" y="35518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6D1800-4CB2-4547-A291-B5A409009AB3}"/>
              </a:ext>
            </a:extLst>
          </p:cNvPr>
          <p:cNvSpPr txBox="1"/>
          <p:nvPr/>
        </p:nvSpPr>
        <p:spPr>
          <a:xfrm>
            <a:off x="6248397" y="3714240"/>
            <a:ext cx="5551956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Público Alvo: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Beneficiários da operadora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Saúde AMS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Tipo de Amostragem: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Empresa Cliente Ícone - Download Grátis, PNG e Vetores">
            <a:extLst>
              <a:ext uri="{FF2B5EF4-FFF2-40B4-BE49-F238E27FC236}">
                <a16:creationId xmlns:a16="http://schemas.microsoft.com/office/drawing/2014/main" id="{85B06E88-535B-4EAC-B578-254A6CC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7" y="3427196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Na mosca com preenchimento sólido">
            <a:extLst>
              <a:ext uri="{FF2B5EF4-FFF2-40B4-BE49-F238E27FC236}">
                <a16:creationId xmlns:a16="http://schemas.microsoft.com/office/drawing/2014/main" id="{6EF19665-B740-451B-A2B4-A4B87F6B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766" y="3351315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5C182513-7CC4-4C4C-A15D-D48854885D7F}"/>
              </a:ext>
            </a:extLst>
          </p:cNvPr>
          <p:cNvSpPr/>
          <p:nvPr/>
        </p:nvSpPr>
        <p:spPr>
          <a:xfrm>
            <a:off x="72571" y="5455040"/>
            <a:ext cx="11901190" cy="1089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relataram ter  feito algum tipo de reclamação, destes,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70,4%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ter suas demandas resolvidas, colocando a resolutividade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apresentou maior índice de resolutividade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). 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mencionando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o público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não houve reclamação junto ao plano.  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6738"/>
              </p:ext>
            </p:extLst>
          </p:nvPr>
        </p:nvGraphicFramePr>
        <p:xfrm>
          <a:off x="5621311" y="1746248"/>
          <a:ext cx="6375282" cy="2900400"/>
        </p:xfrm>
        <a:graphic>
          <a:graphicData uri="http://schemas.openxmlformats.org/drawingml/2006/table">
            <a:tbl>
              <a:tblPr/>
              <a:tblGrid>
                <a:gridCol w="1561020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34,5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CB5F8F0F-2DA7-4C0A-BE01-AC82EEE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578385"/>
              </p:ext>
            </p:extLst>
          </p:nvPr>
        </p:nvGraphicFramePr>
        <p:xfrm>
          <a:off x="195407" y="4727475"/>
          <a:ext cx="7416000" cy="695325"/>
        </p:xfrm>
        <a:graphic>
          <a:graphicData uri="http://schemas.openxmlformats.org/drawingml/2006/table">
            <a:tbl>
              <a:tblPr/>
              <a:tblGrid>
                <a:gridCol w="3708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115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9.13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443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DF9E35AB-C75A-4228-937D-19A168FA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43860"/>
              </p:ext>
            </p:extLst>
          </p:nvPr>
        </p:nvGraphicFramePr>
        <p:xfrm>
          <a:off x="172575" y="3906312"/>
          <a:ext cx="2880000" cy="78892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496B8EBA-C4B0-4DA8-99A2-7D3E81CD2543}"/>
              </a:ext>
            </a:extLst>
          </p:cNvPr>
          <p:cNvSpPr txBox="1"/>
          <p:nvPr/>
        </p:nvSpPr>
        <p:spPr>
          <a:xfrm>
            <a:off x="557922" y="242563"/>
            <a:ext cx="553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Reclamação</a:t>
            </a: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40D1C880-0CFB-4000-8F21-3CB23DBD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5846" y="4930202"/>
            <a:ext cx="638645" cy="63864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3307254A-8A18-47AC-B653-482D81738C4E}"/>
              </a:ext>
            </a:extLst>
          </p:cNvPr>
          <p:cNvSpPr/>
          <p:nvPr/>
        </p:nvSpPr>
        <p:spPr>
          <a:xfrm>
            <a:off x="7177314" y="4219595"/>
            <a:ext cx="2392814" cy="213730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3004461-4E47-43A9-A47B-45FE81B9B419}"/>
              </a:ext>
            </a:extLst>
          </p:cNvPr>
          <p:cNvSpPr/>
          <p:nvPr/>
        </p:nvSpPr>
        <p:spPr>
          <a:xfrm>
            <a:off x="9586953" y="3609995"/>
            <a:ext cx="2392814" cy="21373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9404518B-32DF-4949-BDEB-42093D950D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802245"/>
              </p:ext>
            </p:extLst>
          </p:nvPr>
        </p:nvGraphicFramePr>
        <p:xfrm>
          <a:off x="-1284" y="1641781"/>
          <a:ext cx="3643312" cy="227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6E199471-B8AB-47E5-BAAA-4A0E829117E1}"/>
              </a:ext>
            </a:extLst>
          </p:cNvPr>
          <p:cNvSpPr/>
          <p:nvPr/>
        </p:nvSpPr>
        <p:spPr>
          <a:xfrm>
            <a:off x="9591079" y="2172012"/>
            <a:ext cx="2392814" cy="21373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1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517A341C-3129-471B-863F-DC9C7DB2BDE8}"/>
              </a:ext>
            </a:extLst>
          </p:cNvPr>
          <p:cNvSpPr/>
          <p:nvPr/>
        </p:nvSpPr>
        <p:spPr>
          <a:xfrm>
            <a:off x="6044145" y="4064633"/>
            <a:ext cx="5938860" cy="261095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Bom)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Com isso vemos que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14,7pp.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23,8pp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quem melhor avaliou foi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mas ambos os gêneros classificaram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atingiram o patamar máximo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menções.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80,6%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80,0%,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ambos 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79098"/>
              </p:ext>
            </p:extLst>
          </p:nvPr>
        </p:nvGraphicFramePr>
        <p:xfrm>
          <a:off x="9013575" y="1768083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93647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2818"/>
              </p:ext>
            </p:extLst>
          </p:nvPr>
        </p:nvGraphicFramePr>
        <p:xfrm>
          <a:off x="90350" y="5275100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4.70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124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92713A-33CA-4A8A-A5EE-33AA730F506F}"/>
              </a:ext>
            </a:extLst>
          </p:cNvPr>
          <p:cNvSpPr txBox="1"/>
          <p:nvPr/>
        </p:nvSpPr>
        <p:spPr>
          <a:xfrm>
            <a:off x="557922" y="242563"/>
            <a:ext cx="553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Documentos e Formulários</a:t>
            </a:r>
          </a:p>
        </p:txBody>
      </p:sp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651956" y="1654699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5288" y="3573851"/>
            <a:ext cx="638645" cy="638645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AC481AC0-8051-4537-930F-EC2BBADF72CD}"/>
              </a:ext>
            </a:extLst>
          </p:cNvPr>
          <p:cNvGrpSpPr/>
          <p:nvPr/>
        </p:nvGrpSpPr>
        <p:grpSpPr>
          <a:xfrm>
            <a:off x="119352" y="6127635"/>
            <a:ext cx="4024269" cy="637044"/>
            <a:chOff x="157406" y="5740245"/>
            <a:chExt cx="4024269" cy="637044"/>
          </a:xfrm>
        </p:grpSpPr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8115EDE7-6F02-40B7-A030-A72913C58F7D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Arredondado 81">
              <a:extLst>
                <a:ext uri="{FF2B5EF4-FFF2-40B4-BE49-F238E27FC236}">
                  <a16:creationId xmlns:a16="http://schemas.microsoft.com/office/drawing/2014/main" id="{EB4F9A9E-9671-4C1C-B556-0532036E57FB}"/>
                </a:ext>
              </a:extLst>
            </p:cNvPr>
            <p:cNvSpPr/>
            <p:nvPr/>
          </p:nvSpPr>
          <p:spPr>
            <a:xfrm>
              <a:off x="273189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90 a 100</a:t>
              </a:r>
            </a:p>
          </p:txBody>
        </p:sp>
        <p:sp>
          <p:nvSpPr>
            <p:cNvPr id="36" name="Retângulo Arredondado 82">
              <a:extLst>
                <a:ext uri="{FF2B5EF4-FFF2-40B4-BE49-F238E27FC236}">
                  <a16:creationId xmlns:a16="http://schemas.microsoft.com/office/drawing/2014/main" id="{C081AB11-2A9B-408D-A2F8-B93D676A42FC}"/>
                </a:ext>
              </a:extLst>
            </p:cNvPr>
            <p:cNvSpPr/>
            <p:nvPr/>
          </p:nvSpPr>
          <p:spPr>
            <a:xfrm>
              <a:off x="1304886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37" name="Retângulo Arredondado 84">
              <a:extLst>
                <a:ext uri="{FF2B5EF4-FFF2-40B4-BE49-F238E27FC236}">
                  <a16:creationId xmlns:a16="http://schemas.microsoft.com/office/drawing/2014/main" id="{87E9BD0E-1550-4AAC-8D8B-4E07D8D326B4}"/>
                </a:ext>
              </a:extLst>
            </p:cNvPr>
            <p:cNvSpPr/>
            <p:nvPr/>
          </p:nvSpPr>
          <p:spPr>
            <a:xfrm>
              <a:off x="2695273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0 a 79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D8A0FAC3-924F-4A88-BADA-B9786F01BF1D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C7BAB17F-85E3-4F15-A869-0359E8E11D6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EDF51D7F-D08E-4A93-9844-34694E66B9A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24853E52-5B69-484E-BA9B-F37E1131CF12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5F07368-B0C9-4B86-87F2-A53FC44F17A0}"/>
              </a:ext>
            </a:extLst>
          </p:cNvPr>
          <p:cNvSpPr txBox="1"/>
          <p:nvPr/>
        </p:nvSpPr>
        <p:spPr>
          <a:xfrm>
            <a:off x="8953040" y="3731109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404040"/>
                </a:solidFill>
                <a:latin typeface="Calibri" panose="020F0502020204030204" pitchFamily="34" charset="0"/>
              </a:rPr>
              <a:t>*T2B = soma de Bom e Muito Bom</a:t>
            </a:r>
          </a:p>
        </p:txBody>
      </p:sp>
      <p:graphicFrame>
        <p:nvGraphicFramePr>
          <p:cNvPr id="55" name="Gráfico 54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183727"/>
              </p:ext>
            </p:extLst>
          </p:nvPr>
        </p:nvGraphicFramePr>
        <p:xfrm>
          <a:off x="84955" y="2290153"/>
          <a:ext cx="4324260" cy="255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" name="Retângulo 56">
            <a:extLst>
              <a:ext uri="{FF2B5EF4-FFF2-40B4-BE49-F238E27FC236}">
                <a16:creationId xmlns:a16="http://schemas.microsoft.com/office/drawing/2014/main" id="{861C5C3F-CAF7-43E7-864C-AEAF32D04333}"/>
              </a:ext>
            </a:extLst>
          </p:cNvPr>
          <p:cNvSpPr/>
          <p:nvPr/>
        </p:nvSpPr>
        <p:spPr>
          <a:xfrm>
            <a:off x="2623234" y="2116783"/>
            <a:ext cx="1785982" cy="2343706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56" name="Círculo Q8">
            <a:extLst>
              <a:ext uri="{FF2B5EF4-FFF2-40B4-BE49-F238E27FC236}">
                <a16:creationId xmlns:a16="http://schemas.microsoft.com/office/drawing/2014/main" id="{3B584BCD-2B43-4ADE-ABF3-B3777FE96B41}"/>
              </a:ext>
            </a:extLst>
          </p:cNvPr>
          <p:cNvSpPr/>
          <p:nvPr/>
        </p:nvSpPr>
        <p:spPr>
          <a:xfrm>
            <a:off x="3182473" y="1785747"/>
            <a:ext cx="667503" cy="663744"/>
          </a:xfrm>
          <a:prstGeom prst="ellipse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81,8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C2BC4737-5B8E-4057-8EBB-453662761EA2}"/>
              </a:ext>
            </a:extLst>
          </p:cNvPr>
          <p:cNvSpPr/>
          <p:nvPr/>
        </p:nvSpPr>
        <p:spPr>
          <a:xfrm>
            <a:off x="9013576" y="3336031"/>
            <a:ext cx="2848465" cy="274922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F7CB8A18-78AB-433E-9583-B2CBC9C8F6F8}"/>
              </a:ext>
            </a:extLst>
          </p:cNvPr>
          <p:cNvSpPr/>
          <p:nvPr/>
        </p:nvSpPr>
        <p:spPr>
          <a:xfrm>
            <a:off x="9013576" y="2032001"/>
            <a:ext cx="2848465" cy="521078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id="{E51DA714-6932-46DA-80C9-F00497450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326557"/>
              </p:ext>
            </p:extLst>
          </p:nvPr>
        </p:nvGraphicFramePr>
        <p:xfrm>
          <a:off x="88313" y="2626253"/>
          <a:ext cx="4323600" cy="219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0" name="Agrupar 59">
            <a:extLst>
              <a:ext uri="{FF2B5EF4-FFF2-40B4-BE49-F238E27FC236}">
                <a16:creationId xmlns:a16="http://schemas.microsoft.com/office/drawing/2014/main" id="{32483FE9-9B1A-4463-A2CC-7D7334F1BD84}"/>
              </a:ext>
            </a:extLst>
          </p:cNvPr>
          <p:cNvGrpSpPr/>
          <p:nvPr/>
        </p:nvGrpSpPr>
        <p:grpSpPr>
          <a:xfrm>
            <a:off x="6541943" y="1656228"/>
            <a:ext cx="2408399" cy="2376001"/>
            <a:chOff x="0" y="0"/>
            <a:chExt cx="2237239" cy="2543175"/>
          </a:xfrm>
        </p:grpSpPr>
        <p:pic>
          <p:nvPicPr>
            <p:cNvPr id="61" name="Imagem 60" descr="Free vector graphic: Silhouette, Man, Women'S - Free Image ...">
              <a:extLst>
                <a:ext uri="{FF2B5EF4-FFF2-40B4-BE49-F238E27FC236}">
                  <a16:creationId xmlns:a16="http://schemas.microsoft.com/office/drawing/2014/main" id="{7B5C45FD-223E-4958-B3BD-726F0DDE9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62" name="Imagem 61" descr="Free vector graphic: Silhouette, Man, Women'S - Free Image ...">
              <a:extLst>
                <a:ext uri="{FF2B5EF4-FFF2-40B4-BE49-F238E27FC236}">
                  <a16:creationId xmlns:a16="http://schemas.microsoft.com/office/drawing/2014/main" id="{DBE81C1A-993F-4483-A99A-F5898B917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63" name="Gráfico 62">
              <a:extLst>
                <a:ext uri="{FF2B5EF4-FFF2-40B4-BE49-F238E27FC236}">
                  <a16:creationId xmlns:a16="http://schemas.microsoft.com/office/drawing/2014/main" id="{C93083CF-BFE5-4CDD-900B-4DF670FE36F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5116810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82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B2ECA35-8C4E-4F35-967B-3347EE2C5C6C}"/>
              </a:ext>
            </a:extLst>
          </p:cNvPr>
          <p:cNvSpPr/>
          <p:nvPr/>
        </p:nvSpPr>
        <p:spPr>
          <a:xfrm>
            <a:off x="5550073" y="4278287"/>
            <a:ext cx="6337127" cy="227094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Destaque positivo para o baixíssimo índice de não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(soma das menções negativas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Observamos então que o índice de não satisfeitos se concentra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Analisado por perfil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 variação entre os gêneros é pequena ficando dentro da margem de erro, logo não é possível dizer que há um gênero que melhor avaliou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faixa etária, o público com 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são os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atribuindo o patamar de máxima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84,6%.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61850" y="1085204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de saúde?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595913"/>
              </p:ext>
            </p:extLst>
          </p:nvPr>
        </p:nvGraphicFramePr>
        <p:xfrm>
          <a:off x="8727019" y="1957017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790915"/>
              </p:ext>
            </p:extLst>
          </p:nvPr>
        </p:nvGraphicFramePr>
        <p:xfrm>
          <a:off x="198489" y="4539799"/>
          <a:ext cx="4968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1" name="Retângulo 30">
            <a:extLst>
              <a:ext uri="{FF2B5EF4-FFF2-40B4-BE49-F238E27FC236}">
                <a16:creationId xmlns:a16="http://schemas.microsoft.com/office/drawing/2014/main" id="{ABD32C39-A637-4EA4-B800-BF2A7812EFAC}"/>
              </a:ext>
            </a:extLst>
          </p:cNvPr>
          <p:cNvSpPr/>
          <p:nvPr/>
        </p:nvSpPr>
        <p:spPr>
          <a:xfrm>
            <a:off x="2684210" y="2008978"/>
            <a:ext cx="1640518" cy="2657630"/>
          </a:xfrm>
          <a:prstGeom prst="rect">
            <a:avLst/>
          </a:prstGeom>
          <a:noFill/>
          <a:ln w="19050" cap="rnd">
            <a:solidFill>
              <a:srgbClr val="FFE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AC751743-BBBE-412A-A49B-96D84535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091801"/>
              </p:ext>
            </p:extLst>
          </p:nvPr>
        </p:nvGraphicFramePr>
        <p:xfrm>
          <a:off x="191979" y="5275897"/>
          <a:ext cx="5166302" cy="666750"/>
        </p:xfrm>
        <a:graphic>
          <a:graphicData uri="http://schemas.openxmlformats.org/drawingml/2006/table">
            <a:tbl>
              <a:tblPr/>
              <a:tblGrid>
                <a:gridCol w="516630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3402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595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4.01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647318" y="153515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1419" y="3837916"/>
            <a:ext cx="638645" cy="638645"/>
          </a:xfrm>
          <a:prstGeom prst="rect">
            <a:avLst/>
          </a:prstGeom>
        </p:spPr>
      </p:pic>
      <p:grpSp>
        <p:nvGrpSpPr>
          <p:cNvPr id="65" name="Agrupar 64">
            <a:extLst>
              <a:ext uri="{FF2B5EF4-FFF2-40B4-BE49-F238E27FC236}">
                <a16:creationId xmlns:a16="http://schemas.microsoft.com/office/drawing/2014/main" id="{9C5710D1-ACB1-4FBC-A615-9219AF960C4B}"/>
              </a:ext>
            </a:extLst>
          </p:cNvPr>
          <p:cNvGrpSpPr/>
          <p:nvPr/>
        </p:nvGrpSpPr>
        <p:grpSpPr>
          <a:xfrm>
            <a:off x="119352" y="6127635"/>
            <a:ext cx="4024269" cy="637044"/>
            <a:chOff x="157406" y="5740245"/>
            <a:chExt cx="4024269" cy="637044"/>
          </a:xfrm>
        </p:grpSpPr>
        <p:sp>
          <p:nvSpPr>
            <p:cNvPr id="66" name="Retângulo: Cantos Arredondados 65">
              <a:extLst>
                <a:ext uri="{FF2B5EF4-FFF2-40B4-BE49-F238E27FC236}">
                  <a16:creationId xmlns:a16="http://schemas.microsoft.com/office/drawing/2014/main" id="{C8CE392B-0AAB-4FE0-8B81-548F4C532BB8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Retângulo Arredondado 81">
              <a:extLst>
                <a:ext uri="{FF2B5EF4-FFF2-40B4-BE49-F238E27FC236}">
                  <a16:creationId xmlns:a16="http://schemas.microsoft.com/office/drawing/2014/main" id="{61FD0729-F438-44AC-9BB8-561A0DC51A95}"/>
                </a:ext>
              </a:extLst>
            </p:cNvPr>
            <p:cNvSpPr/>
            <p:nvPr/>
          </p:nvSpPr>
          <p:spPr>
            <a:xfrm>
              <a:off x="273189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90 a 100</a:t>
              </a:r>
            </a:p>
          </p:txBody>
        </p:sp>
        <p:sp>
          <p:nvSpPr>
            <p:cNvPr id="68" name="Retângulo Arredondado 82">
              <a:extLst>
                <a:ext uri="{FF2B5EF4-FFF2-40B4-BE49-F238E27FC236}">
                  <a16:creationId xmlns:a16="http://schemas.microsoft.com/office/drawing/2014/main" id="{AA6A4FEE-8319-408B-9446-C24CBF35A9CB}"/>
                </a:ext>
              </a:extLst>
            </p:cNvPr>
            <p:cNvSpPr/>
            <p:nvPr/>
          </p:nvSpPr>
          <p:spPr>
            <a:xfrm>
              <a:off x="1304886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69" name="Retângulo Arredondado 84">
              <a:extLst>
                <a:ext uri="{FF2B5EF4-FFF2-40B4-BE49-F238E27FC236}">
                  <a16:creationId xmlns:a16="http://schemas.microsoft.com/office/drawing/2014/main" id="{801FA902-753E-41F1-9BAB-358562F5B7D9}"/>
                </a:ext>
              </a:extLst>
            </p:cNvPr>
            <p:cNvSpPr/>
            <p:nvPr/>
          </p:nvSpPr>
          <p:spPr>
            <a:xfrm>
              <a:off x="2695273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0 a 79</a:t>
              </a:r>
            </a:p>
          </p:txBody>
        </p: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B3B9FEA6-86A5-4493-8AAB-79B61EF1306C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513AC5A8-6697-453C-ABF6-4EBBEBF7C612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5FCE9ED1-F256-4443-AFFF-FE877163CA7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FC95ECB5-CFD4-4925-9AF0-62D0435B6655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74FF435-A382-4199-AEC9-4866373BAF25}"/>
              </a:ext>
            </a:extLst>
          </p:cNvPr>
          <p:cNvSpPr txBox="1"/>
          <p:nvPr/>
        </p:nvSpPr>
        <p:spPr>
          <a:xfrm>
            <a:off x="8727019" y="3869509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404040"/>
                </a:solidFill>
                <a:latin typeface="Calibri" panose="020F0502020204030204" pitchFamily="34" charset="0"/>
              </a:rPr>
              <a:t>*T2B = soma de Bom e Muito Bom</a:t>
            </a:r>
          </a:p>
        </p:txBody>
      </p:sp>
      <p:sp>
        <p:nvSpPr>
          <p:cNvPr id="46" name="Círculo Q9">
            <a:extLst>
              <a:ext uri="{FF2B5EF4-FFF2-40B4-BE49-F238E27FC236}">
                <a16:creationId xmlns:a16="http://schemas.microsoft.com/office/drawing/2014/main" id="{BCC38BB4-61A5-4169-A1AD-C2691DC79B2A}"/>
              </a:ext>
            </a:extLst>
          </p:cNvPr>
          <p:cNvSpPr/>
          <p:nvPr/>
        </p:nvSpPr>
        <p:spPr>
          <a:xfrm>
            <a:off x="3186332" y="1680310"/>
            <a:ext cx="688935" cy="642313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87,4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DF56EEE7-03EC-4885-B336-D91FA3D5A879}"/>
              </a:ext>
            </a:extLst>
          </p:cNvPr>
          <p:cNvSpPr/>
          <p:nvPr/>
        </p:nvSpPr>
        <p:spPr>
          <a:xfrm>
            <a:off x="8718636" y="3537321"/>
            <a:ext cx="2848465" cy="24359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ADCB4DDD-8DB7-4434-8E66-BB22C04EF378}"/>
              </a:ext>
            </a:extLst>
          </p:cNvPr>
          <p:cNvSpPr/>
          <p:nvPr/>
        </p:nvSpPr>
        <p:spPr>
          <a:xfrm>
            <a:off x="8718635" y="3255955"/>
            <a:ext cx="2848465" cy="274922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30A7DAFC-D051-445B-AEB8-EBF4EFFA0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831714"/>
              </p:ext>
            </p:extLst>
          </p:nvPr>
        </p:nvGraphicFramePr>
        <p:xfrm>
          <a:off x="93969" y="2337612"/>
          <a:ext cx="4413600" cy="273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0" name="Agrupar 49">
            <a:extLst>
              <a:ext uri="{FF2B5EF4-FFF2-40B4-BE49-F238E27FC236}">
                <a16:creationId xmlns:a16="http://schemas.microsoft.com/office/drawing/2014/main" id="{07D4C24A-7E9B-481C-92BA-A016E3357E61}"/>
              </a:ext>
            </a:extLst>
          </p:cNvPr>
          <p:cNvGrpSpPr/>
          <p:nvPr/>
        </p:nvGrpSpPr>
        <p:grpSpPr>
          <a:xfrm>
            <a:off x="6203064" y="1739729"/>
            <a:ext cx="2408399" cy="2376001"/>
            <a:chOff x="0" y="0"/>
            <a:chExt cx="2237239" cy="2543175"/>
          </a:xfrm>
        </p:grpSpPr>
        <p:pic>
          <p:nvPicPr>
            <p:cNvPr id="51" name="Imagem 50" descr="Free vector graphic: Silhouette, Man, Women'S - Free Image ...">
              <a:extLst>
                <a:ext uri="{FF2B5EF4-FFF2-40B4-BE49-F238E27FC236}">
                  <a16:creationId xmlns:a16="http://schemas.microsoft.com/office/drawing/2014/main" id="{DE0687CE-836B-4A39-A86F-FD2D9F3FA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2" name="Imagem 51" descr="Free vector graphic: Silhouette, Man, Women'S - Free Image ...">
              <a:extLst>
                <a:ext uri="{FF2B5EF4-FFF2-40B4-BE49-F238E27FC236}">
                  <a16:creationId xmlns:a16="http://schemas.microsoft.com/office/drawing/2014/main" id="{B4787540-5AF2-4AA1-B4C9-A9B0D47FB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3" name="Gráfico 52">
              <a:extLst>
                <a:ext uri="{FF2B5EF4-FFF2-40B4-BE49-F238E27FC236}">
                  <a16:creationId xmlns:a16="http://schemas.microsoft.com/office/drawing/2014/main" id="{2B989570-8B09-4B5B-9A12-EFBEF707ADC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47936386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233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F75CFB6F-F9D5-42DB-8BE9-8589AC2E4FCB}"/>
              </a:ext>
            </a:extLst>
          </p:cNvPr>
          <p:cNvSpPr/>
          <p:nvPr/>
        </p:nvSpPr>
        <p:spPr>
          <a:xfrm>
            <a:off x="72571" y="5411700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a recomendação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recomendariam o plano, citando então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 ou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Ponto de atenção ao alto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52,7pp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positivas, indicando probabilidade de migração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Neutralidade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mais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tiveram citações positivas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85,4%,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atingindo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quem se destaca são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positivas atingindo um patamar de máxima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também é a Faixa etária que mais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50,0pp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com mais citações negativas,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21,3%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dessas citações.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06703" y="1068645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de saúde para amigos ou familiares?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6851"/>
              </p:ext>
            </p:extLst>
          </p:nvPr>
        </p:nvGraphicFramePr>
        <p:xfrm>
          <a:off x="5638605" y="1512281"/>
          <a:ext cx="6395892" cy="3606367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511552"/>
              </p:ext>
            </p:extLst>
          </p:nvPr>
        </p:nvGraphicFramePr>
        <p:xfrm>
          <a:off x="195408" y="3821045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078040"/>
              </p:ext>
            </p:extLst>
          </p:nvPr>
        </p:nvGraphicFramePr>
        <p:xfrm>
          <a:off x="106703" y="4616101"/>
          <a:ext cx="5040000" cy="695325"/>
        </p:xfrm>
        <a:graphic>
          <a:graphicData uri="http://schemas.openxmlformats.org/drawingml/2006/table">
            <a:tbl>
              <a:tblPr/>
              <a:tblGrid>
                <a:gridCol w="5040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586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4.04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CACBD49-BD99-4BF4-8B1C-364D20003D57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Recomendação</a:t>
            </a:r>
          </a:p>
        </p:txBody>
      </p:sp>
      <p:sp>
        <p:nvSpPr>
          <p:cNvPr id="21" name="Retângulo Arredondado 12">
            <a:extLst>
              <a:ext uri="{FF2B5EF4-FFF2-40B4-BE49-F238E27FC236}">
                <a16:creationId xmlns:a16="http://schemas.microsoft.com/office/drawing/2014/main" id="{8B92175E-70C5-47C5-B605-A84153E22819}"/>
              </a:ext>
            </a:extLst>
          </p:cNvPr>
          <p:cNvSpPr/>
          <p:nvPr/>
        </p:nvSpPr>
        <p:spPr>
          <a:xfrm>
            <a:off x="3685690" y="1469858"/>
            <a:ext cx="870864" cy="5671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 err="1">
                <a:solidFill>
                  <a:schemeClr val="bg1"/>
                </a:solidFill>
                <a:latin typeface="Calibri"/>
                <a:cs typeface="Calibri"/>
              </a:rPr>
              <a:t>Positivo</a:t>
            </a:r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83,4</a:t>
            </a:r>
            <a:endParaRPr lang="en-US" sz="1200" b="1" i="0" u="none" strike="noStrik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2" name="Retângulo Arredondado 12">
            <a:extLst>
              <a:ext uri="{FF2B5EF4-FFF2-40B4-BE49-F238E27FC236}">
                <a16:creationId xmlns:a16="http://schemas.microsoft.com/office/drawing/2014/main" id="{8E6C72E1-B5A0-4623-B9F2-6BF6AAF2F368}"/>
              </a:ext>
            </a:extLst>
          </p:cNvPr>
          <p:cNvSpPr/>
          <p:nvPr/>
        </p:nvSpPr>
        <p:spPr>
          <a:xfrm>
            <a:off x="734259" y="1470615"/>
            <a:ext cx="870863" cy="5671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Negativo 14,5</a:t>
            </a:r>
          </a:p>
        </p:txBody>
      </p:sp>
      <p:sp>
        <p:nvSpPr>
          <p:cNvPr id="23" name="Retângulo Arredondado 12">
            <a:extLst>
              <a:ext uri="{FF2B5EF4-FFF2-40B4-BE49-F238E27FC236}">
                <a16:creationId xmlns:a16="http://schemas.microsoft.com/office/drawing/2014/main" id="{E0552158-6DC4-4005-A1FD-49CF4AB433CE}"/>
              </a:ext>
            </a:extLst>
          </p:cNvPr>
          <p:cNvSpPr/>
          <p:nvPr/>
        </p:nvSpPr>
        <p:spPr>
          <a:xfrm>
            <a:off x="7302807" y="1171302"/>
            <a:ext cx="4287682" cy="359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Perfis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Gênero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Faixa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etária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63901DE-A2A7-4552-A51D-DB873D4CD261}"/>
              </a:ext>
            </a:extLst>
          </p:cNvPr>
          <p:cNvSpPr/>
          <p:nvPr/>
        </p:nvSpPr>
        <p:spPr>
          <a:xfrm>
            <a:off x="9901344" y="4939943"/>
            <a:ext cx="2133154" cy="187528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D9EC5AB-7E6C-478A-9601-D16811E07D6A}"/>
              </a:ext>
            </a:extLst>
          </p:cNvPr>
          <p:cNvSpPr/>
          <p:nvPr/>
        </p:nvSpPr>
        <p:spPr>
          <a:xfrm>
            <a:off x="9901344" y="2089160"/>
            <a:ext cx="2133154" cy="187528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7581543-C1CC-478E-9061-613A1EAF85C6}"/>
              </a:ext>
            </a:extLst>
          </p:cNvPr>
          <p:cNvSpPr/>
          <p:nvPr/>
        </p:nvSpPr>
        <p:spPr>
          <a:xfrm>
            <a:off x="9901344" y="4219920"/>
            <a:ext cx="2133154" cy="187528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5D86ACD0-BFB5-4FE8-B2EE-10A7584BB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057739"/>
              </p:ext>
            </p:extLst>
          </p:nvPr>
        </p:nvGraphicFramePr>
        <p:xfrm>
          <a:off x="39756" y="1946787"/>
          <a:ext cx="5040000" cy="226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87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 descr="Fala com preenchimento sólido">
            <a:extLst>
              <a:ext uri="{FF2B5EF4-FFF2-40B4-BE49-F238E27FC236}">
                <a16:creationId xmlns:a16="http://schemas.microsoft.com/office/drawing/2014/main" id="{79936D05-6F25-4D03-AE85-04E34A1C7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2041" y="242563"/>
            <a:ext cx="4322381" cy="432238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B69EB-9484-44C1-B712-8E523710B7CD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EE83F3-7CE7-4ADF-8170-4CFB36029CD2}"/>
              </a:ext>
            </a:extLst>
          </p:cNvPr>
          <p:cNvSpPr txBox="1"/>
          <p:nvPr/>
        </p:nvSpPr>
        <p:spPr>
          <a:xfrm>
            <a:off x="493591" y="1262075"/>
            <a:ext cx="10805495" cy="4579891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maneira geral, o desempenho do plano Saúde AMS no que se refere aos aspectos que investigam a satisfação do beneficiário (questões com 5 gradientes) foi regular, com três atributos em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apenas dois atributos dentro da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conformidade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estarem abaixo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80pp.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Dentre as questões 5 gradientes, o maior desempenho ocorreu na questão 9, que se refere a avaliação geral do plano de saúde,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87,4%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menções positivas, classificando o atributo em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menor desempenho ocorreu na questão 5, que se refere a facilidade de acesso à lista de prestadores de serviços credenciados pelo plano, classificada como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Não Conforme,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66,1%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ao viés de baixa presente nas questões 4, 5, 6 e 8 relativas à satisfação, isto é, o percentual de respostas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está maior se comparado ao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que indica probabilidade de migração da satisfação para não satisfação. 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fim, em relação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Recomendação do plano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temos o percentual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83,4%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 positivas, classificando o atributo em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Correlacionando a taxa de recomendação nota-se que ela acompanha a satisfação geral, temos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4,0pp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diferença entre elas. Nesse sentido utilizar recursos que aumentem a satisfação dos atributos, podem afetar positivamente a recomendação do plano de saúde.</a:t>
            </a:r>
          </a:p>
        </p:txBody>
      </p:sp>
    </p:spTree>
    <p:extLst>
      <p:ext uri="{BB962C8B-B14F-4D97-AF65-F5344CB8AC3E}">
        <p14:creationId xmlns:p14="http://schemas.microsoft.com/office/powerpoint/2010/main" val="2205815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otos de casais idosos que mostram como é o amor verdadeiro">
            <a:extLst>
              <a:ext uri="{FF2B5EF4-FFF2-40B4-BE49-F238E27FC236}">
                <a16:creationId xmlns:a16="http://schemas.microsoft.com/office/drawing/2014/main" id="{D262B21C-4AA4-471E-A03D-00FCE2CB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-29138" y="-13252"/>
            <a:ext cx="12221138" cy="67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35255AD-E5B6-4462-812D-22DD902672AE}"/>
              </a:ext>
            </a:extLst>
          </p:cNvPr>
          <p:cNvGrpSpPr/>
          <p:nvPr/>
        </p:nvGrpSpPr>
        <p:grpSpPr>
          <a:xfrm>
            <a:off x="103382" y="-26505"/>
            <a:ext cx="3772920" cy="5760000"/>
            <a:chOff x="-29138" y="-26505"/>
            <a:chExt cx="3772920" cy="57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6DAFB9-7724-4105-A488-E6CD521C32EC}"/>
                </a:ext>
              </a:extLst>
            </p:cNvPr>
            <p:cNvSpPr/>
            <p:nvPr/>
          </p:nvSpPr>
          <p:spPr>
            <a:xfrm>
              <a:off x="-29138" y="-26505"/>
              <a:ext cx="3772920" cy="5760000"/>
            </a:xfrm>
            <a:prstGeom prst="rect">
              <a:avLst/>
            </a:prstGeom>
            <a:solidFill>
              <a:srgbClr val="FEFE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7CC4991-704B-4C86-B933-5AA38858E7E3}"/>
                </a:ext>
              </a:extLst>
            </p:cNvPr>
            <p:cNvSpPr txBox="1"/>
            <p:nvPr/>
          </p:nvSpPr>
          <p:spPr>
            <a:xfrm>
              <a:off x="406326" y="2866748"/>
              <a:ext cx="29019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ea typeface="Cambria" panose="02040503050406030204" pitchFamily="18" charset="0"/>
                </a:rPr>
                <a:t>Obrigado!</a:t>
              </a:r>
              <a:endParaRPr lang="pt-BR" sz="4800" b="1" dirty="0">
                <a:cs typeface="Calibri" panose="020F0502020204030204" pitchFamily="34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C3E7397-A79D-4819-AF36-83AA9BB76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99" y="5024946"/>
              <a:ext cx="2700141" cy="465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D779CCFE-892C-44FD-93C9-CC9E7C56C8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8325"/>
          <a:stretch/>
        </p:blipFill>
        <p:spPr>
          <a:xfrm>
            <a:off x="691128" y="1259352"/>
            <a:ext cx="2597425" cy="83099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A6CE5DB-77B3-4801-D111-7329522C62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532" y="4680897"/>
            <a:ext cx="881770" cy="9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6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18BD229-BC01-4E81-863C-83F399C8C2FB}"/>
              </a:ext>
            </a:extLst>
          </p:cNvPr>
          <p:cNvSpPr txBox="1"/>
          <p:nvPr/>
        </p:nvSpPr>
        <p:spPr>
          <a:xfrm>
            <a:off x="353916" y="936010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Erros de não-resposta / Recusa / Erros durante a coleta de dados – Desconsideramos a entrevista, retirando o elemento da lista e sorteando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Mudanças de telefone, não atende ou inexistente – O sistema de discagem automática passa para outro sorteado a ser entrevistado;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Ausências / impossibilidades momentâneas – Recolocamos o elemento de volta na lista de beneficiários para pelo mesmo sorteio aleatório ter a chance de ser abordado posteriormente.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quantidade de tentativas de contato com um beneficiário é controlada sistemicamente, estando limitada a 20 tentativas por nome constante na lista fornecida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FAE62BE-916A-4250-B293-2AA68B89E039}"/>
              </a:ext>
            </a:extLst>
          </p:cNvPr>
          <p:cNvSpPr txBox="1"/>
          <p:nvPr/>
        </p:nvSpPr>
        <p:spPr>
          <a:xfrm>
            <a:off x="294554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das medidas previstas no planejamento para identificação de participação fraudulenta ou desatenta: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sistema de monitoramento e controle da qualidade do IBRC é composto de algumas etapas de acompanhamento do campo, que propiciam a efetividade do propósito de garantir a entrega exata do que foi planejado, assim como evitar participação fraudulenta ou desatenta.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pesquisa onde é localizada uma não conformidade é descartada.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1FD9541-E7A7-4560-819D-F6CDA1DF23DD}"/>
              </a:ext>
            </a:extLst>
          </p:cNvPr>
          <p:cNvSpPr txBox="1"/>
          <p:nvPr/>
        </p:nvSpPr>
        <p:spPr>
          <a:xfrm>
            <a:off x="6234232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 de abordagens ao beneficiário: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Através de sistemas automatizados é feito o controle e todas as tentativas sem sucesso são classificadas com o motivo que impossibilitou a coleta da pesquisa, a quantidade de tentativas de contato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áfico 11" descr="Pesquisar">
            <a:extLst>
              <a:ext uri="{FF2B5EF4-FFF2-40B4-BE49-F238E27FC236}">
                <a16:creationId xmlns:a16="http://schemas.microsoft.com/office/drawing/2014/main" id="{239A4074-7564-4AED-A880-103D490BE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23" y="3337072"/>
            <a:ext cx="914400" cy="914400"/>
          </a:xfrm>
          <a:prstGeom prst="rect">
            <a:avLst/>
          </a:prstGeom>
        </p:spPr>
      </p:pic>
      <p:pic>
        <p:nvPicPr>
          <p:cNvPr id="13" name="Gráfico 12" descr="Call center">
            <a:extLst>
              <a:ext uri="{FF2B5EF4-FFF2-40B4-BE49-F238E27FC236}">
                <a16:creationId xmlns:a16="http://schemas.microsoft.com/office/drawing/2014/main" id="{E9488327-1777-4C63-94D3-460FCCA57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4793" y="33594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9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0417" y="3516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631370" y="1732173"/>
            <a:ext cx="4865039" cy="4190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Resultados da Análise Preliminar da Base de Dados: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realizar o estudo dos dados, que contou com uma higienização sistêmica de registros inválidos, tais como:  contatos sem número de telefone, registros inválidos por falta de DDD ou caracteres numéricos insuficientes.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Após esta higienização concluímos que havia número suficiente de registros para a realização da pesquisa telefônica, sem prejuízo dos parâmetros definidos no estudo amostral.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longo do campo as analises se confirmaram, não sendo observadas inconsistências que justificasse uma revisão dos cadastros por parte da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2298" y="37915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00BAE3-F26C-4172-831E-67B028209E8D}"/>
              </a:ext>
            </a:extLst>
          </p:cNvPr>
          <p:cNvSpPr txBox="1"/>
          <p:nvPr/>
        </p:nvSpPr>
        <p:spPr>
          <a:xfrm>
            <a:off x="6044092" y="2051101"/>
            <a:ext cx="5957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total: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186.420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VALE S/A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128.445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Planejamento da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27/10/2022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Período de Campo: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11/11/2022 a 04/01/2023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de coleta dos dados: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Pesquisa telefônica (CATI)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Seguindo os códigos de ética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ASQ, ICC/ESOMAR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norma ABNT NBR ISO 20.252</a:t>
            </a:r>
          </a:p>
        </p:txBody>
      </p:sp>
      <p:pic>
        <p:nvPicPr>
          <p:cNvPr id="2060" name="Picture 12" descr="Planejamento - ícones de esportes grátis">
            <a:extLst>
              <a:ext uri="{FF2B5EF4-FFF2-40B4-BE49-F238E27FC236}">
                <a16:creationId xmlns:a16="http://schemas.microsoft.com/office/drawing/2014/main" id="{91EBFC0C-A774-4004-BBB1-54FF35D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8" y="1482909"/>
            <a:ext cx="878435" cy="8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C680BA-AC21-4819-8A77-1A878DF1F836}"/>
              </a:ext>
            </a:extLst>
          </p:cNvPr>
          <p:cNvSpPr txBox="1"/>
          <p:nvPr/>
        </p:nvSpPr>
        <p:spPr>
          <a:xfrm>
            <a:off x="557922" y="242563"/>
            <a:ext cx="3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93182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ixaDeTexto 55">
            <a:extLst>
              <a:ext uri="{FF2B5EF4-FFF2-40B4-BE49-F238E27FC236}">
                <a16:creationId xmlns:a16="http://schemas.microsoft.com/office/drawing/2014/main" id="{938D1E4C-98BE-4C8E-A161-F4135B7B7858}"/>
              </a:ext>
            </a:extLst>
          </p:cNvPr>
          <p:cNvSpPr txBox="1"/>
          <p:nvPr/>
        </p:nvSpPr>
        <p:spPr>
          <a:xfrm>
            <a:off x="8217953" y="4778859"/>
            <a:ext cx="273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9FE2F1-2677-4DEE-913B-A507EE43B9BB}"/>
              </a:ext>
            </a:extLst>
          </p:cNvPr>
          <p:cNvSpPr/>
          <p:nvPr/>
        </p:nvSpPr>
        <p:spPr>
          <a:xfrm>
            <a:off x="451181" y="1465458"/>
            <a:ext cx="356868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598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95%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4.00pp</a:t>
            </a: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A242337-D055-4EFA-B4E6-8BCBC93F22FC}"/>
              </a:ext>
            </a:extLst>
          </p:cNvPr>
          <p:cNvSpPr txBox="1"/>
          <p:nvPr/>
        </p:nvSpPr>
        <p:spPr>
          <a:xfrm>
            <a:off x="-1" y="6483717"/>
            <a:ext cx="6785113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Outros =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Seta: Pentágono 58">
            <a:extLst>
              <a:ext uri="{FF2B5EF4-FFF2-40B4-BE49-F238E27FC236}">
                <a16:creationId xmlns:a16="http://schemas.microsoft.com/office/drawing/2014/main" id="{7B4F5466-7021-4809-8760-AC9DD6D65621}"/>
              </a:ext>
            </a:extLst>
          </p:cNvPr>
          <p:cNvSpPr/>
          <p:nvPr/>
        </p:nvSpPr>
        <p:spPr>
          <a:xfrm>
            <a:off x="2833234" y="3895934"/>
            <a:ext cx="5590541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Questionários concluídos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A20F131F-1385-470F-83A2-5F7742A55AF9}"/>
              </a:ext>
            </a:extLst>
          </p:cNvPr>
          <p:cNvSpPr/>
          <p:nvPr/>
        </p:nvSpPr>
        <p:spPr>
          <a:xfrm>
            <a:off x="2188220" y="3918617"/>
            <a:ext cx="532298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598</a:t>
            </a:r>
          </a:p>
        </p:txBody>
      </p:sp>
      <p:sp>
        <p:nvSpPr>
          <p:cNvPr id="61" name="Seta: Pentágono 60">
            <a:extLst>
              <a:ext uri="{FF2B5EF4-FFF2-40B4-BE49-F238E27FC236}">
                <a16:creationId xmlns:a16="http://schemas.microsoft.com/office/drawing/2014/main" id="{3DAAA7A3-EFE1-4515-997B-0259EF966872}"/>
              </a:ext>
            </a:extLst>
          </p:cNvPr>
          <p:cNvSpPr/>
          <p:nvPr/>
        </p:nvSpPr>
        <p:spPr>
          <a:xfrm>
            <a:off x="2840215" y="4351917"/>
            <a:ext cx="558356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Beneficiários não aceitaram participar da pesquisa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3F00AA6E-DB59-42E6-AB31-612A26FFEF23}"/>
              </a:ext>
            </a:extLst>
          </p:cNvPr>
          <p:cNvSpPr/>
          <p:nvPr/>
        </p:nvSpPr>
        <p:spPr>
          <a:xfrm>
            <a:off x="2202011" y="4350346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</a:t>
            </a:r>
          </a:p>
        </p:txBody>
      </p:sp>
      <p:sp>
        <p:nvSpPr>
          <p:cNvPr id="63" name="Seta: Pentágono 62">
            <a:extLst>
              <a:ext uri="{FF2B5EF4-FFF2-40B4-BE49-F238E27FC236}">
                <a16:creationId xmlns:a16="http://schemas.microsoft.com/office/drawing/2014/main" id="{F927D2C7-4C9D-4096-9752-D13FDFA499EE}"/>
              </a:ext>
            </a:extLst>
          </p:cNvPr>
          <p:cNvSpPr/>
          <p:nvPr/>
        </p:nvSpPr>
        <p:spPr>
          <a:xfrm>
            <a:off x="2849155" y="4818108"/>
            <a:ext cx="557462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Pesquisas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Incompletas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7E47FB64-6CE8-4CB2-8BEA-F4B4BA5FC24F}"/>
              </a:ext>
            </a:extLst>
          </p:cNvPr>
          <p:cNvSpPr/>
          <p:nvPr/>
        </p:nvSpPr>
        <p:spPr>
          <a:xfrm>
            <a:off x="2211536" y="4831350"/>
            <a:ext cx="532298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29</a:t>
            </a:r>
          </a:p>
        </p:txBody>
      </p:sp>
      <p:sp>
        <p:nvSpPr>
          <p:cNvPr id="65" name="Seta: Pentágono 64">
            <a:extLst>
              <a:ext uri="{FF2B5EF4-FFF2-40B4-BE49-F238E27FC236}">
                <a16:creationId xmlns:a16="http://schemas.microsoft.com/office/drawing/2014/main" id="{14D85E78-0059-4D40-98CB-555FEBC23F6B}"/>
              </a:ext>
            </a:extLst>
          </p:cNvPr>
          <p:cNvSpPr/>
          <p:nvPr/>
        </p:nvSpPr>
        <p:spPr>
          <a:xfrm>
            <a:off x="2849155" y="5288455"/>
            <a:ext cx="557462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Ligações </a:t>
            </a:r>
            <a:r>
              <a:rPr lang="pt-BR" sz="1400" dirty="0">
                <a:solidFill>
                  <a:schemeClr val="bg1"/>
                </a:solidFill>
              </a:rPr>
              <a:t>onde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não foi possível localizar o beneficiário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B0C06BF7-5D05-49E1-AF92-279C00DEDA76}"/>
              </a:ext>
            </a:extLst>
          </p:cNvPr>
          <p:cNvSpPr/>
          <p:nvPr/>
        </p:nvSpPr>
        <p:spPr>
          <a:xfrm>
            <a:off x="2197745" y="5286016"/>
            <a:ext cx="532298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114</a:t>
            </a:r>
          </a:p>
        </p:txBody>
      </p:sp>
      <p:sp>
        <p:nvSpPr>
          <p:cNvPr id="67" name="Seta: Pentágono 66">
            <a:extLst>
              <a:ext uri="{FF2B5EF4-FFF2-40B4-BE49-F238E27FC236}">
                <a16:creationId xmlns:a16="http://schemas.microsoft.com/office/drawing/2014/main" id="{D5437581-8879-405E-B100-5ED31484A8F6}"/>
              </a:ext>
            </a:extLst>
          </p:cNvPr>
          <p:cNvSpPr/>
          <p:nvPr/>
        </p:nvSpPr>
        <p:spPr>
          <a:xfrm>
            <a:off x="2857115" y="5750311"/>
            <a:ext cx="556666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Outros motivos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DA389ECD-C247-4B4E-9446-5B52DA211201}"/>
              </a:ext>
            </a:extLst>
          </p:cNvPr>
          <p:cNvSpPr/>
          <p:nvPr/>
        </p:nvSpPr>
        <p:spPr>
          <a:xfrm>
            <a:off x="2200637" y="5742240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F747E053-A5F6-4EBC-9273-BABF7332C5F5}"/>
              </a:ext>
            </a:extLst>
          </p:cNvPr>
          <p:cNvSpPr/>
          <p:nvPr/>
        </p:nvSpPr>
        <p:spPr>
          <a:xfrm>
            <a:off x="457112" y="3926030"/>
            <a:ext cx="1616453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77,3%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6F5C958C-0B18-42BE-9E51-F32B326F87FC}"/>
              </a:ext>
            </a:extLst>
          </p:cNvPr>
          <p:cNvSpPr/>
          <p:nvPr/>
        </p:nvSpPr>
        <p:spPr>
          <a:xfrm>
            <a:off x="451853" y="4367285"/>
            <a:ext cx="1616453" cy="4252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3,4%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959A0DB8-9C52-4926-8C6B-F941A42AA7A3}"/>
              </a:ext>
            </a:extLst>
          </p:cNvPr>
          <p:cNvSpPr/>
          <p:nvPr/>
        </p:nvSpPr>
        <p:spPr>
          <a:xfrm>
            <a:off x="451853" y="4845054"/>
            <a:ext cx="1616453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3,7%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826809D-8C7F-4968-9A2F-DFDA646783EC}"/>
              </a:ext>
            </a:extLst>
          </p:cNvPr>
          <p:cNvSpPr/>
          <p:nvPr/>
        </p:nvSpPr>
        <p:spPr>
          <a:xfrm>
            <a:off x="457112" y="5294247"/>
            <a:ext cx="1616453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14,7%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F67DA65B-4BD3-4777-86E7-1B8632DE120A}"/>
              </a:ext>
            </a:extLst>
          </p:cNvPr>
          <p:cNvSpPr/>
          <p:nvPr/>
        </p:nvSpPr>
        <p:spPr>
          <a:xfrm>
            <a:off x="449242" y="5740829"/>
            <a:ext cx="1616453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0,9%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B9ABF069-3398-4C5F-8FCC-2F4617B8D020}"/>
              </a:ext>
            </a:extLst>
          </p:cNvPr>
          <p:cNvSpPr/>
          <p:nvPr/>
        </p:nvSpPr>
        <p:spPr>
          <a:xfrm>
            <a:off x="2197745" y="4351917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26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9D1AFCB4-5699-4DDA-9A59-43ADA8AB95A4}"/>
              </a:ext>
            </a:extLst>
          </p:cNvPr>
          <p:cNvSpPr/>
          <p:nvPr/>
        </p:nvSpPr>
        <p:spPr>
          <a:xfrm>
            <a:off x="4855090" y="1431890"/>
            <a:ext cx="3568685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TAXA DE RESPONDENTES</a:t>
            </a:r>
          </a:p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  77,3%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Ligações:774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6" name="Gráfico 75" descr="Microfone de rádio com preenchimento sólido">
            <a:extLst>
              <a:ext uri="{FF2B5EF4-FFF2-40B4-BE49-F238E27FC236}">
                <a16:creationId xmlns:a16="http://schemas.microsoft.com/office/drawing/2014/main" id="{1470810F-D093-4C7F-8690-25A2D34E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1" y="1157357"/>
            <a:ext cx="914400" cy="914400"/>
          </a:xfrm>
          <a:prstGeom prst="rect">
            <a:avLst/>
          </a:prstGeom>
        </p:spPr>
      </p:pic>
      <p:pic>
        <p:nvPicPr>
          <p:cNvPr id="77" name="Gráfico 76" descr="Sinal de polegar para cima com preenchimento sólido">
            <a:extLst>
              <a:ext uri="{FF2B5EF4-FFF2-40B4-BE49-F238E27FC236}">
                <a16:creationId xmlns:a16="http://schemas.microsoft.com/office/drawing/2014/main" id="{1E4A8650-283D-43B0-B6E7-26FA242D5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195" y="1143517"/>
            <a:ext cx="914400" cy="914400"/>
          </a:xfrm>
          <a:prstGeom prst="rect">
            <a:avLst/>
          </a:prstGeom>
        </p:spPr>
      </p:pic>
      <p:pic>
        <p:nvPicPr>
          <p:cNvPr id="78" name="Gráfico 77" descr="Engrenagens estrutura de tópicos">
            <a:extLst>
              <a:ext uri="{FF2B5EF4-FFF2-40B4-BE49-F238E27FC236}">
                <a16:creationId xmlns:a16="http://schemas.microsoft.com/office/drawing/2014/main" id="{349DE21F-F7AC-400C-9369-F40DFE9F1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733" y="2890822"/>
            <a:ext cx="3855586" cy="3855586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F0F289A3-6080-4F07-B683-B56AA059D9B3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6024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FC1D7FE-EF73-4D0C-8738-2C9E0E2C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58734"/>
              </p:ext>
            </p:extLst>
          </p:nvPr>
        </p:nvGraphicFramePr>
        <p:xfrm>
          <a:off x="1624282" y="2125562"/>
          <a:ext cx="7920002" cy="3960000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1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1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9EB9C-94BB-4F44-8888-C188853476B7}"/>
              </a:ext>
            </a:extLst>
          </p:cNvPr>
          <p:cNvSpPr txBox="1"/>
          <p:nvPr/>
        </p:nvSpPr>
        <p:spPr>
          <a:xfrm>
            <a:off x="451066" y="1120271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Margem de erro por atributo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90672-71A1-4ADE-9709-2DA09C6F8076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pic>
        <p:nvPicPr>
          <p:cNvPr id="5" name="Gráfico 4" descr="Estetoscópio com preenchimento sólido">
            <a:extLst>
              <a:ext uri="{FF2B5EF4-FFF2-40B4-BE49-F238E27FC236}">
                <a16:creationId xmlns:a16="http://schemas.microsoft.com/office/drawing/2014/main" id="{73A13C6C-7E36-4388-9337-1A5CD50E2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4317" y="1626413"/>
            <a:ext cx="425870" cy="42587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36B1676-0503-471B-A2FA-E81493A87DB4}"/>
              </a:ext>
            </a:extLst>
          </p:cNvPr>
          <p:cNvSpPr/>
          <p:nvPr/>
        </p:nvSpPr>
        <p:spPr>
          <a:xfrm>
            <a:off x="7852143" y="1665284"/>
            <a:ext cx="754995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500" dirty="0">
                <a:ln w="0"/>
                <a:solidFill>
                  <a:srgbClr val="5A5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Saúde</a:t>
            </a:r>
          </a:p>
        </p:txBody>
      </p:sp>
    </p:spTree>
    <p:extLst>
      <p:ext uri="{BB962C8B-B14F-4D97-AF65-F5344CB8AC3E}">
        <p14:creationId xmlns:p14="http://schemas.microsoft.com/office/powerpoint/2010/main" val="37659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29291"/>
              </p:ext>
            </p:extLst>
          </p:nvPr>
        </p:nvGraphicFramePr>
        <p:xfrm>
          <a:off x="665907" y="1575021"/>
          <a:ext cx="10860185" cy="4316479"/>
        </p:xfrm>
        <a:graphic>
          <a:graphicData uri="http://schemas.openxmlformats.org/drawingml/2006/table">
            <a:tbl>
              <a:tblPr/>
              <a:tblGrid>
                <a:gridCol w="6406697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1582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4482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0649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71804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4482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62473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  <a:gridCol w="627937">
                  <a:extLst>
                    <a:ext uri="{9D8B030D-6E8A-4147-A177-3AD203B41FA5}">
                      <a16:colId xmlns:a16="http://schemas.microsoft.com/office/drawing/2014/main" val="2323221894"/>
                    </a:ext>
                  </a:extLst>
                </a:gridCol>
              </a:tblGrid>
              <a:tr h="520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procurei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4640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84803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98410"/>
              </p:ext>
            </p:extLst>
          </p:nvPr>
        </p:nvGraphicFramePr>
        <p:xfrm>
          <a:off x="663266" y="3518448"/>
          <a:ext cx="10865464" cy="2389098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160445267"/>
                    </a:ext>
                  </a:extLst>
                </a:gridCol>
              </a:tblGrid>
              <a:tr h="5030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recebi atenção em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22317"/>
              </p:ext>
            </p:extLst>
          </p:nvPr>
        </p:nvGraphicFramePr>
        <p:xfrm>
          <a:off x="663266" y="1835335"/>
          <a:ext cx="10865465" cy="1365879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79668268"/>
                    </a:ext>
                  </a:extLst>
                </a:gridCol>
              </a:tblGrid>
              <a:tr h="4693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1403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060133"/>
              </p:ext>
            </p:extLst>
          </p:nvPr>
        </p:nvGraphicFramePr>
        <p:xfrm>
          <a:off x="691106" y="4008027"/>
          <a:ext cx="11007602" cy="2486906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58018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14827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007622478"/>
                    </a:ext>
                  </a:extLst>
                </a:gridCol>
              </a:tblGrid>
              <a:tr h="442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acessei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62475"/>
              </p:ext>
            </p:extLst>
          </p:nvPr>
        </p:nvGraphicFramePr>
        <p:xfrm>
          <a:off x="691106" y="1385846"/>
          <a:ext cx="11007602" cy="2441825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580185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714827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606383816"/>
                    </a:ext>
                  </a:extLst>
                </a:gridCol>
              </a:tblGrid>
              <a:tr h="452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acessei a lista de prestadores de serviços credenciados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6783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SharedContentType xmlns="Microsoft.SharePoint.Taxonomy.ContentTypeSync" SourceId="5530c35f-70ef-41ec-97c7-a2a5ddcd915f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A5FF5C61BBC44A94BC0CDB7075D153" ma:contentTypeVersion="22" ma:contentTypeDescription="Crie um novo documento." ma:contentTypeScope="" ma:versionID="0cf410cd21d0237012c28a460c7bcda5">
  <xsd:schema xmlns:xsd="http://www.w3.org/2001/XMLSchema" xmlns:xs="http://www.w3.org/2001/XMLSchema" xmlns:p="http://schemas.microsoft.com/office/2006/metadata/properties" xmlns:ns1="http://schemas.microsoft.com/sharepoint/v3" xmlns:ns2="2ed6353c-b9c4-4784-bdcb-381e700e1d2f" xmlns:ns3="58971b46-aaf3-4e7b-ad1c-ca3c1eab4b14" xmlns:ns4="6f467132-c3af-4fd5-abdb-d40166d9dac9" targetNamespace="http://schemas.microsoft.com/office/2006/metadata/properties" ma:root="true" ma:fieldsID="1b9cf5743533be5c9365be153720dae1" ns1:_="" ns2:_="" ns3:_="" ns4:_="">
    <xsd:import namespace="http://schemas.microsoft.com/sharepoint/v3"/>
    <xsd:import namespace="2ed6353c-b9c4-4784-bdcb-381e700e1d2f"/>
    <xsd:import namespace="58971b46-aaf3-4e7b-ad1c-ca3c1eab4b14"/>
    <xsd:import namespace="6f467132-c3af-4fd5-abdb-d40166d9da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6353c-b9c4-4784-bdcb-381e700e1d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_Flow_SignoffStatus" ma:index="17" nillable="true" ma:displayName="Status de liberação" ma:internalName="Status_x0020_de_x0020_libera_x00e7__x00e3_o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5530c35f-70ef-41ec-97c7-a2a5ddcd91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71b46-aaf3-4e7b-ad1c-ca3c1eab4b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67132-c3af-4fd5-abdb-d40166d9da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715367d-e065-4090-90a7-f847a7cde639}" ma:internalName="TaxCatchAll" ma:showField="CatchAllData" ma:web="58971b46-aaf3-4e7b-ad1c-ca3c1eab4b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C453BC-86C3-491C-AE4A-D773D6480AE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BEADCB11-45AE-40D3-A280-87135F32A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d6353c-b9c4-4784-bdcb-381e700e1d2f"/>
    <ds:schemaRef ds:uri="58971b46-aaf3-4e7b-ad1c-ca3c1eab4b14"/>
    <ds:schemaRef ds:uri="6f467132-c3af-4fd5-abdb-d40166d9da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AD464B-D7C0-400E-848A-64F39915AB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12301</TotalTime>
  <Words>6052</Words>
  <Application>Microsoft Office PowerPoint</Application>
  <PresentationFormat>Widescreen</PresentationFormat>
  <Paragraphs>1517</Paragraphs>
  <Slides>25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Maisa Mateus</dc:creator>
  <cp:lastModifiedBy>Priscila Prado</cp:lastModifiedBy>
  <cp:revision>475</cp:revision>
  <dcterms:created xsi:type="dcterms:W3CDTF">2021-03-17T23:00:47Z</dcterms:created>
  <dcterms:modified xsi:type="dcterms:W3CDTF">2023-03-30T21:18:45Z</dcterms:modified>
</cp:coreProperties>
</file>