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theme/themeOverride18.xml" ContentType="application/vnd.openxmlformats-officedocument.themeOverride+xml"/>
  <Override PartName="/ppt/charts/chart19.xml" ContentType="application/vnd.openxmlformats-officedocument.drawingml.chart+xml"/>
  <Override PartName="/ppt/theme/themeOverride19.xml" ContentType="application/vnd.openxmlformats-officedocument.themeOverride+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22.xml" ContentType="application/vnd.openxmlformats-officedocument.themeOverride+xml"/>
  <Override PartName="/ppt/charts/chart23.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24.xml" ContentType="application/vnd.openxmlformats-officedocument.themeOverride+xml"/>
  <Override PartName="/ppt/charts/chart25.xml" ContentType="application/vnd.openxmlformats-officedocument.drawingml.chart+xml"/>
  <Override PartName="/ppt/theme/themeOverride25.xml" ContentType="application/vnd.openxmlformats-officedocument.themeOverride+xml"/>
  <Override PartName="/ppt/charts/chart26.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6.xml" ContentType="application/vnd.openxmlformats-officedocument.themeOverride+xml"/>
  <Override PartName="/ppt/charts/chart27.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7.xml" ContentType="application/vnd.openxmlformats-officedocument.themeOverride+xml"/>
  <Override PartName="/ppt/charts/chart28.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8.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1" r:id="rId1"/>
    <p:sldMasterId id="2147483695" r:id="rId2"/>
  </p:sldMasterIdLst>
  <p:notesMasterIdLst>
    <p:notesMasterId r:id="rId68"/>
  </p:notesMasterIdLst>
  <p:handoutMasterIdLst>
    <p:handoutMasterId r:id="rId69"/>
  </p:handoutMasterIdLst>
  <p:sldIdLst>
    <p:sldId id="3122" r:id="rId3"/>
    <p:sldId id="3111" r:id="rId4"/>
    <p:sldId id="3148" r:id="rId5"/>
    <p:sldId id="3149" r:id="rId6"/>
    <p:sldId id="3150" r:id="rId7"/>
    <p:sldId id="4341" r:id="rId8"/>
    <p:sldId id="3152" r:id="rId9"/>
    <p:sldId id="3153" r:id="rId10"/>
    <p:sldId id="3154" r:id="rId11"/>
    <p:sldId id="3155" r:id="rId12"/>
    <p:sldId id="3156" r:id="rId13"/>
    <p:sldId id="3157" r:id="rId14"/>
    <p:sldId id="4342" r:id="rId15"/>
    <p:sldId id="3159" r:id="rId16"/>
    <p:sldId id="3160" r:id="rId17"/>
    <p:sldId id="3161" r:id="rId18"/>
    <p:sldId id="3164" r:id="rId19"/>
    <p:sldId id="3167" r:id="rId20"/>
    <p:sldId id="3168" r:id="rId21"/>
    <p:sldId id="3171" r:id="rId22"/>
    <p:sldId id="3174" r:id="rId23"/>
    <p:sldId id="3177" r:id="rId24"/>
    <p:sldId id="3182" r:id="rId25"/>
    <p:sldId id="3185" r:id="rId26"/>
    <p:sldId id="3188" r:id="rId27"/>
    <p:sldId id="3191" r:id="rId28"/>
    <p:sldId id="3194" r:id="rId29"/>
    <p:sldId id="3195" r:id="rId30"/>
    <p:sldId id="3196" r:id="rId31"/>
    <p:sldId id="3197" r:id="rId32"/>
    <p:sldId id="3198" r:id="rId33"/>
    <p:sldId id="3199" r:id="rId34"/>
    <p:sldId id="3200" r:id="rId35"/>
    <p:sldId id="3201" r:id="rId36"/>
    <p:sldId id="3202" r:id="rId37"/>
    <p:sldId id="3203" r:id="rId38"/>
    <p:sldId id="4328" r:id="rId39"/>
    <p:sldId id="4329" r:id="rId40"/>
    <p:sldId id="4330" r:id="rId41"/>
    <p:sldId id="4331" r:id="rId42"/>
    <p:sldId id="4332" r:id="rId43"/>
    <p:sldId id="4333" r:id="rId44"/>
    <p:sldId id="4334" r:id="rId45"/>
    <p:sldId id="4335" r:id="rId46"/>
    <p:sldId id="4336" r:id="rId47"/>
    <p:sldId id="4337" r:id="rId48"/>
    <p:sldId id="4338" r:id="rId49"/>
    <p:sldId id="4339" r:id="rId50"/>
    <p:sldId id="4340" r:id="rId51"/>
    <p:sldId id="3204" r:id="rId52"/>
    <p:sldId id="3205" r:id="rId53"/>
    <p:sldId id="3206" r:id="rId54"/>
    <p:sldId id="3236" r:id="rId55"/>
    <p:sldId id="4321" r:id="rId56"/>
    <p:sldId id="4322" r:id="rId57"/>
    <p:sldId id="4323" r:id="rId58"/>
    <p:sldId id="4324" r:id="rId59"/>
    <p:sldId id="4325" r:id="rId60"/>
    <p:sldId id="4326" r:id="rId61"/>
    <p:sldId id="4327" r:id="rId62"/>
    <p:sldId id="3208" r:id="rId63"/>
    <p:sldId id="3209" r:id="rId64"/>
    <p:sldId id="3210" r:id="rId65"/>
    <p:sldId id="3211" r:id="rId66"/>
    <p:sldId id="4319" r:id="rId67"/>
  </p:sldIdLst>
  <p:sldSz cx="10801350" cy="6858000"/>
  <p:notesSz cx="6797675" cy="9926638"/>
  <p:defaultTextStyle>
    <a:defPPr>
      <a:defRPr lang="pt-BR"/>
    </a:defPPr>
    <a:lvl1pPr algn="l" rtl="0" fontAlgn="base">
      <a:spcBef>
        <a:spcPct val="0"/>
      </a:spcBef>
      <a:spcAft>
        <a:spcPct val="0"/>
      </a:spcAft>
      <a:defRPr sz="20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0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0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0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000" kern="1200">
        <a:solidFill>
          <a:schemeClr val="tx1"/>
        </a:solidFill>
        <a:latin typeface="Arial" pitchFamily="34" charset="0"/>
        <a:ea typeface="+mn-ea"/>
        <a:cs typeface="Arial" pitchFamily="34" charset="0"/>
      </a:defRPr>
    </a:lvl5pPr>
    <a:lvl6pPr marL="2286000" algn="l" defTabSz="914400" rtl="0" eaLnBrk="1" latinLnBrk="0" hangingPunct="1">
      <a:defRPr sz="2000" kern="1200">
        <a:solidFill>
          <a:schemeClr val="tx1"/>
        </a:solidFill>
        <a:latin typeface="Arial" pitchFamily="34" charset="0"/>
        <a:ea typeface="+mn-ea"/>
        <a:cs typeface="Arial" pitchFamily="34" charset="0"/>
      </a:defRPr>
    </a:lvl6pPr>
    <a:lvl7pPr marL="2743200" algn="l" defTabSz="914400" rtl="0" eaLnBrk="1" latinLnBrk="0" hangingPunct="1">
      <a:defRPr sz="2000" kern="1200">
        <a:solidFill>
          <a:schemeClr val="tx1"/>
        </a:solidFill>
        <a:latin typeface="Arial" pitchFamily="34" charset="0"/>
        <a:ea typeface="+mn-ea"/>
        <a:cs typeface="Arial" pitchFamily="34" charset="0"/>
      </a:defRPr>
    </a:lvl7pPr>
    <a:lvl8pPr marL="3200400" algn="l" defTabSz="914400" rtl="0" eaLnBrk="1" latinLnBrk="0" hangingPunct="1">
      <a:defRPr sz="2000" kern="1200">
        <a:solidFill>
          <a:schemeClr val="tx1"/>
        </a:solidFill>
        <a:latin typeface="Arial" pitchFamily="34" charset="0"/>
        <a:ea typeface="+mn-ea"/>
        <a:cs typeface="Arial" pitchFamily="34" charset="0"/>
      </a:defRPr>
    </a:lvl8pPr>
    <a:lvl9pPr marL="3657600" algn="l" defTabSz="914400" rtl="0" eaLnBrk="1" latinLnBrk="0" hangingPunct="1">
      <a:defRPr sz="20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572" userDrawn="1">
          <p15:clr>
            <a:srgbClr val="A4A3A4"/>
          </p15:clr>
        </p15:guide>
        <p15:guide id="2" orient="horz" pos="4065">
          <p15:clr>
            <a:srgbClr val="A4A3A4"/>
          </p15:clr>
        </p15:guide>
        <p15:guide id="3" orient="horz" pos="3702" userDrawn="1">
          <p15:clr>
            <a:srgbClr val="A4A3A4"/>
          </p15:clr>
        </p15:guide>
        <p15:guide id="4" pos="680">
          <p15:clr>
            <a:srgbClr val="A4A3A4"/>
          </p15:clr>
        </p15:guide>
        <p15:guide id="5" pos="3175">
          <p15:clr>
            <a:srgbClr val="A4A3A4"/>
          </p15:clr>
        </p15:guide>
        <p15:guide id="6" pos="3629">
          <p15:clr>
            <a:srgbClr val="A4A3A4"/>
          </p15:clr>
        </p15:guide>
        <p15:guide id="7" pos="6486" userDrawn="1">
          <p15:clr>
            <a:srgbClr val="A4A3A4"/>
          </p15:clr>
        </p15:guide>
        <p15:guide id="8" orient="horz" pos="845">
          <p15:clr>
            <a:srgbClr val="A4A3A4"/>
          </p15:clr>
        </p15:guide>
        <p15:guide id="9" orient="horz" pos="2251">
          <p15:clr>
            <a:srgbClr val="A4A3A4"/>
          </p15:clr>
        </p15:guide>
        <p15:guide id="10" pos="3039">
          <p15:clr>
            <a:srgbClr val="A4A3A4"/>
          </p15:clr>
        </p15:guide>
        <p15:guide id="11" pos="6713">
          <p15:clr>
            <a:srgbClr val="A4A3A4"/>
          </p15:clr>
        </p15:guide>
        <p15:guide id="12" pos="4400">
          <p15:clr>
            <a:srgbClr val="A4A3A4"/>
          </p15:clr>
        </p15:guide>
        <p15:guide id="13" pos="4944" userDrawn="1">
          <p15:clr>
            <a:srgbClr val="A4A3A4"/>
          </p15:clr>
        </p15:guide>
      </p15:sldGuideLst>
    </p:ext>
    <p:ext uri="{2D200454-40CA-4A62-9FC3-DE9A4176ACB9}">
      <p15:notesGuideLst xmlns:p15="http://schemas.microsoft.com/office/powerpoint/2012/main">
        <p15:guide id="1" orient="horz" pos="3051">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70AD47"/>
    <a:srgbClr val="00C8B5"/>
    <a:srgbClr val="009183"/>
    <a:srgbClr val="00544C"/>
    <a:srgbClr val="00B0F0"/>
    <a:srgbClr val="09B3F1"/>
    <a:srgbClr val="FF7979"/>
    <a:srgbClr val="F2F2F2"/>
    <a:srgbClr val="7FB5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Estilo Mé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E171933-4619-4E11-9A3F-F7608DF75F80}" styleName="Estilo Médio 1 - Ênfas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8B1032C-EA38-4F05-BA0D-38AFFFC7BED3}" styleName="Estilo Claro 3 - Ênfas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75DCB02-9BB8-47FD-8907-85C794F793BA}" styleName="Estilo com Tema 1 - Ênfas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Estilo com Tema 1 - Ênfas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Estilo Médio 3 - Ênfas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Estilo Médio 1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Estilo Claro 2 - Ênfas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8603FDC-E32A-4AB5-989C-0864C3EAD2B8}" styleName="Estilo com Tema 2 - Ênfas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39" autoAdjust="0"/>
    <p:restoredTop sz="84369" autoAdjust="0"/>
  </p:normalViewPr>
  <p:slideViewPr>
    <p:cSldViewPr>
      <p:cViewPr varScale="1">
        <p:scale>
          <a:sx n="63" d="100"/>
          <a:sy n="63" d="100"/>
        </p:scale>
        <p:origin x="1116" y="64"/>
      </p:cViewPr>
      <p:guideLst>
        <p:guide orient="horz" pos="572"/>
        <p:guide orient="horz" pos="4065"/>
        <p:guide orient="horz" pos="3702"/>
        <p:guide pos="680"/>
        <p:guide pos="3175"/>
        <p:guide pos="3629"/>
        <p:guide pos="6486"/>
        <p:guide orient="horz" pos="845"/>
        <p:guide orient="horz" pos="2251"/>
        <p:guide pos="3039"/>
        <p:guide pos="6713"/>
        <p:guide pos="4400"/>
        <p:guide pos="4944"/>
      </p:guideLst>
    </p:cSldViewPr>
  </p:slideViewPr>
  <p:outlineViewPr>
    <p:cViewPr>
      <p:scale>
        <a:sx n="33" d="100"/>
        <a:sy n="33" d="100"/>
      </p:scale>
      <p:origin x="0" y="1674"/>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48" d="100"/>
          <a:sy n="48" d="100"/>
        </p:scale>
        <p:origin x="2940" y="66"/>
      </p:cViewPr>
      <p:guideLst>
        <p:guide orient="horz" pos="3051"/>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chris\Desktop\Sa&#250;de%20AMS%20-%20B%20-%20ANS%20Padr&#227;o%202025%20(Base%202024)%20-%20Processamento%20A.xlsm"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file:///C:\Users\chris\Desktop\Sa&#250;de%20AMS%20-%20B%20-%20ANS%20Padr&#227;o%202025%20(Base%202024)%20-%20Processamento%20A.xlsm"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_rels/chart12.xml.rels><?xml version="1.0" encoding="UTF-8" standalone="yes"?>
<Relationships xmlns="http://schemas.openxmlformats.org/package/2006/relationships"><Relationship Id="rId2" Type="http://schemas.openxmlformats.org/officeDocument/2006/relationships/oleObject" Target="file:///C:\Users\chris\Desktop\Sa&#250;de%20AMS%20-%20B%20-%20ANS%20Padr&#227;o%202025%20(Base%202024)%20-%20Processamento%20A.xlsm"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14.xml.rels><?xml version="1.0" encoding="UTF-8" standalone="yes"?>
<Relationships xmlns="http://schemas.openxmlformats.org/package/2006/relationships"><Relationship Id="rId2" Type="http://schemas.openxmlformats.org/officeDocument/2006/relationships/oleObject" Target="file:///C:\Users\chris\Desktop\Sa&#250;de%20AMS%20-%20B%20-%20ANS%20Padr&#227;o%202025%20(Base%202024)%20-%20Processamento%20A.xlsm"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2.bin"/></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9.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0.xlsx"/></Relationships>
</file>

<file path=ppt/charts/_rels/chart18.xml.rels><?xml version="1.0" encoding="UTF-8" standalone="yes"?>
<Relationships xmlns="http://schemas.openxmlformats.org/package/2006/relationships"><Relationship Id="rId2" Type="http://schemas.openxmlformats.org/officeDocument/2006/relationships/oleObject" Target="file:///C:\Users\chris\Desktop\Sa&#250;de%20AMS%20-%20B%20-%20ANS%20Padr&#227;o%202025%20(Base%202024)%20-%20Processamento%20A.xlsm" TargetMode="External"/><Relationship Id="rId1" Type="http://schemas.openxmlformats.org/officeDocument/2006/relationships/themeOverride" Target="../theme/themeOverride18.xml"/></Relationships>
</file>

<file path=ppt/charts/_rels/chart19.xml.rels><?xml version="1.0" encoding="UTF-8" standalone="yes"?>
<Relationships xmlns="http://schemas.openxmlformats.org/package/2006/relationships"><Relationship Id="rId2" Type="http://schemas.openxmlformats.org/officeDocument/2006/relationships/oleObject" Target="file:///C:\Users\chris\Desktop\Sa&#250;de%20AMS%20-%20B%20-%20ANS%20Padr&#227;o%202025%20(Base%202024)%20-%20Processamento%20A.xlsm" TargetMode="External"/><Relationship Id="rId1" Type="http://schemas.openxmlformats.org/officeDocument/2006/relationships/themeOverride" Target="../theme/themeOverrid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1.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2.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3.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4.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5.xlsx"/></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25.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7.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8.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19.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1.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Gráficos!$B$26</c:f>
              <c:strCache>
                <c:ptCount val="1"/>
                <c:pt idx="0">
                  <c:v>Masculino</c:v>
                </c:pt>
              </c:strCache>
            </c:strRef>
          </c:tx>
          <c:spPr>
            <a:noFill/>
            <a:ln>
              <a:noFill/>
            </a:ln>
            <a:effectLst/>
          </c:spPr>
          <c:invertIfNegative val="0"/>
          <c:dLbls>
            <c:dLbl>
              <c:idx val="0"/>
              <c:layout>
                <c:manualLayout>
                  <c:x val="4.811287484260734E-3"/>
                  <c:y val="-0.32956202538739598"/>
                </c:manualLayout>
              </c:layout>
              <c:spPr>
                <a:noFill/>
                <a:ln>
                  <a:noFill/>
                </a:ln>
                <a:effectLst/>
              </c:spPr>
              <c:txPr>
                <a:bodyPr/>
                <a:lstStyle/>
                <a:p>
                  <a:pPr>
                    <a:defRPr sz="1600" b="1">
                      <a:solidFill>
                        <a:schemeClr val="accent1">
                          <a:lumMod val="50000"/>
                        </a:schemeClr>
                      </a:solidFill>
                    </a:defRPr>
                  </a:pPr>
                  <a:endParaRPr lang="pt-B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CD-4B88-9E02-1FDCEEEAE700}"/>
                </c:ext>
              </c:extLst>
            </c:dLbl>
            <c:dLbl>
              <c:idx val="1"/>
              <c:layout>
                <c:manualLayout>
                  <c:x val="-4.6762135673586828E-2"/>
                  <c:y val="-0.30436421672074854"/>
                </c:manualLayout>
              </c:layout>
              <c:spPr>
                <a:noFill/>
                <a:ln>
                  <a:noFill/>
                </a:ln>
                <a:effectLst/>
              </c:spPr>
              <c:txPr>
                <a:bodyPr/>
                <a:lstStyle/>
                <a:p>
                  <a:pPr>
                    <a:defRPr sz="1600" b="1">
                      <a:solidFill>
                        <a:srgbClr val="582808"/>
                      </a:solidFill>
                    </a:defRPr>
                  </a:pPr>
                  <a:endParaRPr lang="pt-BR"/>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CD-4B88-9E02-1FDCEEEAE700}"/>
                </c:ext>
              </c:extLst>
            </c:dLbl>
            <c:spPr>
              <a:noFill/>
              <a:ln>
                <a:noFill/>
              </a:ln>
              <a:effectLst/>
            </c:spPr>
            <c:txPr>
              <a:bodyPr/>
              <a:lstStyle/>
              <a:p>
                <a:pPr>
                  <a:defRPr sz="1600" b="1">
                    <a:solidFill>
                      <a:schemeClr val="tx1">
                        <a:lumMod val="75000"/>
                        <a:lumOff val="25000"/>
                      </a:schemeClr>
                    </a:solidFill>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Gráficos!$C$26:$D$26</c:f>
              <c:numCache>
                <c:formatCode>0.0</c:formatCode>
                <c:ptCount val="2"/>
                <c:pt idx="0">
                  <c:v>45.103857566765576</c:v>
                </c:pt>
                <c:pt idx="1">
                  <c:v>54.896142433234424</c:v>
                </c:pt>
              </c:numCache>
            </c:numRef>
          </c:val>
          <c:extLst>
            <c:ext xmlns:c16="http://schemas.microsoft.com/office/drawing/2014/chart" uri="{C3380CC4-5D6E-409C-BE32-E72D297353CC}">
              <c16:uniqueId val="{00000002-41CD-4B88-9E02-1FDCEEEAE700}"/>
            </c:ext>
          </c:extLst>
        </c:ser>
        <c:ser>
          <c:idx val="1"/>
          <c:order val="1"/>
          <c:tx>
            <c:strRef>
              <c:f>Gráficos!$B$25</c:f>
              <c:strCache>
                <c:ptCount val="1"/>
                <c:pt idx="0">
                  <c:v>Feminino</c:v>
                </c:pt>
              </c:strCache>
            </c:strRef>
          </c:tx>
          <c:spPr>
            <a:solidFill>
              <a:schemeClr val="bg1">
                <a:alpha val="77000"/>
              </a:schemeClr>
            </a:solidFill>
            <a:ln>
              <a:noFill/>
            </a:ln>
            <a:effectLst/>
          </c:spPr>
          <c:invertIfNegative val="0"/>
          <c:val>
            <c:numRef>
              <c:f>Gráficos!$C$25:$D$25</c:f>
              <c:numCache>
                <c:formatCode>0.0</c:formatCode>
                <c:ptCount val="2"/>
                <c:pt idx="0">
                  <c:v>54.896142433234417</c:v>
                </c:pt>
                <c:pt idx="1">
                  <c:v>45.103857566765583</c:v>
                </c:pt>
              </c:numCache>
            </c:numRef>
          </c:val>
          <c:extLst>
            <c:ext xmlns:c16="http://schemas.microsoft.com/office/drawing/2014/chart" uri="{C3380CC4-5D6E-409C-BE32-E72D297353CC}">
              <c16:uniqueId val="{00000003-41CD-4B88-9E02-1FDCEEEAE700}"/>
            </c:ext>
          </c:extLst>
        </c:ser>
        <c:dLbls>
          <c:showLegendKey val="0"/>
          <c:showVal val="0"/>
          <c:showCatName val="0"/>
          <c:showSerName val="0"/>
          <c:showPercent val="0"/>
          <c:showBubbleSize val="0"/>
        </c:dLbls>
        <c:gapWidth val="0"/>
        <c:overlap val="100"/>
        <c:axId val="115505152"/>
        <c:axId val="89642048"/>
      </c:barChart>
      <c:catAx>
        <c:axId val="115505152"/>
        <c:scaling>
          <c:orientation val="minMax"/>
        </c:scaling>
        <c:delete val="1"/>
        <c:axPos val="b"/>
        <c:numFmt formatCode="General" sourceLinked="1"/>
        <c:majorTickMark val="out"/>
        <c:minorTickMark val="none"/>
        <c:tickLblPos val="nextTo"/>
        <c:crossAx val="89642048"/>
        <c:crosses val="autoZero"/>
        <c:auto val="1"/>
        <c:lblAlgn val="ctr"/>
        <c:lblOffset val="100"/>
        <c:noMultiLvlLbl val="0"/>
      </c:catAx>
      <c:valAx>
        <c:axId val="89642048"/>
        <c:scaling>
          <c:orientation val="minMax"/>
        </c:scaling>
        <c:delete val="1"/>
        <c:axPos val="l"/>
        <c:numFmt formatCode="0%" sourceLinked="1"/>
        <c:majorTickMark val="none"/>
        <c:minorTickMark val="none"/>
        <c:tickLblPos val="nextTo"/>
        <c:crossAx val="1155051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Gráficos!$P$111</c:f>
              <c:strCache>
                <c:ptCount val="1"/>
                <c:pt idx="0">
                  <c:v>Feminino</c:v>
                </c:pt>
              </c:strCache>
            </c:strRef>
          </c:tx>
          <c:spPr>
            <a:noFill/>
            <a:ln>
              <a:noFill/>
            </a:ln>
            <a:effectLst/>
          </c:spPr>
          <c:invertIfNegative val="0"/>
          <c:dLbls>
            <c:dLbl>
              <c:idx val="0"/>
              <c:layout>
                <c:manualLayout>
                  <c:x val="4.8114931074572089E-3"/>
                  <c:y val="-0.2600753367003367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F82-422D-BCD1-D6419458B0ED}"/>
                </c:ext>
              </c:extLst>
            </c:dLbl>
            <c:dLbl>
              <c:idx val="1"/>
              <c:layout>
                <c:manualLayout>
                  <c:x val="-3.094253446271393E-2"/>
                  <c:y val="-0.240222643097643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82-422D-BCD1-D6419458B0ED}"/>
                </c:ext>
              </c:extLst>
            </c:dLbl>
            <c:spPr>
              <a:noFill/>
              <a:ln>
                <a:noFill/>
              </a:ln>
              <a:effectLst/>
            </c:spPr>
            <c:txPr>
              <a:bodyPr/>
              <a:lstStyle/>
              <a:p>
                <a:pPr>
                  <a:defRPr sz="1200" b="1">
                    <a:solidFill>
                      <a:schemeClr val="bg1"/>
                    </a:solidFill>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Gráficos!$Q$110:$Q$111</c:f>
              <c:numCache>
                <c:formatCode>0.0</c:formatCode>
                <c:ptCount val="2"/>
                <c:pt idx="0">
                  <c:v>64.646464646464636</c:v>
                </c:pt>
                <c:pt idx="1">
                  <c:v>68.421052631578945</c:v>
                </c:pt>
              </c:numCache>
            </c:numRef>
          </c:val>
          <c:extLst>
            <c:ext xmlns:c16="http://schemas.microsoft.com/office/drawing/2014/chart" uri="{C3380CC4-5D6E-409C-BE32-E72D297353CC}">
              <c16:uniqueId val="{00000002-0F82-422D-BCD1-D6419458B0ED}"/>
            </c:ext>
          </c:extLst>
        </c:ser>
        <c:ser>
          <c:idx val="1"/>
          <c:order val="1"/>
          <c:tx>
            <c:strRef>
              <c:f>Gráficos!$P$110</c:f>
              <c:strCache>
                <c:ptCount val="1"/>
                <c:pt idx="0">
                  <c:v>Masculino</c:v>
                </c:pt>
              </c:strCache>
            </c:strRef>
          </c:tx>
          <c:spPr>
            <a:solidFill>
              <a:schemeClr val="bg1">
                <a:alpha val="77000"/>
              </a:schemeClr>
            </a:solidFill>
            <a:ln>
              <a:noFill/>
            </a:ln>
            <a:effectLst/>
          </c:spPr>
          <c:invertIfNegative val="0"/>
          <c:val>
            <c:numRef>
              <c:f>Gráficos!$R$110:$R$111</c:f>
              <c:numCache>
                <c:formatCode>0.0</c:formatCode>
                <c:ptCount val="2"/>
                <c:pt idx="0">
                  <c:v>35.353535353535364</c:v>
                </c:pt>
                <c:pt idx="1">
                  <c:v>31.578947368421055</c:v>
                </c:pt>
              </c:numCache>
            </c:numRef>
          </c:val>
          <c:extLst>
            <c:ext xmlns:c16="http://schemas.microsoft.com/office/drawing/2014/chart" uri="{C3380CC4-5D6E-409C-BE32-E72D297353CC}">
              <c16:uniqueId val="{00000003-0F82-422D-BCD1-D6419458B0ED}"/>
            </c:ext>
          </c:extLst>
        </c:ser>
        <c:dLbls>
          <c:showLegendKey val="0"/>
          <c:showVal val="0"/>
          <c:showCatName val="0"/>
          <c:showSerName val="0"/>
          <c:showPercent val="0"/>
          <c:showBubbleSize val="0"/>
        </c:dLbls>
        <c:gapWidth val="0"/>
        <c:overlap val="100"/>
        <c:axId val="115505152"/>
        <c:axId val="89642048"/>
      </c:barChart>
      <c:catAx>
        <c:axId val="115505152"/>
        <c:scaling>
          <c:orientation val="minMax"/>
        </c:scaling>
        <c:delete val="1"/>
        <c:axPos val="b"/>
        <c:numFmt formatCode="General" sourceLinked="1"/>
        <c:majorTickMark val="out"/>
        <c:minorTickMark val="none"/>
        <c:tickLblPos val="nextTo"/>
        <c:crossAx val="89642048"/>
        <c:crosses val="autoZero"/>
        <c:auto val="1"/>
        <c:lblAlgn val="ctr"/>
        <c:lblOffset val="100"/>
        <c:noMultiLvlLbl val="0"/>
      </c:catAx>
      <c:valAx>
        <c:axId val="89642048"/>
        <c:scaling>
          <c:orientation val="minMax"/>
          <c:min val="0"/>
        </c:scaling>
        <c:delete val="1"/>
        <c:axPos val="l"/>
        <c:numFmt formatCode="0%" sourceLinked="1"/>
        <c:majorTickMark val="out"/>
        <c:minorTickMark val="none"/>
        <c:tickLblPos val="nextTo"/>
        <c:crossAx val="1155051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1-6C29-4FF8-A412-43F77F20BDF4}"/>
              </c:ext>
            </c:extLst>
          </c:dPt>
          <c:dPt>
            <c:idx val="1"/>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3-6C29-4FF8-A412-43F77F20BDF4}"/>
              </c:ext>
            </c:extLst>
          </c:dPt>
          <c:dPt>
            <c:idx val="2"/>
            <c:invertIfNegative val="0"/>
            <c:bubble3D val="0"/>
            <c:spPr>
              <a:solidFill>
                <a:schemeClr val="bg1">
                  <a:lumMod val="65000"/>
                </a:schemeClr>
              </a:solidFill>
              <a:ln w="76200" cap="rnd">
                <a:solidFill>
                  <a:schemeClr val="bg1">
                    <a:lumMod val="65000"/>
                  </a:schemeClr>
                </a:solidFill>
              </a:ln>
              <a:effectLst/>
            </c:spPr>
            <c:extLst>
              <c:ext xmlns:c16="http://schemas.microsoft.com/office/drawing/2014/chart" uri="{C3380CC4-5D6E-409C-BE32-E72D297353CC}">
                <c16:uniqueId val="{00000005-6C29-4FF8-A412-43F77F20BDF4}"/>
              </c:ext>
            </c:extLst>
          </c:dPt>
          <c:dPt>
            <c:idx val="3"/>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7-6C29-4FF8-A412-43F77F20BDF4}"/>
              </c:ext>
            </c:extLst>
          </c:dPt>
          <c:dPt>
            <c:idx val="4"/>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9-6C29-4FF8-A412-43F77F20BDF4}"/>
              </c:ext>
            </c:extLst>
          </c:dPt>
          <c:dPt>
            <c:idx val="5"/>
            <c:invertIfNegative val="0"/>
            <c:bubble3D val="0"/>
            <c:spPr>
              <a:solidFill>
                <a:schemeClr val="accent4">
                  <a:lumMod val="60000"/>
                  <a:lumOff val="40000"/>
                </a:schemeClr>
              </a:solidFill>
              <a:ln w="76200" cap="rnd">
                <a:solidFill>
                  <a:schemeClr val="accent4">
                    <a:lumMod val="60000"/>
                    <a:lumOff val="40000"/>
                  </a:schemeClr>
                </a:solidFill>
              </a:ln>
              <a:effectLst/>
            </c:spPr>
            <c:extLst>
              <c:ext xmlns:c16="http://schemas.microsoft.com/office/drawing/2014/chart" uri="{C3380CC4-5D6E-409C-BE32-E72D297353CC}">
                <c16:uniqueId val="{0000000B-6C29-4FF8-A412-43F77F20BDF4}"/>
              </c:ext>
            </c:extLst>
          </c:dPt>
          <c:dPt>
            <c:idx val="6"/>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D-6C29-4FF8-A412-43F77F20BDF4}"/>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Gráficos!$B$134:$B$138</c:f>
              <c:strCache>
                <c:ptCount val="5"/>
                <c:pt idx="0">
                  <c:v>Muito Bom</c:v>
                </c:pt>
                <c:pt idx="1">
                  <c:v>Bom</c:v>
                </c:pt>
                <c:pt idx="2">
                  <c:v>Regular</c:v>
                </c:pt>
                <c:pt idx="3">
                  <c:v>Ruim</c:v>
                </c:pt>
                <c:pt idx="4">
                  <c:v>Muito Ruim</c:v>
                </c:pt>
              </c:strCache>
            </c:strRef>
          </c:cat>
          <c:val>
            <c:numRef>
              <c:f>Gráficos!$C$134:$C$138</c:f>
              <c:numCache>
                <c:formatCode>0.0</c:formatCode>
                <c:ptCount val="5"/>
                <c:pt idx="0">
                  <c:v>20.153846153846153</c:v>
                </c:pt>
                <c:pt idx="1">
                  <c:v>31.076923076923073</c:v>
                </c:pt>
                <c:pt idx="2">
                  <c:v>23.692307692307693</c:v>
                </c:pt>
                <c:pt idx="3">
                  <c:v>12.923076923076923</c:v>
                </c:pt>
                <c:pt idx="4">
                  <c:v>12.153846153846153</c:v>
                </c:pt>
              </c:numCache>
            </c:numRef>
          </c:val>
          <c:extLst>
            <c:ext xmlns:c16="http://schemas.microsoft.com/office/drawing/2014/chart" uri="{C3380CC4-5D6E-409C-BE32-E72D297353CC}">
              <c16:uniqueId val="{0000000E-6C29-4FF8-A412-43F77F20BDF4}"/>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out"/>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Gráficos!$P$135</c:f>
              <c:strCache>
                <c:ptCount val="1"/>
                <c:pt idx="0">
                  <c:v>Feminino</c:v>
                </c:pt>
              </c:strCache>
            </c:strRef>
          </c:tx>
          <c:spPr>
            <a:noFill/>
            <a:ln>
              <a:noFill/>
            </a:ln>
            <a:effectLst/>
          </c:spPr>
          <c:invertIfNegative val="0"/>
          <c:dLbls>
            <c:dLbl>
              <c:idx val="0"/>
              <c:layout>
                <c:manualLayout>
                  <c:x val="-4.6213272800730204E-4"/>
                  <c:y val="-0.1692086829929785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64-4948-80AC-2930D1A27807}"/>
                </c:ext>
              </c:extLst>
            </c:dLbl>
            <c:dLbl>
              <c:idx val="1"/>
              <c:layout>
                <c:manualLayout>
                  <c:x val="-4.6762185169483959E-2"/>
                  <c:y val="-0.165391344532262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64-4948-80AC-2930D1A27807}"/>
                </c:ext>
              </c:extLst>
            </c:dLbl>
            <c:spPr>
              <a:noFill/>
              <a:ln>
                <a:noFill/>
              </a:ln>
              <a:effectLst/>
            </c:spPr>
            <c:txPr>
              <a:bodyPr/>
              <a:lstStyle/>
              <a:p>
                <a:pPr>
                  <a:defRPr sz="1200" b="1">
                    <a:solidFill>
                      <a:schemeClr val="bg1"/>
                    </a:solidFill>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Gráficos!$Q$134:$Q$135</c:f>
              <c:numCache>
                <c:formatCode>0.0</c:formatCode>
                <c:ptCount val="2"/>
                <c:pt idx="0">
                  <c:v>54.295532646048102</c:v>
                </c:pt>
                <c:pt idx="1">
                  <c:v>48.746518105849589</c:v>
                </c:pt>
              </c:numCache>
            </c:numRef>
          </c:val>
          <c:extLst>
            <c:ext xmlns:c16="http://schemas.microsoft.com/office/drawing/2014/chart" uri="{C3380CC4-5D6E-409C-BE32-E72D297353CC}">
              <c16:uniqueId val="{00000002-A964-4948-80AC-2930D1A27807}"/>
            </c:ext>
          </c:extLst>
        </c:ser>
        <c:ser>
          <c:idx val="1"/>
          <c:order val="1"/>
          <c:tx>
            <c:strRef>
              <c:f>Gráficos!$P$134</c:f>
              <c:strCache>
                <c:ptCount val="1"/>
                <c:pt idx="0">
                  <c:v>Masculino</c:v>
                </c:pt>
              </c:strCache>
            </c:strRef>
          </c:tx>
          <c:spPr>
            <a:solidFill>
              <a:schemeClr val="bg1">
                <a:alpha val="77000"/>
              </a:schemeClr>
            </a:solidFill>
            <a:ln>
              <a:noFill/>
            </a:ln>
            <a:effectLst/>
          </c:spPr>
          <c:invertIfNegative val="0"/>
          <c:val>
            <c:numRef>
              <c:f>Gráficos!$R$134:$R$135</c:f>
              <c:numCache>
                <c:formatCode>0.0</c:formatCode>
                <c:ptCount val="2"/>
                <c:pt idx="0">
                  <c:v>45.704467353951898</c:v>
                </c:pt>
                <c:pt idx="1">
                  <c:v>51.253481894150411</c:v>
                </c:pt>
              </c:numCache>
            </c:numRef>
          </c:val>
          <c:extLst>
            <c:ext xmlns:c16="http://schemas.microsoft.com/office/drawing/2014/chart" uri="{C3380CC4-5D6E-409C-BE32-E72D297353CC}">
              <c16:uniqueId val="{00000003-A964-4948-80AC-2930D1A27807}"/>
            </c:ext>
          </c:extLst>
        </c:ser>
        <c:dLbls>
          <c:showLegendKey val="0"/>
          <c:showVal val="0"/>
          <c:showCatName val="0"/>
          <c:showSerName val="0"/>
          <c:showPercent val="0"/>
          <c:showBubbleSize val="0"/>
        </c:dLbls>
        <c:gapWidth val="0"/>
        <c:overlap val="100"/>
        <c:axId val="115505152"/>
        <c:axId val="89642048"/>
      </c:barChart>
      <c:catAx>
        <c:axId val="115505152"/>
        <c:scaling>
          <c:orientation val="minMax"/>
        </c:scaling>
        <c:delete val="1"/>
        <c:axPos val="b"/>
        <c:numFmt formatCode="General" sourceLinked="1"/>
        <c:majorTickMark val="out"/>
        <c:minorTickMark val="none"/>
        <c:tickLblPos val="nextTo"/>
        <c:crossAx val="89642048"/>
        <c:crosses val="autoZero"/>
        <c:auto val="1"/>
        <c:lblAlgn val="ctr"/>
        <c:lblOffset val="100"/>
        <c:noMultiLvlLbl val="0"/>
      </c:catAx>
      <c:valAx>
        <c:axId val="89642048"/>
        <c:scaling>
          <c:orientation val="minMax"/>
          <c:min val="0"/>
        </c:scaling>
        <c:delete val="1"/>
        <c:axPos val="l"/>
        <c:numFmt formatCode="0%" sourceLinked="1"/>
        <c:majorTickMark val="out"/>
        <c:minorTickMark val="none"/>
        <c:tickLblPos val="nextTo"/>
        <c:crossAx val="1155051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1-944C-4465-8BC6-48BCF10C8A34}"/>
              </c:ext>
            </c:extLst>
          </c:dPt>
          <c:dPt>
            <c:idx val="1"/>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3-944C-4465-8BC6-48BCF10C8A34}"/>
              </c:ext>
            </c:extLst>
          </c:dPt>
          <c:dPt>
            <c:idx val="2"/>
            <c:invertIfNegative val="0"/>
            <c:bubble3D val="0"/>
            <c:spPr>
              <a:solidFill>
                <a:schemeClr val="bg1">
                  <a:lumMod val="65000"/>
                </a:schemeClr>
              </a:solidFill>
              <a:ln w="76200" cap="rnd">
                <a:solidFill>
                  <a:schemeClr val="bg1">
                    <a:lumMod val="65000"/>
                  </a:schemeClr>
                </a:solidFill>
              </a:ln>
              <a:effectLst/>
            </c:spPr>
            <c:extLst>
              <c:ext xmlns:c16="http://schemas.microsoft.com/office/drawing/2014/chart" uri="{C3380CC4-5D6E-409C-BE32-E72D297353CC}">
                <c16:uniqueId val="{00000005-944C-4465-8BC6-48BCF10C8A34}"/>
              </c:ext>
            </c:extLst>
          </c:dPt>
          <c:dPt>
            <c:idx val="3"/>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7-944C-4465-8BC6-48BCF10C8A34}"/>
              </c:ext>
            </c:extLst>
          </c:dPt>
          <c:dPt>
            <c:idx val="4"/>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9-944C-4465-8BC6-48BCF10C8A34}"/>
              </c:ext>
            </c:extLst>
          </c:dPt>
          <c:dPt>
            <c:idx val="5"/>
            <c:invertIfNegative val="0"/>
            <c:bubble3D val="0"/>
            <c:spPr>
              <a:solidFill>
                <a:schemeClr val="accent4">
                  <a:lumMod val="60000"/>
                  <a:lumOff val="40000"/>
                </a:schemeClr>
              </a:solidFill>
              <a:ln w="76200" cap="rnd">
                <a:solidFill>
                  <a:schemeClr val="accent4">
                    <a:lumMod val="60000"/>
                    <a:lumOff val="40000"/>
                  </a:schemeClr>
                </a:solidFill>
              </a:ln>
              <a:effectLst/>
            </c:spPr>
            <c:extLst>
              <c:ext xmlns:c16="http://schemas.microsoft.com/office/drawing/2014/chart" uri="{C3380CC4-5D6E-409C-BE32-E72D297353CC}">
                <c16:uniqueId val="{0000000B-944C-4465-8BC6-48BCF10C8A34}"/>
              </c:ext>
            </c:extLst>
          </c:dPt>
          <c:dPt>
            <c:idx val="6"/>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D-944C-4465-8BC6-48BCF10C8A34}"/>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Gráficos!$B$158:$B$162</c:f>
              <c:strCache>
                <c:ptCount val="5"/>
                <c:pt idx="0">
                  <c:v>Muito Bom</c:v>
                </c:pt>
                <c:pt idx="1">
                  <c:v>Bom</c:v>
                </c:pt>
                <c:pt idx="2">
                  <c:v>Regular</c:v>
                </c:pt>
                <c:pt idx="3">
                  <c:v>Ruim</c:v>
                </c:pt>
                <c:pt idx="4">
                  <c:v>Muito Ruim</c:v>
                </c:pt>
              </c:strCache>
            </c:strRef>
          </c:cat>
          <c:val>
            <c:numRef>
              <c:f>Gráficos!$C$158:$C$162</c:f>
              <c:numCache>
                <c:formatCode>0.0</c:formatCode>
                <c:ptCount val="5"/>
                <c:pt idx="0">
                  <c:v>21.57190635451505</c:v>
                </c:pt>
                <c:pt idx="1">
                  <c:v>43.143812709030101</c:v>
                </c:pt>
                <c:pt idx="2">
                  <c:v>22.073578595317723</c:v>
                </c:pt>
                <c:pt idx="3">
                  <c:v>8.1939799331103682</c:v>
                </c:pt>
                <c:pt idx="4">
                  <c:v>5.0167224080267561</c:v>
                </c:pt>
              </c:numCache>
            </c:numRef>
          </c:val>
          <c:extLst>
            <c:ext xmlns:c16="http://schemas.microsoft.com/office/drawing/2014/chart" uri="{C3380CC4-5D6E-409C-BE32-E72D297353CC}">
              <c16:uniqueId val="{0000000E-944C-4465-8BC6-48BCF10C8A34}"/>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out"/>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Gráficos!$P$159</c:f>
              <c:strCache>
                <c:ptCount val="1"/>
                <c:pt idx="0">
                  <c:v>Feminino</c:v>
                </c:pt>
              </c:strCache>
            </c:strRef>
          </c:tx>
          <c:spPr>
            <a:noFill/>
            <a:ln>
              <a:noFill/>
            </a:ln>
            <a:effectLst/>
          </c:spPr>
          <c:invertIfNegative val="0"/>
          <c:dLbls>
            <c:dLbl>
              <c:idx val="0"/>
              <c:layout>
                <c:manualLayout>
                  <c:x val="4.8110798916624455E-3"/>
                  <c:y val="-0.2333500701388594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6FB-412A-BD72-C571A706BA58}"/>
                </c:ext>
              </c:extLst>
            </c:dLbl>
            <c:dLbl>
              <c:idx val="1"/>
              <c:layout>
                <c:manualLayout>
                  <c:x val="-4.6762185169483959E-2"/>
                  <c:y val="-0.224187616082653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FB-412A-BD72-C571A706BA58}"/>
                </c:ext>
              </c:extLst>
            </c:dLbl>
            <c:spPr>
              <a:noFill/>
              <a:ln>
                <a:noFill/>
              </a:ln>
              <a:effectLst/>
            </c:spPr>
            <c:txPr>
              <a:bodyPr/>
              <a:lstStyle/>
              <a:p>
                <a:pPr>
                  <a:defRPr sz="1200" b="1">
                    <a:solidFill>
                      <a:schemeClr val="bg1"/>
                    </a:solidFill>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Gráficos!$Q$158:$Q$159</c:f>
              <c:numCache>
                <c:formatCode>0.0</c:formatCode>
                <c:ptCount val="2"/>
                <c:pt idx="0">
                  <c:v>69.402985074626869</c:v>
                </c:pt>
                <c:pt idx="1">
                  <c:v>60.909090909090907</c:v>
                </c:pt>
              </c:numCache>
            </c:numRef>
          </c:val>
          <c:extLst>
            <c:ext xmlns:c16="http://schemas.microsoft.com/office/drawing/2014/chart" uri="{C3380CC4-5D6E-409C-BE32-E72D297353CC}">
              <c16:uniqueId val="{00000002-36FB-412A-BD72-C571A706BA58}"/>
            </c:ext>
          </c:extLst>
        </c:ser>
        <c:ser>
          <c:idx val="1"/>
          <c:order val="1"/>
          <c:tx>
            <c:strRef>
              <c:f>Gráficos!$P$158</c:f>
              <c:strCache>
                <c:ptCount val="1"/>
                <c:pt idx="0">
                  <c:v>Masculino</c:v>
                </c:pt>
              </c:strCache>
            </c:strRef>
          </c:tx>
          <c:spPr>
            <a:solidFill>
              <a:schemeClr val="bg1">
                <a:alpha val="77000"/>
              </a:schemeClr>
            </a:solidFill>
            <a:ln>
              <a:noFill/>
            </a:ln>
            <a:effectLst/>
          </c:spPr>
          <c:invertIfNegative val="0"/>
          <c:val>
            <c:numRef>
              <c:f>Gráficos!$R$158:$R$159</c:f>
              <c:numCache>
                <c:formatCode>0.0</c:formatCode>
                <c:ptCount val="2"/>
                <c:pt idx="0">
                  <c:v>30.597014925373131</c:v>
                </c:pt>
                <c:pt idx="1">
                  <c:v>39.090909090909093</c:v>
                </c:pt>
              </c:numCache>
            </c:numRef>
          </c:val>
          <c:extLst>
            <c:ext xmlns:c16="http://schemas.microsoft.com/office/drawing/2014/chart" uri="{C3380CC4-5D6E-409C-BE32-E72D297353CC}">
              <c16:uniqueId val="{00000003-36FB-412A-BD72-C571A706BA58}"/>
            </c:ext>
          </c:extLst>
        </c:ser>
        <c:dLbls>
          <c:showLegendKey val="0"/>
          <c:showVal val="0"/>
          <c:showCatName val="0"/>
          <c:showSerName val="0"/>
          <c:showPercent val="0"/>
          <c:showBubbleSize val="0"/>
        </c:dLbls>
        <c:gapWidth val="0"/>
        <c:overlap val="100"/>
        <c:axId val="115505152"/>
        <c:axId val="89642048"/>
      </c:barChart>
      <c:catAx>
        <c:axId val="115505152"/>
        <c:scaling>
          <c:orientation val="minMax"/>
        </c:scaling>
        <c:delete val="1"/>
        <c:axPos val="b"/>
        <c:numFmt formatCode="General" sourceLinked="1"/>
        <c:majorTickMark val="out"/>
        <c:minorTickMark val="none"/>
        <c:tickLblPos val="nextTo"/>
        <c:crossAx val="89642048"/>
        <c:crosses val="autoZero"/>
        <c:auto val="1"/>
        <c:lblAlgn val="ctr"/>
        <c:lblOffset val="100"/>
        <c:noMultiLvlLbl val="0"/>
      </c:catAx>
      <c:valAx>
        <c:axId val="89642048"/>
        <c:scaling>
          <c:orientation val="minMax"/>
          <c:min val="0"/>
        </c:scaling>
        <c:delete val="1"/>
        <c:axPos val="l"/>
        <c:numFmt formatCode="0%" sourceLinked="1"/>
        <c:majorTickMark val="out"/>
        <c:minorTickMark val="none"/>
        <c:tickLblPos val="nextTo"/>
        <c:crossAx val="1155051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dPt>
            <c:idx val="0"/>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1-0897-4150-B0A8-68B2F9F66D4B}"/>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0897-4150-B0A8-68B2F9F66D4B}"/>
              </c:ext>
            </c:extLst>
          </c:dPt>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extLst>
                <c:ext xmlns:c16="http://schemas.microsoft.com/office/drawing/2014/chart" uri="{C3380CC4-5D6E-409C-BE32-E72D297353CC}">
                  <c16:uniqueId val="{00000003-0897-4150-B0A8-68B2F9F66D4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Gráficos!$B$182:$B$183</c:f>
              <c:strCache>
                <c:ptCount val="2"/>
                <c:pt idx="0">
                  <c:v>Sim</c:v>
                </c:pt>
                <c:pt idx="1">
                  <c:v>Não</c:v>
                </c:pt>
              </c:strCache>
            </c:strRef>
          </c:cat>
          <c:val>
            <c:numRef>
              <c:f>Gráficos!$C$182:$C$183</c:f>
              <c:numCache>
                <c:formatCode>0.0</c:formatCode>
                <c:ptCount val="2"/>
                <c:pt idx="0">
                  <c:v>71.83098591549296</c:v>
                </c:pt>
                <c:pt idx="1">
                  <c:v>28.169014084507044</c:v>
                </c:pt>
              </c:numCache>
            </c:numRef>
          </c:val>
          <c:extLst>
            <c:ext xmlns:c16="http://schemas.microsoft.com/office/drawing/2014/chart" uri="{C3380CC4-5D6E-409C-BE32-E72D297353CC}">
              <c16:uniqueId val="{00000004-0897-4150-B0A8-68B2F9F66D4B}"/>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layout>
        <c:manualLayout>
          <c:xMode val="edge"/>
          <c:yMode val="edge"/>
          <c:x val="9.8240543267019073E-2"/>
          <c:y val="0.36145852010242885"/>
          <c:w val="0.22543360754836833"/>
          <c:h val="0.2770824277526151"/>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dPt>
            <c:idx val="0"/>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1-6400-4BC5-9C28-684759B0FA64}"/>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6400-4BC5-9C28-684759B0FA64}"/>
              </c:ext>
            </c:extLst>
          </c:dPt>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extLst>
                <c:ext xmlns:c16="http://schemas.microsoft.com/office/drawing/2014/chart" uri="{C3380CC4-5D6E-409C-BE32-E72D297353CC}">
                  <c16:uniqueId val="{00000003-6400-4BC5-9C28-684759B0FA6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Gráficos!$B$182:$B$183</c:f>
              <c:strCache>
                <c:ptCount val="2"/>
                <c:pt idx="0">
                  <c:v>Sim</c:v>
                </c:pt>
                <c:pt idx="1">
                  <c:v>Não</c:v>
                </c:pt>
              </c:strCache>
            </c:strRef>
          </c:cat>
          <c:val>
            <c:numRef>
              <c:f>Gráficos!$C$182:$C$183</c:f>
              <c:numCache>
                <c:formatCode>0.0</c:formatCode>
                <c:ptCount val="2"/>
                <c:pt idx="0">
                  <c:v>39.542483660130721</c:v>
                </c:pt>
                <c:pt idx="1">
                  <c:v>60.457516339869279</c:v>
                </c:pt>
              </c:numCache>
            </c:numRef>
          </c:val>
          <c:extLst>
            <c:ext xmlns:c16="http://schemas.microsoft.com/office/drawing/2014/chart" uri="{C3380CC4-5D6E-409C-BE32-E72D297353CC}">
              <c16:uniqueId val="{00000004-6400-4BC5-9C28-684759B0FA64}"/>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1-3DA3-4DCE-904B-4070611F341D}"/>
              </c:ext>
            </c:extLst>
          </c:dPt>
          <c:dPt>
            <c:idx val="1"/>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3-3DA3-4DCE-904B-4070611F341D}"/>
              </c:ext>
            </c:extLst>
          </c:dPt>
          <c:dPt>
            <c:idx val="2"/>
            <c:invertIfNegative val="0"/>
            <c:bubble3D val="0"/>
            <c:spPr>
              <a:solidFill>
                <a:schemeClr val="bg1">
                  <a:lumMod val="65000"/>
                </a:schemeClr>
              </a:solidFill>
              <a:ln w="76200" cap="rnd">
                <a:solidFill>
                  <a:schemeClr val="bg1">
                    <a:lumMod val="65000"/>
                  </a:schemeClr>
                </a:solidFill>
              </a:ln>
              <a:effectLst/>
            </c:spPr>
            <c:extLst>
              <c:ext xmlns:c16="http://schemas.microsoft.com/office/drawing/2014/chart" uri="{C3380CC4-5D6E-409C-BE32-E72D297353CC}">
                <c16:uniqueId val="{00000005-3DA3-4DCE-904B-4070611F341D}"/>
              </c:ext>
            </c:extLst>
          </c:dPt>
          <c:dPt>
            <c:idx val="3"/>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7-3DA3-4DCE-904B-4070611F341D}"/>
              </c:ext>
            </c:extLst>
          </c:dPt>
          <c:dPt>
            <c:idx val="4"/>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9-3DA3-4DCE-904B-4070611F341D}"/>
              </c:ext>
            </c:extLst>
          </c:dPt>
          <c:dPt>
            <c:idx val="5"/>
            <c:invertIfNegative val="0"/>
            <c:bubble3D val="0"/>
            <c:spPr>
              <a:solidFill>
                <a:schemeClr val="accent4">
                  <a:lumMod val="60000"/>
                  <a:lumOff val="40000"/>
                </a:schemeClr>
              </a:solidFill>
              <a:ln w="76200" cap="rnd">
                <a:solidFill>
                  <a:schemeClr val="accent4">
                    <a:lumMod val="60000"/>
                    <a:lumOff val="40000"/>
                  </a:schemeClr>
                </a:solidFill>
              </a:ln>
              <a:effectLst/>
            </c:spPr>
            <c:extLst>
              <c:ext xmlns:c16="http://schemas.microsoft.com/office/drawing/2014/chart" uri="{C3380CC4-5D6E-409C-BE32-E72D297353CC}">
                <c16:uniqueId val="{0000000B-3DA3-4DCE-904B-4070611F341D}"/>
              </c:ext>
            </c:extLst>
          </c:dPt>
          <c:dPt>
            <c:idx val="6"/>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D-3DA3-4DCE-904B-4070611F341D}"/>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Gráficos!$B$200:$B$204</c:f>
              <c:strCache>
                <c:ptCount val="5"/>
                <c:pt idx="0">
                  <c:v>Muito Bom</c:v>
                </c:pt>
                <c:pt idx="1">
                  <c:v>Bom</c:v>
                </c:pt>
                <c:pt idx="2">
                  <c:v>Regular</c:v>
                </c:pt>
                <c:pt idx="3">
                  <c:v>Ruim</c:v>
                </c:pt>
                <c:pt idx="4">
                  <c:v>Muito Ruim</c:v>
                </c:pt>
              </c:strCache>
            </c:strRef>
          </c:cat>
          <c:val>
            <c:numRef>
              <c:f>Gráficos!$C$200:$C$204</c:f>
              <c:numCache>
                <c:formatCode>0.0</c:formatCode>
                <c:ptCount val="5"/>
                <c:pt idx="0">
                  <c:v>20.774647887323944</c:v>
                </c:pt>
                <c:pt idx="1">
                  <c:v>46.302816901408448</c:v>
                </c:pt>
                <c:pt idx="2">
                  <c:v>21.12676056338028</c:v>
                </c:pt>
                <c:pt idx="3">
                  <c:v>6.8661971830985919</c:v>
                </c:pt>
                <c:pt idx="4">
                  <c:v>4.929577464788732</c:v>
                </c:pt>
              </c:numCache>
            </c:numRef>
          </c:val>
          <c:extLst>
            <c:ext xmlns:c16="http://schemas.microsoft.com/office/drawing/2014/chart" uri="{C3380CC4-5D6E-409C-BE32-E72D297353CC}">
              <c16:uniqueId val="{0000000E-3DA3-4DCE-904B-4070611F341D}"/>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out"/>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Gráficos!$P$201</c:f>
              <c:strCache>
                <c:ptCount val="1"/>
                <c:pt idx="0">
                  <c:v>Feminino</c:v>
                </c:pt>
              </c:strCache>
            </c:strRef>
          </c:tx>
          <c:spPr>
            <a:noFill/>
            <a:ln>
              <a:noFill/>
            </a:ln>
            <a:effectLst/>
          </c:spPr>
          <c:invertIfNegative val="0"/>
          <c:dLbls>
            <c:dLbl>
              <c:idx val="0"/>
              <c:layout>
                <c:manualLayout>
                  <c:x val="4.8110798916624455E-3"/>
                  <c:y val="-0.2493854169253295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06-4192-AB48-28BCF819A61D}"/>
                </c:ext>
              </c:extLst>
            </c:dLbl>
            <c:dLbl>
              <c:idx val="1"/>
              <c:layout>
                <c:manualLayout>
                  <c:x val="-4.6762185169483959E-2"/>
                  <c:y val="-0.2134973848916729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06-4192-AB48-28BCF819A61D}"/>
                </c:ext>
              </c:extLst>
            </c:dLbl>
            <c:spPr>
              <a:noFill/>
              <a:ln>
                <a:noFill/>
              </a:ln>
              <a:effectLst/>
            </c:spPr>
            <c:txPr>
              <a:bodyPr/>
              <a:lstStyle/>
              <a:p>
                <a:pPr>
                  <a:defRPr sz="1200" b="1">
                    <a:solidFill>
                      <a:schemeClr val="bg1"/>
                    </a:solidFill>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Gráficos!$Q$200:$Q$201</c:f>
              <c:numCache>
                <c:formatCode>0.0</c:formatCode>
                <c:ptCount val="2"/>
                <c:pt idx="0">
                  <c:v>70.881226053639836</c:v>
                </c:pt>
                <c:pt idx="1">
                  <c:v>63.843648208469048</c:v>
                </c:pt>
              </c:numCache>
            </c:numRef>
          </c:val>
          <c:extLst>
            <c:ext xmlns:c16="http://schemas.microsoft.com/office/drawing/2014/chart" uri="{C3380CC4-5D6E-409C-BE32-E72D297353CC}">
              <c16:uniqueId val="{00000002-1C06-4192-AB48-28BCF819A61D}"/>
            </c:ext>
          </c:extLst>
        </c:ser>
        <c:ser>
          <c:idx val="1"/>
          <c:order val="1"/>
          <c:tx>
            <c:strRef>
              <c:f>Gráficos!$P$158</c:f>
              <c:strCache>
                <c:ptCount val="1"/>
                <c:pt idx="0">
                  <c:v>Masculino</c:v>
                </c:pt>
              </c:strCache>
            </c:strRef>
          </c:tx>
          <c:spPr>
            <a:solidFill>
              <a:schemeClr val="bg1">
                <a:alpha val="77000"/>
              </a:schemeClr>
            </a:solidFill>
            <a:ln>
              <a:noFill/>
            </a:ln>
            <a:effectLst/>
          </c:spPr>
          <c:invertIfNegative val="0"/>
          <c:val>
            <c:numRef>
              <c:f>Gráficos!$R$200:$R$201</c:f>
              <c:numCache>
                <c:formatCode>0.0</c:formatCode>
                <c:ptCount val="2"/>
                <c:pt idx="0">
                  <c:v>29.118773946360164</c:v>
                </c:pt>
                <c:pt idx="1">
                  <c:v>36.156351791530952</c:v>
                </c:pt>
              </c:numCache>
            </c:numRef>
          </c:val>
          <c:extLst>
            <c:ext xmlns:c16="http://schemas.microsoft.com/office/drawing/2014/chart" uri="{C3380CC4-5D6E-409C-BE32-E72D297353CC}">
              <c16:uniqueId val="{00000003-1C06-4192-AB48-28BCF819A61D}"/>
            </c:ext>
          </c:extLst>
        </c:ser>
        <c:dLbls>
          <c:showLegendKey val="0"/>
          <c:showVal val="0"/>
          <c:showCatName val="0"/>
          <c:showSerName val="0"/>
          <c:showPercent val="0"/>
          <c:showBubbleSize val="0"/>
        </c:dLbls>
        <c:gapWidth val="0"/>
        <c:overlap val="100"/>
        <c:axId val="115505152"/>
        <c:axId val="89642048"/>
      </c:barChart>
      <c:catAx>
        <c:axId val="115505152"/>
        <c:scaling>
          <c:orientation val="minMax"/>
        </c:scaling>
        <c:delete val="1"/>
        <c:axPos val="b"/>
        <c:numFmt formatCode="General" sourceLinked="1"/>
        <c:majorTickMark val="out"/>
        <c:minorTickMark val="none"/>
        <c:tickLblPos val="nextTo"/>
        <c:crossAx val="89642048"/>
        <c:crosses val="autoZero"/>
        <c:auto val="1"/>
        <c:lblAlgn val="ctr"/>
        <c:lblOffset val="100"/>
        <c:noMultiLvlLbl val="0"/>
      </c:catAx>
      <c:valAx>
        <c:axId val="89642048"/>
        <c:scaling>
          <c:orientation val="minMax"/>
          <c:min val="0"/>
        </c:scaling>
        <c:delete val="1"/>
        <c:axPos val="l"/>
        <c:numFmt formatCode="0%" sourceLinked="1"/>
        <c:majorTickMark val="out"/>
        <c:minorTickMark val="none"/>
        <c:tickLblPos val="nextTo"/>
        <c:crossAx val="1155051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Gráficos!$P$225</c:f>
              <c:strCache>
                <c:ptCount val="1"/>
                <c:pt idx="0">
                  <c:v>Feminino</c:v>
                </c:pt>
              </c:strCache>
            </c:strRef>
          </c:tx>
          <c:spPr>
            <a:noFill/>
            <a:ln>
              <a:noFill/>
            </a:ln>
            <a:effectLst/>
          </c:spPr>
          <c:invertIfNegative val="0"/>
          <c:dLbls>
            <c:dLbl>
              <c:idx val="0"/>
              <c:layout>
                <c:manualLayout>
                  <c:x val="4.8110798916624455E-3"/>
                  <c:y val="-0.27611099490277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46A-4A39-8DA3-E9A1D0647F3E}"/>
                </c:ext>
              </c:extLst>
            </c:dLbl>
            <c:dLbl>
              <c:idx val="1"/>
              <c:layout>
                <c:manualLayout>
                  <c:x val="-1.5122909451465476E-2"/>
                  <c:y val="-0.2402229628691233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46A-4A39-8DA3-E9A1D0647F3E}"/>
                </c:ext>
              </c:extLst>
            </c:dLbl>
            <c:spPr>
              <a:noFill/>
              <a:ln>
                <a:noFill/>
              </a:ln>
              <a:effectLst/>
            </c:spPr>
            <c:txPr>
              <a:bodyPr/>
              <a:lstStyle/>
              <a:p>
                <a:pPr>
                  <a:defRPr sz="1200" b="1">
                    <a:solidFill>
                      <a:schemeClr val="bg1"/>
                    </a:solidFill>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Gráficos!$Q$224:$Q$225</c:f>
              <c:numCache>
                <c:formatCode>0.0</c:formatCode>
                <c:ptCount val="2"/>
                <c:pt idx="0">
                  <c:v>73.597359735973598</c:v>
                </c:pt>
                <c:pt idx="1">
                  <c:v>70.65217391304347</c:v>
                </c:pt>
              </c:numCache>
            </c:numRef>
          </c:val>
          <c:extLst>
            <c:ext xmlns:c16="http://schemas.microsoft.com/office/drawing/2014/chart" uri="{C3380CC4-5D6E-409C-BE32-E72D297353CC}">
              <c16:uniqueId val="{00000002-A46A-4A39-8DA3-E9A1D0647F3E}"/>
            </c:ext>
          </c:extLst>
        </c:ser>
        <c:ser>
          <c:idx val="1"/>
          <c:order val="1"/>
          <c:tx>
            <c:strRef>
              <c:f>Gráficos!$P$158</c:f>
              <c:strCache>
                <c:ptCount val="1"/>
                <c:pt idx="0">
                  <c:v>Masculino</c:v>
                </c:pt>
              </c:strCache>
            </c:strRef>
          </c:tx>
          <c:spPr>
            <a:solidFill>
              <a:schemeClr val="bg1">
                <a:alpha val="77000"/>
              </a:schemeClr>
            </a:solidFill>
            <a:ln>
              <a:noFill/>
            </a:ln>
            <a:effectLst/>
          </c:spPr>
          <c:invertIfNegative val="0"/>
          <c:val>
            <c:numRef>
              <c:f>Gráficos!$R$224:$R$225</c:f>
              <c:numCache>
                <c:formatCode>0.0</c:formatCode>
                <c:ptCount val="2"/>
                <c:pt idx="0">
                  <c:v>26.402640264026402</c:v>
                </c:pt>
                <c:pt idx="1">
                  <c:v>29.34782608695653</c:v>
                </c:pt>
              </c:numCache>
            </c:numRef>
          </c:val>
          <c:extLst>
            <c:ext xmlns:c16="http://schemas.microsoft.com/office/drawing/2014/chart" uri="{C3380CC4-5D6E-409C-BE32-E72D297353CC}">
              <c16:uniqueId val="{00000003-A46A-4A39-8DA3-E9A1D0647F3E}"/>
            </c:ext>
          </c:extLst>
        </c:ser>
        <c:dLbls>
          <c:showLegendKey val="0"/>
          <c:showVal val="0"/>
          <c:showCatName val="0"/>
          <c:showSerName val="0"/>
          <c:showPercent val="0"/>
          <c:showBubbleSize val="0"/>
        </c:dLbls>
        <c:gapWidth val="0"/>
        <c:overlap val="100"/>
        <c:axId val="115505152"/>
        <c:axId val="89642048"/>
      </c:barChart>
      <c:catAx>
        <c:axId val="115505152"/>
        <c:scaling>
          <c:orientation val="minMax"/>
        </c:scaling>
        <c:delete val="1"/>
        <c:axPos val="b"/>
        <c:numFmt formatCode="General" sourceLinked="1"/>
        <c:majorTickMark val="out"/>
        <c:minorTickMark val="none"/>
        <c:tickLblPos val="nextTo"/>
        <c:crossAx val="89642048"/>
        <c:crosses val="autoZero"/>
        <c:auto val="1"/>
        <c:lblAlgn val="ctr"/>
        <c:lblOffset val="100"/>
        <c:noMultiLvlLbl val="0"/>
      </c:catAx>
      <c:valAx>
        <c:axId val="89642048"/>
        <c:scaling>
          <c:orientation val="minMax"/>
          <c:min val="0"/>
        </c:scaling>
        <c:delete val="1"/>
        <c:axPos val="l"/>
        <c:numFmt formatCode="0%" sourceLinked="1"/>
        <c:majorTickMark val="out"/>
        <c:minorTickMark val="none"/>
        <c:tickLblPos val="nextTo"/>
        <c:crossAx val="1155051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87602799650044"/>
          <c:y val="5.0925925925925923E-2"/>
          <c:w val="0.66457305336832884"/>
          <c:h val="0.89814814814814814"/>
        </c:manualLayout>
      </c:layout>
      <c:barChart>
        <c:barDir val="bar"/>
        <c:grouping val="clustered"/>
        <c:varyColors val="0"/>
        <c:ser>
          <c:idx val="0"/>
          <c:order val="0"/>
          <c:tx>
            <c:strRef>
              <c:f>Gráficos!$M$23</c:f>
              <c:strCache>
                <c:ptCount val="1"/>
                <c:pt idx="0">
                  <c:v>A - Antes de começarmos a pesquisa, por gentileza nos informe a sua idade:</c:v>
                </c:pt>
              </c:strCache>
            </c:strRef>
          </c:tx>
          <c:spPr>
            <a:pattFill prst="narVert">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Gráficos!$M$25:$M$30</c:f>
              <c:strCache>
                <c:ptCount val="6"/>
                <c:pt idx="0">
                  <c:v>De 18 a 25 anos</c:v>
                </c:pt>
                <c:pt idx="1">
                  <c:v>De 26 a 35 anos</c:v>
                </c:pt>
                <c:pt idx="2">
                  <c:v>De 36 a 45 anos</c:v>
                </c:pt>
                <c:pt idx="3">
                  <c:v>De 46 a 55 anos</c:v>
                </c:pt>
                <c:pt idx="4">
                  <c:v>De 56 a 65 anos</c:v>
                </c:pt>
                <c:pt idx="5">
                  <c:v>Mais de 65 anos</c:v>
                </c:pt>
              </c:strCache>
            </c:strRef>
          </c:cat>
          <c:val>
            <c:numRef>
              <c:f>Gráficos!$N$25:$N$30</c:f>
              <c:numCache>
                <c:formatCode>0.0</c:formatCode>
                <c:ptCount val="6"/>
                <c:pt idx="0">
                  <c:v>11.275964391691394</c:v>
                </c:pt>
                <c:pt idx="1">
                  <c:v>17.952522255192878</c:v>
                </c:pt>
                <c:pt idx="2">
                  <c:v>44.065281899109792</c:v>
                </c:pt>
                <c:pt idx="3">
                  <c:v>19.881305637982198</c:v>
                </c:pt>
                <c:pt idx="4">
                  <c:v>4.154302670623145</c:v>
                </c:pt>
                <c:pt idx="5">
                  <c:v>2.6706231454005933</c:v>
                </c:pt>
              </c:numCache>
            </c:numRef>
          </c:val>
          <c:extLst>
            <c:ext xmlns:c16="http://schemas.microsoft.com/office/drawing/2014/chart" uri="{C3380CC4-5D6E-409C-BE32-E72D297353CC}">
              <c16:uniqueId val="{00000000-9F15-4954-BB89-2777146FBD95}"/>
            </c:ext>
          </c:extLst>
        </c:ser>
        <c:dLbls>
          <c:showLegendKey val="0"/>
          <c:showVal val="0"/>
          <c:showCatName val="0"/>
          <c:showSerName val="0"/>
          <c:showPercent val="0"/>
          <c:showBubbleSize val="0"/>
        </c:dLbls>
        <c:gapWidth val="90"/>
        <c:overlap val="-48"/>
        <c:axId val="115416576"/>
        <c:axId val="89640896"/>
      </c:barChart>
      <c:catAx>
        <c:axId val="115416576"/>
        <c:scaling>
          <c:orientation val="maxMin"/>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pt-BR"/>
          </a:p>
        </c:txPr>
        <c:crossAx val="89640896"/>
        <c:crosses val="autoZero"/>
        <c:auto val="1"/>
        <c:lblAlgn val="ctr"/>
        <c:lblOffset val="100"/>
        <c:noMultiLvlLbl val="0"/>
      </c:catAx>
      <c:valAx>
        <c:axId val="89640896"/>
        <c:scaling>
          <c:orientation val="minMax"/>
        </c:scaling>
        <c:delete val="1"/>
        <c:axPos val="t"/>
        <c:numFmt formatCode="0.0" sourceLinked="1"/>
        <c:majorTickMark val="none"/>
        <c:minorTickMark val="none"/>
        <c:tickLblPos val="nextTo"/>
        <c:crossAx val="11541657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200" b="1"/>
      </a:pPr>
      <a:endParaRPr lang="pt-B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1-0B71-42D8-9880-22980BE6F8CE}"/>
              </c:ext>
            </c:extLst>
          </c:dPt>
          <c:dPt>
            <c:idx val="1"/>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3-0B71-42D8-9880-22980BE6F8CE}"/>
              </c:ext>
            </c:extLst>
          </c:dPt>
          <c:dPt>
            <c:idx val="2"/>
            <c:invertIfNegative val="0"/>
            <c:bubble3D val="0"/>
            <c:spPr>
              <a:solidFill>
                <a:schemeClr val="bg1">
                  <a:lumMod val="65000"/>
                </a:schemeClr>
              </a:solidFill>
              <a:ln w="76200" cap="rnd">
                <a:solidFill>
                  <a:schemeClr val="bg1">
                    <a:lumMod val="65000"/>
                  </a:schemeClr>
                </a:solidFill>
              </a:ln>
              <a:effectLst/>
            </c:spPr>
            <c:extLst>
              <c:ext xmlns:c16="http://schemas.microsoft.com/office/drawing/2014/chart" uri="{C3380CC4-5D6E-409C-BE32-E72D297353CC}">
                <c16:uniqueId val="{00000005-0B71-42D8-9880-22980BE6F8CE}"/>
              </c:ext>
            </c:extLst>
          </c:dPt>
          <c:dPt>
            <c:idx val="3"/>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7-0B71-42D8-9880-22980BE6F8CE}"/>
              </c:ext>
            </c:extLst>
          </c:dPt>
          <c:dPt>
            <c:idx val="4"/>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9-0B71-42D8-9880-22980BE6F8CE}"/>
              </c:ext>
            </c:extLst>
          </c:dPt>
          <c:dPt>
            <c:idx val="5"/>
            <c:invertIfNegative val="0"/>
            <c:bubble3D val="0"/>
            <c:spPr>
              <a:solidFill>
                <a:schemeClr val="accent4">
                  <a:lumMod val="60000"/>
                  <a:lumOff val="40000"/>
                </a:schemeClr>
              </a:solidFill>
              <a:ln w="76200" cap="rnd">
                <a:solidFill>
                  <a:schemeClr val="accent4">
                    <a:lumMod val="60000"/>
                    <a:lumOff val="40000"/>
                  </a:schemeClr>
                </a:solidFill>
              </a:ln>
              <a:effectLst/>
            </c:spPr>
            <c:extLst>
              <c:ext xmlns:c16="http://schemas.microsoft.com/office/drawing/2014/chart" uri="{C3380CC4-5D6E-409C-BE32-E72D297353CC}">
                <c16:uniqueId val="{0000000B-0B71-42D8-9880-22980BE6F8CE}"/>
              </c:ext>
            </c:extLst>
          </c:dPt>
          <c:dPt>
            <c:idx val="6"/>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D-0B71-42D8-9880-22980BE6F8CE}"/>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Gráficos!$B$224:$B$228</c:f>
              <c:strCache>
                <c:ptCount val="5"/>
                <c:pt idx="0">
                  <c:v>Muito Bom</c:v>
                </c:pt>
                <c:pt idx="1">
                  <c:v>Bom</c:v>
                </c:pt>
                <c:pt idx="2">
                  <c:v>Regular</c:v>
                </c:pt>
                <c:pt idx="3">
                  <c:v>Ruim</c:v>
                </c:pt>
                <c:pt idx="4">
                  <c:v>Muito Ruim</c:v>
                </c:pt>
              </c:strCache>
            </c:strRef>
          </c:cat>
          <c:val>
            <c:numRef>
              <c:f>Gráficos!$C$224:$C$228</c:f>
              <c:numCache>
                <c:formatCode>0.0</c:formatCode>
                <c:ptCount val="5"/>
                <c:pt idx="0">
                  <c:v>34.724292101341284</c:v>
                </c:pt>
                <c:pt idx="1">
                  <c:v>37.257824143070046</c:v>
                </c:pt>
                <c:pt idx="2">
                  <c:v>19.672131147540984</c:v>
                </c:pt>
                <c:pt idx="3">
                  <c:v>6.557377049180328</c:v>
                </c:pt>
                <c:pt idx="4">
                  <c:v>1.7883755588673622</c:v>
                </c:pt>
              </c:numCache>
            </c:numRef>
          </c:val>
          <c:extLst>
            <c:ext xmlns:c16="http://schemas.microsoft.com/office/drawing/2014/chart" uri="{C3380CC4-5D6E-409C-BE32-E72D297353CC}">
              <c16:uniqueId val="{0000000E-0B71-42D8-9880-22980BE6F8CE}"/>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out"/>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tx2">
                  <a:lumMod val="60000"/>
                  <a:lumOff val="40000"/>
                </a:schemeClr>
              </a:solidFill>
              <a:ln w="76200" cap="rnd">
                <a:solidFill>
                  <a:schemeClr val="tx2">
                    <a:lumMod val="60000"/>
                    <a:lumOff val="40000"/>
                  </a:schemeClr>
                </a:solidFill>
              </a:ln>
              <a:effectLst/>
            </c:spPr>
            <c:extLst>
              <c:ext xmlns:c16="http://schemas.microsoft.com/office/drawing/2014/chart" uri="{C3380CC4-5D6E-409C-BE32-E72D297353CC}">
                <c16:uniqueId val="{00000001-CED3-44BE-A19C-3665FB3D4BC9}"/>
              </c:ext>
            </c:extLst>
          </c:dPt>
          <c:dPt>
            <c:idx val="1"/>
            <c:invertIfNegative val="0"/>
            <c:bubble3D val="0"/>
            <c:spPr>
              <a:solidFill>
                <a:schemeClr val="tx2">
                  <a:lumMod val="60000"/>
                  <a:lumOff val="40000"/>
                </a:schemeClr>
              </a:solidFill>
              <a:ln w="76200" cap="rnd">
                <a:solidFill>
                  <a:schemeClr val="tx2">
                    <a:lumMod val="60000"/>
                    <a:lumOff val="40000"/>
                  </a:schemeClr>
                </a:solidFill>
              </a:ln>
              <a:effectLst/>
            </c:spPr>
            <c:extLst>
              <c:ext xmlns:c16="http://schemas.microsoft.com/office/drawing/2014/chart" uri="{C3380CC4-5D6E-409C-BE32-E72D297353CC}">
                <c16:uniqueId val="{00000003-CED3-44BE-A19C-3665FB3D4BC9}"/>
              </c:ext>
            </c:extLst>
          </c:dPt>
          <c:dPt>
            <c:idx val="2"/>
            <c:invertIfNegative val="0"/>
            <c:bubble3D val="0"/>
            <c:spPr>
              <a:solidFill>
                <a:schemeClr val="bg1">
                  <a:lumMod val="85000"/>
                </a:schemeClr>
              </a:solidFill>
              <a:ln w="76200" cap="rnd">
                <a:solidFill>
                  <a:schemeClr val="bg1">
                    <a:lumMod val="85000"/>
                  </a:schemeClr>
                </a:solidFill>
              </a:ln>
              <a:effectLst/>
            </c:spPr>
            <c:extLst>
              <c:ext xmlns:c16="http://schemas.microsoft.com/office/drawing/2014/chart" uri="{C3380CC4-5D6E-409C-BE32-E72D297353CC}">
                <c16:uniqueId val="{00000005-CED3-44BE-A19C-3665FB3D4BC9}"/>
              </c:ext>
            </c:extLst>
          </c:dPt>
          <c:dPt>
            <c:idx val="3"/>
            <c:invertIfNegative val="0"/>
            <c:bubble3D val="0"/>
            <c:spPr>
              <a:solidFill>
                <a:schemeClr val="bg1">
                  <a:lumMod val="85000"/>
                </a:schemeClr>
              </a:solidFill>
              <a:ln w="76200" cap="rnd">
                <a:solidFill>
                  <a:schemeClr val="bg1">
                    <a:lumMod val="85000"/>
                  </a:schemeClr>
                </a:solidFill>
              </a:ln>
              <a:effectLst/>
            </c:spPr>
            <c:extLst>
              <c:ext xmlns:c16="http://schemas.microsoft.com/office/drawing/2014/chart" uri="{C3380CC4-5D6E-409C-BE32-E72D297353CC}">
                <c16:uniqueId val="{00000007-CED3-44BE-A19C-3665FB3D4BC9}"/>
              </c:ext>
            </c:extLst>
          </c:dPt>
          <c:dPt>
            <c:idx val="4"/>
            <c:invertIfNegative val="0"/>
            <c:bubble3D val="0"/>
            <c:spPr>
              <a:solidFill>
                <a:schemeClr val="bg1">
                  <a:lumMod val="85000"/>
                </a:schemeClr>
              </a:solidFill>
              <a:ln w="76200" cap="rnd">
                <a:solidFill>
                  <a:schemeClr val="bg1">
                    <a:lumMod val="85000"/>
                  </a:schemeClr>
                </a:solidFill>
              </a:ln>
              <a:effectLst/>
            </c:spPr>
            <c:extLst>
              <c:ext xmlns:c16="http://schemas.microsoft.com/office/drawing/2014/chart" uri="{C3380CC4-5D6E-409C-BE32-E72D297353CC}">
                <c16:uniqueId val="{00000009-CED3-44BE-A19C-3665FB3D4BC9}"/>
              </c:ext>
            </c:extLst>
          </c:dPt>
          <c:dPt>
            <c:idx val="5"/>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B-CED3-44BE-A19C-3665FB3D4BC9}"/>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Gráficos!$B$247:$B$251</c:f>
              <c:strCache>
                <c:ptCount val="5"/>
                <c:pt idx="0">
                  <c:v>Definitivamente Recomendaria</c:v>
                </c:pt>
                <c:pt idx="1">
                  <c:v>Recomendaria</c:v>
                </c:pt>
                <c:pt idx="2">
                  <c:v>Indiferente</c:v>
                </c:pt>
                <c:pt idx="3">
                  <c:v>Recomendaria com Ressalvas</c:v>
                </c:pt>
                <c:pt idx="4">
                  <c:v>Não Recomendaria</c:v>
                </c:pt>
              </c:strCache>
            </c:strRef>
          </c:cat>
          <c:val>
            <c:numRef>
              <c:f>Gráficos!$C$247:$C$251</c:f>
              <c:numCache>
                <c:formatCode>0.0</c:formatCode>
                <c:ptCount val="5"/>
                <c:pt idx="0">
                  <c:v>21.375186846038861</c:v>
                </c:pt>
                <c:pt idx="1">
                  <c:v>43.198804185351271</c:v>
                </c:pt>
                <c:pt idx="2">
                  <c:v>5.0822122571001493</c:v>
                </c:pt>
                <c:pt idx="3">
                  <c:v>21.076233183856502</c:v>
                </c:pt>
                <c:pt idx="4">
                  <c:v>9.2675635276532145</c:v>
                </c:pt>
              </c:numCache>
            </c:numRef>
          </c:val>
          <c:extLst>
            <c:ext xmlns:c16="http://schemas.microsoft.com/office/drawing/2014/chart" uri="{C3380CC4-5D6E-409C-BE32-E72D297353CC}">
              <c16:uniqueId val="{0000000C-CED3-44BE-A19C-3665FB3D4BC9}"/>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none"/>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Planilha1!$B$1</c:f>
              <c:strCache>
                <c:ptCount val="1"/>
                <c:pt idx="0">
                  <c:v>Série 1</c:v>
                </c:pt>
              </c:strCache>
            </c:strRef>
          </c:tx>
          <c:spPr>
            <a:solidFill>
              <a:srgbClr val="A6A6A6"/>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Planilha1!$A$2:$A$6</c:f>
              <c:numCache>
                <c:formatCode>General</c:formatCode>
                <c:ptCount val="5"/>
                <c:pt idx="0">
                  <c:v>1</c:v>
                </c:pt>
                <c:pt idx="1">
                  <c:v>2</c:v>
                </c:pt>
                <c:pt idx="2">
                  <c:v>3</c:v>
                </c:pt>
                <c:pt idx="3">
                  <c:v>4</c:v>
                </c:pt>
                <c:pt idx="4">
                  <c:v>5</c:v>
                </c:pt>
              </c:numCache>
            </c:numRef>
          </c:cat>
          <c:val>
            <c:numRef>
              <c:f>Planilha1!$B$2:$B$6</c:f>
              <c:numCache>
                <c:formatCode>0</c:formatCode>
                <c:ptCount val="5"/>
                <c:pt idx="0">
                  <c:v>3.4108527131782944</c:v>
                </c:pt>
                <c:pt idx="1">
                  <c:v>14.883720930232558</c:v>
                </c:pt>
                <c:pt idx="2">
                  <c:v>16.899224806201552</c:v>
                </c:pt>
                <c:pt idx="3">
                  <c:v>38.914728682170541</c:v>
                </c:pt>
                <c:pt idx="4">
                  <c:v>25.891472868217054</c:v>
                </c:pt>
              </c:numCache>
            </c:numRef>
          </c:val>
          <c:extLst>
            <c:ext xmlns:c16="http://schemas.microsoft.com/office/drawing/2014/chart" uri="{C3380CC4-5D6E-409C-BE32-E72D297353CC}">
              <c16:uniqueId val="{00000000-C11E-411E-937D-E325DFF12FBB}"/>
            </c:ext>
          </c:extLst>
        </c:ser>
        <c:dLbls>
          <c:dLblPos val="outEnd"/>
          <c:showLegendKey val="0"/>
          <c:showVal val="1"/>
          <c:showCatName val="0"/>
          <c:showSerName val="0"/>
          <c:showPercent val="0"/>
          <c:showBubbleSize val="0"/>
        </c:dLbls>
        <c:gapWidth val="150"/>
        <c:overlap val="-25"/>
        <c:axId val="574820127"/>
        <c:axId val="574833439"/>
      </c:barChart>
      <c:catAx>
        <c:axId val="574820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pt-BR"/>
          </a:p>
        </c:txPr>
        <c:crossAx val="574833439"/>
        <c:crosses val="autoZero"/>
        <c:auto val="1"/>
        <c:lblAlgn val="ctr"/>
        <c:lblOffset val="100"/>
        <c:noMultiLvlLbl val="0"/>
      </c:catAx>
      <c:valAx>
        <c:axId val="574833439"/>
        <c:scaling>
          <c:orientation val="minMax"/>
        </c:scaling>
        <c:delete val="1"/>
        <c:axPos val="l"/>
        <c:numFmt formatCode="0" sourceLinked="1"/>
        <c:majorTickMark val="none"/>
        <c:minorTickMark val="none"/>
        <c:tickLblPos val="nextTo"/>
        <c:crossAx val="574820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pt-BR"/>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Planilha1!$B$1</c:f>
              <c:strCache>
                <c:ptCount val="1"/>
                <c:pt idx="0">
                  <c:v>Coluna1</c:v>
                </c:pt>
              </c:strCache>
            </c:strRef>
          </c:tx>
          <c:spPr>
            <a:solidFill>
              <a:srgbClr val="6B6B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Planilha1!$A$2:$A$11</c:f>
              <c:strCache>
                <c:ptCount val="10"/>
                <c:pt idx="0">
                  <c:v>Rede credenciada</c:v>
                </c:pt>
                <c:pt idx="1">
                  <c:v>Descredenciamento de profissionais</c:v>
                </c:pt>
                <c:pt idx="2">
                  <c:v>Cobertura</c:v>
                </c:pt>
                <c:pt idx="3">
                  <c:v>Liberação para procedimentos</c:v>
                </c:pt>
                <c:pt idx="4">
                  <c:v>Reembolso</c:v>
                </c:pt>
                <c:pt idx="5">
                  <c:v>Burocracia</c:v>
                </c:pt>
                <c:pt idx="6">
                  <c:v>Qualidade da rede</c:v>
                </c:pt>
                <c:pt idx="7">
                  <c:v>Relacionamento / Atendimento</c:v>
                </c:pt>
                <c:pt idx="8">
                  <c:v>Dificuldade / Demora no agendamento</c:v>
                </c:pt>
                <c:pt idx="9">
                  <c:v>Coparticipação</c:v>
                </c:pt>
              </c:strCache>
            </c:strRef>
          </c:cat>
          <c:val>
            <c:numRef>
              <c:f>Planilha1!$B$2:$B$11</c:f>
              <c:numCache>
                <c:formatCode>0</c:formatCode>
                <c:ptCount val="10"/>
                <c:pt idx="0">
                  <c:v>53.591160220994475</c:v>
                </c:pt>
                <c:pt idx="1">
                  <c:v>21.546961325966851</c:v>
                </c:pt>
                <c:pt idx="2">
                  <c:v>21.546961325966851</c:v>
                </c:pt>
                <c:pt idx="3">
                  <c:v>16.574585635359114</c:v>
                </c:pt>
                <c:pt idx="4">
                  <c:v>13.259668508287293</c:v>
                </c:pt>
                <c:pt idx="5">
                  <c:v>8.8397790055248606</c:v>
                </c:pt>
                <c:pt idx="6">
                  <c:v>7.1823204419889501</c:v>
                </c:pt>
                <c:pt idx="7">
                  <c:v>6.6298342541436464</c:v>
                </c:pt>
                <c:pt idx="8">
                  <c:v>5.5248618784530388</c:v>
                </c:pt>
                <c:pt idx="9">
                  <c:v>5.5248618784530388</c:v>
                </c:pt>
              </c:numCache>
            </c:numRef>
          </c:val>
          <c:extLst>
            <c:ext xmlns:c16="http://schemas.microsoft.com/office/drawing/2014/chart" uri="{C3380CC4-5D6E-409C-BE32-E72D297353CC}">
              <c16:uniqueId val="{00000000-712E-4F78-AC24-A308B7124C67}"/>
            </c:ext>
          </c:extLst>
        </c:ser>
        <c:dLbls>
          <c:showLegendKey val="0"/>
          <c:showVal val="1"/>
          <c:showCatName val="0"/>
          <c:showSerName val="0"/>
          <c:showPercent val="0"/>
          <c:showBubbleSize val="0"/>
        </c:dLbls>
        <c:gapWidth val="80"/>
        <c:overlap val="-25"/>
        <c:axId val="161543920"/>
        <c:axId val="161543504"/>
      </c:barChart>
      <c:catAx>
        <c:axId val="1615439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crossAx val="161543504"/>
        <c:crosses val="autoZero"/>
        <c:auto val="1"/>
        <c:lblAlgn val="ctr"/>
        <c:lblOffset val="100"/>
        <c:noMultiLvlLbl val="0"/>
      </c:catAx>
      <c:valAx>
        <c:axId val="161543504"/>
        <c:scaling>
          <c:orientation val="minMax"/>
        </c:scaling>
        <c:delete val="1"/>
        <c:axPos val="t"/>
        <c:numFmt formatCode="0" sourceLinked="1"/>
        <c:majorTickMark val="none"/>
        <c:minorTickMark val="none"/>
        <c:tickLblPos val="nextTo"/>
        <c:crossAx val="161543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Planilha1!$B$1</c:f>
              <c:strCache>
                <c:ptCount val="1"/>
                <c:pt idx="0">
                  <c:v>Série 1</c:v>
                </c:pt>
              </c:strCache>
            </c:strRef>
          </c:tx>
          <c:spPr>
            <a:solidFill>
              <a:srgbClr val="A6A6A6"/>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Planilha1!$A$2:$A$6</c:f>
              <c:numCache>
                <c:formatCode>General</c:formatCode>
                <c:ptCount val="5"/>
                <c:pt idx="0">
                  <c:v>1</c:v>
                </c:pt>
                <c:pt idx="1">
                  <c:v>2</c:v>
                </c:pt>
                <c:pt idx="2">
                  <c:v>3</c:v>
                </c:pt>
                <c:pt idx="3">
                  <c:v>4</c:v>
                </c:pt>
                <c:pt idx="4">
                  <c:v>5</c:v>
                </c:pt>
              </c:numCache>
            </c:numRef>
          </c:cat>
          <c:val>
            <c:numRef>
              <c:f>Planilha1!$B$2:$B$6</c:f>
              <c:numCache>
                <c:formatCode>0</c:formatCode>
                <c:ptCount val="5"/>
                <c:pt idx="0">
                  <c:v>6.3311688311688306</c:v>
                </c:pt>
                <c:pt idx="1">
                  <c:v>15.097402597402599</c:v>
                </c:pt>
                <c:pt idx="2">
                  <c:v>23.214285714285715</c:v>
                </c:pt>
                <c:pt idx="3">
                  <c:v>38.149350649350652</c:v>
                </c:pt>
                <c:pt idx="4">
                  <c:v>17.20779220779221</c:v>
                </c:pt>
              </c:numCache>
            </c:numRef>
          </c:val>
          <c:extLst>
            <c:ext xmlns:c16="http://schemas.microsoft.com/office/drawing/2014/chart" uri="{C3380CC4-5D6E-409C-BE32-E72D297353CC}">
              <c16:uniqueId val="{00000000-C11E-411E-937D-E325DFF12FBB}"/>
            </c:ext>
          </c:extLst>
        </c:ser>
        <c:dLbls>
          <c:dLblPos val="outEnd"/>
          <c:showLegendKey val="0"/>
          <c:showVal val="1"/>
          <c:showCatName val="0"/>
          <c:showSerName val="0"/>
          <c:showPercent val="0"/>
          <c:showBubbleSize val="0"/>
        </c:dLbls>
        <c:gapWidth val="150"/>
        <c:overlap val="-25"/>
        <c:axId val="574820127"/>
        <c:axId val="574833439"/>
      </c:barChart>
      <c:catAx>
        <c:axId val="574820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pt-BR"/>
          </a:p>
        </c:txPr>
        <c:crossAx val="574833439"/>
        <c:crosses val="autoZero"/>
        <c:auto val="1"/>
        <c:lblAlgn val="ctr"/>
        <c:lblOffset val="100"/>
        <c:noMultiLvlLbl val="0"/>
      </c:catAx>
      <c:valAx>
        <c:axId val="574833439"/>
        <c:scaling>
          <c:orientation val="minMax"/>
        </c:scaling>
        <c:delete val="1"/>
        <c:axPos val="l"/>
        <c:numFmt formatCode="0" sourceLinked="1"/>
        <c:majorTickMark val="none"/>
        <c:minorTickMark val="none"/>
        <c:tickLblPos val="nextTo"/>
        <c:crossAx val="574820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pt-BR"/>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346060590473028"/>
          <c:y val="4.2850601306244428E-2"/>
          <c:w val="0.51653939409526972"/>
          <c:h val="0.92348106909599215"/>
        </c:manualLayout>
      </c:layout>
      <c:barChart>
        <c:barDir val="bar"/>
        <c:grouping val="percentStacked"/>
        <c:varyColors val="0"/>
        <c:ser>
          <c:idx val="0"/>
          <c:order val="0"/>
          <c:tx>
            <c:strRef>
              <c:f>Planilha1!$B$1</c:f>
              <c:strCache>
                <c:ptCount val="1"/>
                <c:pt idx="0">
                  <c:v>Série 1</c:v>
                </c:pt>
              </c:strCache>
            </c:strRef>
          </c:tx>
          <c:spPr>
            <a:solidFill>
              <a:srgbClr val="FF7C80"/>
            </a:solidFill>
            <a:ln>
              <a:noFill/>
            </a:ln>
            <a:effectLst/>
          </c:spPr>
          <c:invertIfNegative val="0"/>
          <c:dPt>
            <c:idx val="0"/>
            <c:invertIfNegative val="0"/>
            <c:bubble3D val="0"/>
            <c:extLst>
              <c:ext xmlns:c16="http://schemas.microsoft.com/office/drawing/2014/chart" uri="{C3380CC4-5D6E-409C-BE32-E72D297353CC}">
                <c16:uniqueId val="{00000001-65C5-47CB-9640-459DA81C08FB}"/>
              </c:ext>
            </c:extLst>
          </c:dPt>
          <c:dPt>
            <c:idx val="1"/>
            <c:invertIfNegative val="0"/>
            <c:bubble3D val="0"/>
            <c:extLst>
              <c:ext xmlns:c16="http://schemas.microsoft.com/office/drawing/2014/chart" uri="{C3380CC4-5D6E-409C-BE32-E72D297353CC}">
                <c16:uniqueId val="{00000003-65C5-47CB-9640-459DA81C08FB}"/>
              </c:ext>
            </c:extLst>
          </c:dPt>
          <c:dPt>
            <c:idx val="2"/>
            <c:invertIfNegative val="0"/>
            <c:bubble3D val="0"/>
            <c:extLst>
              <c:ext xmlns:c16="http://schemas.microsoft.com/office/drawing/2014/chart" uri="{C3380CC4-5D6E-409C-BE32-E72D297353CC}">
                <c16:uniqueId val="{00000005-65C5-47CB-9640-459DA81C08FB}"/>
              </c:ext>
            </c:extLst>
          </c:dPt>
          <c:dPt>
            <c:idx val="3"/>
            <c:invertIfNegative val="0"/>
            <c:bubble3D val="0"/>
            <c:extLst>
              <c:ext xmlns:c16="http://schemas.microsoft.com/office/drawing/2014/chart" uri="{C3380CC4-5D6E-409C-BE32-E72D297353CC}">
                <c16:uniqueId val="{00000007-65C5-47CB-9640-459DA81C08FB}"/>
              </c:ext>
            </c:extLst>
          </c:dPt>
          <c:dPt>
            <c:idx val="4"/>
            <c:invertIfNegative val="0"/>
            <c:bubble3D val="0"/>
            <c:extLst>
              <c:ext xmlns:c16="http://schemas.microsoft.com/office/drawing/2014/chart" uri="{C3380CC4-5D6E-409C-BE32-E72D297353CC}">
                <c16:uniqueId val="{00000009-65C5-47CB-9640-459DA81C08FB}"/>
              </c:ext>
            </c:extLst>
          </c:dPt>
          <c:dPt>
            <c:idx val="5"/>
            <c:invertIfNegative val="0"/>
            <c:bubble3D val="0"/>
            <c:extLst>
              <c:ext xmlns:c16="http://schemas.microsoft.com/office/drawing/2014/chart" uri="{C3380CC4-5D6E-409C-BE32-E72D297353CC}">
                <c16:uniqueId val="{0000000B-65C5-47CB-9640-459DA81C08FB}"/>
              </c:ext>
            </c:extLst>
          </c:dPt>
          <c:dPt>
            <c:idx val="6"/>
            <c:invertIfNegative val="0"/>
            <c:bubble3D val="0"/>
            <c:extLst>
              <c:ext xmlns:c16="http://schemas.microsoft.com/office/drawing/2014/chart" uri="{C3380CC4-5D6E-409C-BE32-E72D297353CC}">
                <c16:uniqueId val="{0000000D-65C5-47CB-9640-459DA81C08FB}"/>
              </c:ext>
            </c:extLst>
          </c:dPt>
          <c:dLbls>
            <c:spPr>
              <a:noFill/>
              <a:ln>
                <a:noFill/>
              </a:ln>
              <a:effectLst/>
            </c:spPr>
            <c:txPr>
              <a:bodyPr rot="0" vert="horz"/>
              <a:lstStyle/>
              <a:p>
                <a:pPr>
                  <a:defRPr sz="1200" b="1">
                    <a:solidFill>
                      <a:schemeClr val="bg1"/>
                    </a:solidFill>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Planilha1!$A$2:$A$9</c:f>
              <c:strCache>
                <c:ptCount val="8"/>
                <c:pt idx="0">
                  <c:v>13 - A rede de médicos credenciados atende as minhas necessidades</c:v>
                </c:pt>
                <c:pt idx="1">
                  <c:v>16 - A facilidade para agendamento de consultas atende as minhas expectativas em relação ao prazo, ou seja, não há dificuldades para agendar</c:v>
                </c:pt>
                <c:pt idx="2">
                  <c:v>20 - Os canais de atendimento da minha operadora de saúde atendem as minhas expectativas</c:v>
                </c:pt>
                <c:pt idx="3">
                  <c:v>18 - Os canais de comunicação são bem definidos (quando tenho um assunto, sei com quem tratar)</c:v>
                </c:pt>
                <c:pt idx="4">
                  <c:v>19 - Quando preciso, tenho facilidade para entrar em contato com a minha operadora de plano de saúde</c:v>
                </c:pt>
                <c:pt idx="5">
                  <c:v>17 - A facilidade para agendamento de exames atende as minhas expectativas em relação ao prazo, ou seja, não há dificuldades para agendar</c:v>
                </c:pt>
                <c:pt idx="6">
                  <c:v>14 - A rede de hospitais credenciados atende as minhas necessidades</c:v>
                </c:pt>
                <c:pt idx="7">
                  <c:v>15 - A rede credenciada para realização de exames atende as minhas necessidades</c:v>
                </c:pt>
              </c:strCache>
            </c:strRef>
          </c:cat>
          <c:val>
            <c:numRef>
              <c:f>Planilha1!$B$2:$B$9</c:f>
              <c:numCache>
                <c:formatCode>0</c:formatCode>
                <c:ptCount val="8"/>
                <c:pt idx="0">
                  <c:v>44.204018547140649</c:v>
                </c:pt>
                <c:pt idx="1">
                  <c:v>54.0625</c:v>
                </c:pt>
                <c:pt idx="2">
                  <c:v>55.825242718446603</c:v>
                </c:pt>
                <c:pt idx="3">
                  <c:v>57.936507936507944</c:v>
                </c:pt>
                <c:pt idx="4">
                  <c:v>59.380097879282225</c:v>
                </c:pt>
                <c:pt idx="5">
                  <c:v>61.778471138845561</c:v>
                </c:pt>
                <c:pt idx="6">
                  <c:v>73.520249221183803</c:v>
                </c:pt>
                <c:pt idx="7">
                  <c:v>73.798449612403104</c:v>
                </c:pt>
              </c:numCache>
            </c:numRef>
          </c:val>
          <c:extLst>
            <c:ext xmlns:c16="http://schemas.microsoft.com/office/drawing/2014/chart" uri="{C3380CC4-5D6E-409C-BE32-E72D297353CC}">
              <c16:uniqueId val="{0000000E-65C5-47CB-9640-459DA81C08FB}"/>
            </c:ext>
          </c:extLst>
        </c:ser>
        <c:ser>
          <c:idx val="1"/>
          <c:order val="1"/>
          <c:tx>
            <c:strRef>
              <c:f>Planilha1!$C$1</c:f>
              <c:strCache>
                <c:ptCount val="1"/>
                <c:pt idx="0">
                  <c:v>Série 2</c:v>
                </c:pt>
              </c:strCache>
            </c:strRef>
          </c:tx>
          <c:spPr>
            <a:solidFill>
              <a:srgbClr val="A6A6A6"/>
            </a:solidFill>
            <a:ln>
              <a:noFill/>
            </a:ln>
            <a:effectLst/>
          </c:spPr>
          <c:invertIfNegative val="0"/>
          <c:dLbls>
            <c:dLbl>
              <c:idx val="1"/>
              <c:spPr>
                <a:noFill/>
                <a:ln>
                  <a:noFill/>
                </a:ln>
                <a:effectLst/>
              </c:spPr>
              <c:txPr>
                <a:bodyPr rot="0" vert="horz"/>
                <a:lstStyle/>
                <a:p>
                  <a:pPr>
                    <a:defRPr sz="1200" b="1">
                      <a:solidFill>
                        <a:schemeClr val="bg1"/>
                      </a:solidFill>
                    </a:defRPr>
                  </a:pPr>
                  <a:endParaRPr lang="pt-BR"/>
                </a:p>
              </c:txPr>
              <c:dLblPos val="ctr"/>
              <c:showLegendKey val="0"/>
              <c:showVal val="1"/>
              <c:showCatName val="0"/>
              <c:showSerName val="0"/>
              <c:showPercent val="0"/>
              <c:showBubbleSize val="0"/>
              <c:extLst>
                <c:ext xmlns:c15="http://schemas.microsoft.com/office/drawing/2012/chart" uri="{CE6537A1-D6FC-4f65-9D91-7224C49458BB}">
                  <c15:layout>
                    <c:manualLayout>
                      <c:w val="3.4794690245827077E-2"/>
                      <c:h val="5.0376078347801528E-2"/>
                    </c:manualLayout>
                  </c15:layout>
                </c:ext>
                <c:ext xmlns:c16="http://schemas.microsoft.com/office/drawing/2014/chart" uri="{C3380CC4-5D6E-409C-BE32-E72D297353CC}">
                  <c16:uniqueId val="{0000000F-65C5-47CB-9640-459DA81C08FB}"/>
                </c:ext>
              </c:extLst>
            </c:dLbl>
            <c:spPr>
              <a:noFill/>
              <a:ln>
                <a:noFill/>
              </a:ln>
              <a:effectLst/>
            </c:spPr>
            <c:txPr>
              <a:bodyPr rot="0" vert="horz"/>
              <a:lstStyle/>
              <a:p>
                <a:pPr>
                  <a:defRPr sz="1200" b="1">
                    <a:solidFill>
                      <a:schemeClr val="bg1"/>
                    </a:solidFill>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Planilha1!$A$2:$A$9</c:f>
              <c:strCache>
                <c:ptCount val="8"/>
                <c:pt idx="0">
                  <c:v>13 - A rede de médicos credenciados atende as minhas necessidades</c:v>
                </c:pt>
                <c:pt idx="1">
                  <c:v>16 - A facilidade para agendamento de consultas atende as minhas expectativas em relação ao prazo, ou seja, não há dificuldades para agendar</c:v>
                </c:pt>
                <c:pt idx="2">
                  <c:v>20 - Os canais de atendimento da minha operadora de saúde atendem as minhas expectativas</c:v>
                </c:pt>
                <c:pt idx="3">
                  <c:v>18 - Os canais de comunicação são bem definidos (quando tenho um assunto, sei com quem tratar)</c:v>
                </c:pt>
                <c:pt idx="4">
                  <c:v>19 - Quando preciso, tenho facilidade para entrar em contato com a minha operadora de plano de saúde</c:v>
                </c:pt>
                <c:pt idx="5">
                  <c:v>17 - A facilidade para agendamento de exames atende as minhas expectativas em relação ao prazo, ou seja, não há dificuldades para agendar</c:v>
                </c:pt>
                <c:pt idx="6">
                  <c:v>14 - A rede de hospitais credenciados atende as minhas necessidades</c:v>
                </c:pt>
                <c:pt idx="7">
                  <c:v>15 - A rede credenciada para realização de exames atende as minhas necessidades</c:v>
                </c:pt>
              </c:strCache>
            </c:strRef>
          </c:cat>
          <c:val>
            <c:numRef>
              <c:f>Planilha1!$C$2:$C$9</c:f>
              <c:numCache>
                <c:formatCode>0</c:formatCode>
                <c:ptCount val="8"/>
                <c:pt idx="0">
                  <c:v>17</c:v>
                </c:pt>
                <c:pt idx="1">
                  <c:v>19</c:v>
                </c:pt>
                <c:pt idx="2">
                  <c:v>27</c:v>
                </c:pt>
                <c:pt idx="3" formatCode="General">
                  <c:v>25</c:v>
                </c:pt>
                <c:pt idx="4">
                  <c:v>24</c:v>
                </c:pt>
                <c:pt idx="5">
                  <c:v>19</c:v>
                </c:pt>
                <c:pt idx="6">
                  <c:v>14</c:v>
                </c:pt>
                <c:pt idx="7">
                  <c:v>15</c:v>
                </c:pt>
              </c:numCache>
            </c:numRef>
          </c:val>
          <c:extLst>
            <c:ext xmlns:c16="http://schemas.microsoft.com/office/drawing/2014/chart" uri="{C3380CC4-5D6E-409C-BE32-E72D297353CC}">
              <c16:uniqueId val="{00000012-65C5-47CB-9640-459DA81C08FB}"/>
            </c:ext>
          </c:extLst>
        </c:ser>
        <c:ser>
          <c:idx val="2"/>
          <c:order val="2"/>
          <c:tx>
            <c:strRef>
              <c:f>Planilha1!$D$1</c:f>
              <c:strCache>
                <c:ptCount val="1"/>
                <c:pt idx="0">
                  <c:v>Série 3</c:v>
                </c:pt>
              </c:strCache>
            </c:strRef>
          </c:tx>
          <c:spPr>
            <a:solidFill>
              <a:srgbClr val="595959"/>
            </a:solidFill>
            <a:ln>
              <a:noFill/>
            </a:ln>
            <a:effectLst/>
          </c:spPr>
          <c:invertIfNegative val="0"/>
          <c:dLbls>
            <c:spPr>
              <a:noFill/>
              <a:ln>
                <a:noFill/>
              </a:ln>
              <a:effectLst/>
            </c:spPr>
            <c:txPr>
              <a:bodyPr rot="0" vert="horz"/>
              <a:lstStyle/>
              <a:p>
                <a:pPr>
                  <a:defRPr sz="1200" b="1">
                    <a:solidFill>
                      <a:schemeClr val="bg1"/>
                    </a:solidFill>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Planilha1!$A$2:$A$9</c:f>
              <c:strCache>
                <c:ptCount val="8"/>
                <c:pt idx="0">
                  <c:v>13 - A rede de médicos credenciados atende as minhas necessidades</c:v>
                </c:pt>
                <c:pt idx="1">
                  <c:v>16 - A facilidade para agendamento de consultas atende as minhas expectativas em relação ao prazo, ou seja, não há dificuldades para agendar</c:v>
                </c:pt>
                <c:pt idx="2">
                  <c:v>20 - Os canais de atendimento da minha operadora de saúde atendem as minhas expectativas</c:v>
                </c:pt>
                <c:pt idx="3">
                  <c:v>18 - Os canais de comunicação são bem definidos (quando tenho um assunto, sei com quem tratar)</c:v>
                </c:pt>
                <c:pt idx="4">
                  <c:v>19 - Quando preciso, tenho facilidade para entrar em contato com a minha operadora de plano de saúde</c:v>
                </c:pt>
                <c:pt idx="5">
                  <c:v>17 - A facilidade para agendamento de exames atende as minhas expectativas em relação ao prazo, ou seja, não há dificuldades para agendar</c:v>
                </c:pt>
                <c:pt idx="6">
                  <c:v>14 - A rede de hospitais credenciados atende as minhas necessidades</c:v>
                </c:pt>
                <c:pt idx="7">
                  <c:v>15 - A rede credenciada para realização de exames atende as minhas necessidades</c:v>
                </c:pt>
              </c:strCache>
            </c:strRef>
          </c:cat>
          <c:val>
            <c:numRef>
              <c:f>Planilha1!$D$2:$D$9</c:f>
              <c:numCache>
                <c:formatCode>0</c:formatCode>
                <c:ptCount val="8"/>
                <c:pt idx="0">
                  <c:v>39</c:v>
                </c:pt>
                <c:pt idx="1">
                  <c:v>27</c:v>
                </c:pt>
                <c:pt idx="2">
                  <c:v>17</c:v>
                </c:pt>
                <c:pt idx="3" formatCode="General">
                  <c:v>17</c:v>
                </c:pt>
                <c:pt idx="4">
                  <c:v>17</c:v>
                </c:pt>
                <c:pt idx="5">
                  <c:v>19</c:v>
                </c:pt>
                <c:pt idx="6">
                  <c:v>12</c:v>
                </c:pt>
                <c:pt idx="7">
                  <c:v>12</c:v>
                </c:pt>
              </c:numCache>
            </c:numRef>
          </c:val>
          <c:extLst>
            <c:ext xmlns:c16="http://schemas.microsoft.com/office/drawing/2014/chart" uri="{C3380CC4-5D6E-409C-BE32-E72D297353CC}">
              <c16:uniqueId val="{00000013-65C5-47CB-9640-459DA81C08FB}"/>
            </c:ext>
          </c:extLst>
        </c:ser>
        <c:dLbls>
          <c:dLblPos val="ctr"/>
          <c:showLegendKey val="0"/>
          <c:showVal val="1"/>
          <c:showCatName val="0"/>
          <c:showSerName val="0"/>
          <c:showPercent val="0"/>
          <c:showBubbleSize val="0"/>
        </c:dLbls>
        <c:gapWidth val="95"/>
        <c:overlap val="100"/>
        <c:axId val="1460306623"/>
        <c:axId val="1460317855"/>
      </c:barChart>
      <c:catAx>
        <c:axId val="146030662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vert="horz"/>
          <a:lstStyle/>
          <a:p>
            <a:pPr>
              <a:defRPr sz="1050">
                <a:solidFill>
                  <a:schemeClr val="tx1">
                    <a:lumMod val="75000"/>
                    <a:lumOff val="25000"/>
                  </a:schemeClr>
                </a:solidFill>
              </a:defRPr>
            </a:pPr>
            <a:endParaRPr lang="pt-BR"/>
          </a:p>
        </c:txPr>
        <c:crossAx val="1460317855"/>
        <c:crosses val="autoZero"/>
        <c:auto val="1"/>
        <c:lblAlgn val="ctr"/>
        <c:lblOffset val="100"/>
        <c:noMultiLvlLbl val="0"/>
      </c:catAx>
      <c:valAx>
        <c:axId val="1460317855"/>
        <c:scaling>
          <c:orientation val="minMax"/>
          <c:min val="0"/>
        </c:scaling>
        <c:delete val="1"/>
        <c:axPos val="b"/>
        <c:numFmt formatCode="0%" sourceLinked="1"/>
        <c:majorTickMark val="out"/>
        <c:minorTickMark val="none"/>
        <c:tickLblPos val="nextTo"/>
        <c:crossAx val="14603066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nchor="b" anchorCtr="0"/>
    <a:lstStyle/>
    <a:p>
      <a:pPr>
        <a:defRPr>
          <a:latin typeface="Calibri" panose="020F0502020204030204" pitchFamily="34" charset="0"/>
          <a:cs typeface="Calibri" panose="020F0502020204030204" pitchFamily="34" charset="0"/>
        </a:defRPr>
      </a:pPr>
      <a:endParaRPr lang="pt-BR"/>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Planilha1!$B$1</c:f>
              <c:strCache>
                <c:ptCount val="1"/>
                <c:pt idx="0">
                  <c:v>Série 1</c:v>
                </c:pt>
              </c:strCache>
            </c:strRef>
          </c:tx>
          <c:spPr>
            <a:solidFill>
              <a:srgbClr val="A6A6A6"/>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pt-BR"/>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Planilha1!$B$2:$B$12</c:f>
              <c:numCache>
                <c:formatCode>0</c:formatCode>
                <c:ptCount val="11"/>
                <c:pt idx="0">
                  <c:v>3.588907014681892</c:v>
                </c:pt>
                <c:pt idx="1">
                  <c:v>1.4681892332789559</c:v>
                </c:pt>
                <c:pt idx="2">
                  <c:v>1.794453507340946</c:v>
                </c:pt>
                <c:pt idx="3">
                  <c:v>3.2626427406199019</c:v>
                </c:pt>
                <c:pt idx="4">
                  <c:v>3.588907014681892</c:v>
                </c:pt>
                <c:pt idx="5">
                  <c:v>8.3197389885807507</c:v>
                </c:pt>
                <c:pt idx="6">
                  <c:v>7.177814029363784</c:v>
                </c:pt>
                <c:pt idx="7">
                  <c:v>9.2985318107667201</c:v>
                </c:pt>
                <c:pt idx="8">
                  <c:v>18.107667210440457</c:v>
                </c:pt>
                <c:pt idx="9">
                  <c:v>13.050570962479608</c:v>
                </c:pt>
                <c:pt idx="10">
                  <c:v>30.342577487765087</c:v>
                </c:pt>
              </c:numCache>
            </c:numRef>
          </c:val>
          <c:extLst>
            <c:ext xmlns:c16="http://schemas.microsoft.com/office/drawing/2014/chart" uri="{C3380CC4-5D6E-409C-BE32-E72D297353CC}">
              <c16:uniqueId val="{00000000-CBAE-4ED3-AB11-B06E060B8573}"/>
            </c:ext>
          </c:extLst>
        </c:ser>
        <c:dLbls>
          <c:showLegendKey val="0"/>
          <c:showVal val="1"/>
          <c:showCatName val="0"/>
          <c:showSerName val="0"/>
          <c:showPercent val="0"/>
          <c:showBubbleSize val="0"/>
        </c:dLbls>
        <c:gapWidth val="150"/>
        <c:overlap val="-25"/>
        <c:axId val="511316975"/>
        <c:axId val="511318223"/>
      </c:barChart>
      <c:catAx>
        <c:axId val="511316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pt-BR"/>
          </a:p>
        </c:txPr>
        <c:crossAx val="511318223"/>
        <c:crosses val="autoZero"/>
        <c:auto val="1"/>
        <c:lblAlgn val="ctr"/>
        <c:lblOffset val="100"/>
        <c:noMultiLvlLbl val="0"/>
      </c:catAx>
      <c:valAx>
        <c:axId val="511318223"/>
        <c:scaling>
          <c:orientation val="minMax"/>
        </c:scaling>
        <c:delete val="1"/>
        <c:axPos val="l"/>
        <c:numFmt formatCode="0" sourceLinked="1"/>
        <c:majorTickMark val="none"/>
        <c:minorTickMark val="none"/>
        <c:tickLblPos val="nextTo"/>
        <c:crossAx val="511316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pt-BR"/>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690363841467006"/>
          <c:y val="0.10401209726955216"/>
          <c:w val="0.81993821732020322"/>
          <c:h val="0.79197580546089574"/>
        </c:manualLayout>
      </c:layout>
      <c:barChart>
        <c:barDir val="bar"/>
        <c:grouping val="percentStacked"/>
        <c:varyColors val="0"/>
        <c:ser>
          <c:idx val="0"/>
          <c:order val="0"/>
          <c:tx>
            <c:strRef>
              <c:f>Planilha1!$B$1</c:f>
              <c:strCache>
                <c:ptCount val="1"/>
                <c:pt idx="0">
                  <c:v>Promotores</c:v>
                </c:pt>
              </c:strCache>
            </c:strRef>
          </c:tx>
          <c:spPr>
            <a:solidFill>
              <a:srgbClr val="70AD47"/>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Calibri" panose="020F0502020204030204" pitchFamily="34" charset="0"/>
                    <a:ea typeface="+mn-ea"/>
                    <a:cs typeface="Calibri" panose="020F0502020204030204" pitchFamily="34" charset="0"/>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Masculino</c:v>
                </c:pt>
                <c:pt idx="1">
                  <c:v>Feminino</c:v>
                </c:pt>
              </c:strCache>
            </c:strRef>
          </c:cat>
          <c:val>
            <c:numRef>
              <c:f>Planilha1!$B$2:$B$3</c:f>
              <c:numCache>
                <c:formatCode>0</c:formatCode>
                <c:ptCount val="2"/>
                <c:pt idx="0">
                  <c:v>46</c:v>
                </c:pt>
                <c:pt idx="1">
                  <c:v>41</c:v>
                </c:pt>
              </c:numCache>
            </c:numRef>
          </c:val>
          <c:extLst>
            <c:ext xmlns:c16="http://schemas.microsoft.com/office/drawing/2014/chart" uri="{C3380CC4-5D6E-409C-BE32-E72D297353CC}">
              <c16:uniqueId val="{00000000-5C8E-4F62-BA4B-162E201B10B8}"/>
            </c:ext>
          </c:extLst>
        </c:ser>
        <c:ser>
          <c:idx val="1"/>
          <c:order val="1"/>
          <c:tx>
            <c:strRef>
              <c:f>Planilha1!$C$1</c:f>
              <c:strCache>
                <c:ptCount val="1"/>
                <c:pt idx="0">
                  <c:v>Neutros</c:v>
                </c:pt>
              </c:strCache>
            </c:strRef>
          </c:tx>
          <c:spPr>
            <a:solidFill>
              <a:srgbClr val="FFE699"/>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Masculino</c:v>
                </c:pt>
                <c:pt idx="1">
                  <c:v>Feminino</c:v>
                </c:pt>
              </c:strCache>
            </c:strRef>
          </c:cat>
          <c:val>
            <c:numRef>
              <c:f>Planilha1!$C$2:$C$3</c:f>
              <c:numCache>
                <c:formatCode>0</c:formatCode>
                <c:ptCount val="2"/>
                <c:pt idx="0">
                  <c:v>28</c:v>
                </c:pt>
                <c:pt idx="1">
                  <c:v>27</c:v>
                </c:pt>
              </c:numCache>
            </c:numRef>
          </c:val>
          <c:extLst>
            <c:ext xmlns:c16="http://schemas.microsoft.com/office/drawing/2014/chart" uri="{C3380CC4-5D6E-409C-BE32-E72D297353CC}">
              <c16:uniqueId val="{00000001-5C8E-4F62-BA4B-162E201B10B8}"/>
            </c:ext>
          </c:extLst>
        </c:ser>
        <c:ser>
          <c:idx val="2"/>
          <c:order val="2"/>
          <c:tx>
            <c:strRef>
              <c:f>Planilha1!$D$1</c:f>
              <c:strCache>
                <c:ptCount val="1"/>
                <c:pt idx="0">
                  <c:v>Detratores</c:v>
                </c:pt>
              </c:strCache>
            </c:strRef>
          </c:tx>
          <c:spPr>
            <a:solidFill>
              <a:srgbClr val="FF7C80"/>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Calibri" panose="020F0502020204030204" pitchFamily="34" charset="0"/>
                    <a:ea typeface="+mn-ea"/>
                    <a:cs typeface="Calibri" panose="020F0502020204030204" pitchFamily="34" charset="0"/>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Masculino</c:v>
                </c:pt>
                <c:pt idx="1">
                  <c:v>Feminino</c:v>
                </c:pt>
              </c:strCache>
            </c:strRef>
          </c:cat>
          <c:val>
            <c:numRef>
              <c:f>Planilha1!$D$2:$D$3</c:f>
              <c:numCache>
                <c:formatCode>0</c:formatCode>
                <c:ptCount val="2"/>
                <c:pt idx="0">
                  <c:v>26</c:v>
                </c:pt>
                <c:pt idx="1">
                  <c:v>32</c:v>
                </c:pt>
              </c:numCache>
            </c:numRef>
          </c:val>
          <c:extLst>
            <c:ext xmlns:c16="http://schemas.microsoft.com/office/drawing/2014/chart" uri="{C3380CC4-5D6E-409C-BE32-E72D297353CC}">
              <c16:uniqueId val="{00000002-5C8E-4F62-BA4B-162E201B10B8}"/>
            </c:ext>
          </c:extLst>
        </c:ser>
        <c:dLbls>
          <c:dLblPos val="ctr"/>
          <c:showLegendKey val="0"/>
          <c:showVal val="1"/>
          <c:showCatName val="0"/>
          <c:showSerName val="0"/>
          <c:showPercent val="0"/>
          <c:showBubbleSize val="0"/>
        </c:dLbls>
        <c:gapWidth val="70"/>
        <c:overlap val="100"/>
        <c:axId val="317123984"/>
        <c:axId val="317120624"/>
      </c:barChart>
      <c:catAx>
        <c:axId val="317123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pt-BR"/>
          </a:p>
        </c:txPr>
        <c:crossAx val="317120624"/>
        <c:crosses val="autoZero"/>
        <c:auto val="1"/>
        <c:lblAlgn val="ctr"/>
        <c:lblOffset val="100"/>
        <c:noMultiLvlLbl val="0"/>
      </c:catAx>
      <c:valAx>
        <c:axId val="317120624"/>
        <c:scaling>
          <c:orientation val="minMax"/>
        </c:scaling>
        <c:delete val="1"/>
        <c:axPos val="b"/>
        <c:numFmt formatCode="0%" sourceLinked="1"/>
        <c:majorTickMark val="none"/>
        <c:minorTickMark val="none"/>
        <c:tickLblPos val="nextTo"/>
        <c:crossAx val="317123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pt-BR"/>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89394332471052"/>
          <c:y val="7.0219142029649864E-2"/>
          <c:w val="0.81210605667528946"/>
          <c:h val="0.8595617159407003"/>
        </c:manualLayout>
      </c:layout>
      <c:barChart>
        <c:barDir val="bar"/>
        <c:grouping val="percentStacked"/>
        <c:varyColors val="0"/>
        <c:ser>
          <c:idx val="0"/>
          <c:order val="0"/>
          <c:tx>
            <c:strRef>
              <c:f>Planilha1!$B$1</c:f>
              <c:strCache>
                <c:ptCount val="1"/>
                <c:pt idx="0">
                  <c:v>Promotores</c:v>
                </c:pt>
              </c:strCache>
            </c:strRef>
          </c:tx>
          <c:spPr>
            <a:solidFill>
              <a:srgbClr val="70AD47"/>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Calibri" panose="020F0502020204030204" pitchFamily="34" charset="0"/>
                    <a:ea typeface="+mn-ea"/>
                    <a:cs typeface="Calibri" panose="020F0502020204030204" pitchFamily="34" charset="0"/>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Mais de 65 anos</c:v>
                </c:pt>
                <c:pt idx="1">
                  <c:v>De 56 a 65 anos</c:v>
                </c:pt>
                <c:pt idx="2">
                  <c:v>De 46 a 55 anos</c:v>
                </c:pt>
                <c:pt idx="3">
                  <c:v>De 36 a 45 anos</c:v>
                </c:pt>
                <c:pt idx="4">
                  <c:v>De 26 a 35 anos</c:v>
                </c:pt>
                <c:pt idx="5">
                  <c:v>De 18 a 25 anos</c:v>
                </c:pt>
              </c:strCache>
            </c:strRef>
          </c:cat>
          <c:val>
            <c:numRef>
              <c:f>Planilha1!$B$2:$B$7</c:f>
              <c:numCache>
                <c:formatCode>0</c:formatCode>
                <c:ptCount val="6"/>
                <c:pt idx="0">
                  <c:v>60</c:v>
                </c:pt>
                <c:pt idx="1">
                  <c:v>31</c:v>
                </c:pt>
                <c:pt idx="2">
                  <c:v>45</c:v>
                </c:pt>
                <c:pt idx="3">
                  <c:v>38</c:v>
                </c:pt>
                <c:pt idx="4">
                  <c:v>39</c:v>
                </c:pt>
                <c:pt idx="5">
                  <c:v>70</c:v>
                </c:pt>
              </c:numCache>
            </c:numRef>
          </c:val>
          <c:extLst>
            <c:ext xmlns:c16="http://schemas.microsoft.com/office/drawing/2014/chart" uri="{C3380CC4-5D6E-409C-BE32-E72D297353CC}">
              <c16:uniqueId val="{00000000-FAE7-45BD-BE81-3ECD5E4C13F7}"/>
            </c:ext>
          </c:extLst>
        </c:ser>
        <c:ser>
          <c:idx val="1"/>
          <c:order val="1"/>
          <c:tx>
            <c:strRef>
              <c:f>Planilha1!$C$1</c:f>
              <c:strCache>
                <c:ptCount val="1"/>
                <c:pt idx="0">
                  <c:v>Neutros</c:v>
                </c:pt>
              </c:strCache>
            </c:strRef>
          </c:tx>
          <c:spPr>
            <a:solidFill>
              <a:srgbClr val="FFE699"/>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Mais de 65 anos</c:v>
                </c:pt>
                <c:pt idx="1">
                  <c:v>De 56 a 65 anos</c:v>
                </c:pt>
                <c:pt idx="2">
                  <c:v>De 46 a 55 anos</c:v>
                </c:pt>
                <c:pt idx="3">
                  <c:v>De 36 a 45 anos</c:v>
                </c:pt>
                <c:pt idx="4">
                  <c:v>De 26 a 35 anos</c:v>
                </c:pt>
                <c:pt idx="5">
                  <c:v>De 18 a 25 anos</c:v>
                </c:pt>
              </c:strCache>
            </c:strRef>
          </c:cat>
          <c:val>
            <c:numRef>
              <c:f>Planilha1!$C$2:$C$7</c:f>
              <c:numCache>
                <c:formatCode>0</c:formatCode>
                <c:ptCount val="6"/>
                <c:pt idx="0">
                  <c:v>27</c:v>
                </c:pt>
                <c:pt idx="1">
                  <c:v>46</c:v>
                </c:pt>
                <c:pt idx="2">
                  <c:v>24</c:v>
                </c:pt>
                <c:pt idx="3">
                  <c:v>31</c:v>
                </c:pt>
                <c:pt idx="4">
                  <c:v>21</c:v>
                </c:pt>
                <c:pt idx="5">
                  <c:v>22</c:v>
                </c:pt>
              </c:numCache>
            </c:numRef>
          </c:val>
          <c:extLst>
            <c:ext xmlns:c16="http://schemas.microsoft.com/office/drawing/2014/chart" uri="{C3380CC4-5D6E-409C-BE32-E72D297353CC}">
              <c16:uniqueId val="{00000001-FAE7-45BD-BE81-3ECD5E4C13F7}"/>
            </c:ext>
          </c:extLst>
        </c:ser>
        <c:ser>
          <c:idx val="2"/>
          <c:order val="2"/>
          <c:tx>
            <c:strRef>
              <c:f>Planilha1!$D$1</c:f>
              <c:strCache>
                <c:ptCount val="1"/>
                <c:pt idx="0">
                  <c:v>Detratores</c:v>
                </c:pt>
              </c:strCache>
            </c:strRef>
          </c:tx>
          <c:spPr>
            <a:solidFill>
              <a:srgbClr val="FF7C80"/>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Calibri" panose="020F0502020204030204" pitchFamily="34" charset="0"/>
                    <a:ea typeface="+mn-ea"/>
                    <a:cs typeface="Calibri" panose="020F0502020204030204" pitchFamily="34" charset="0"/>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Planilha1!$A$2:$A$7</c:f>
              <c:strCache>
                <c:ptCount val="6"/>
                <c:pt idx="0">
                  <c:v>Mais de 65 anos</c:v>
                </c:pt>
                <c:pt idx="1">
                  <c:v>De 56 a 65 anos</c:v>
                </c:pt>
                <c:pt idx="2">
                  <c:v>De 46 a 55 anos</c:v>
                </c:pt>
                <c:pt idx="3">
                  <c:v>De 36 a 45 anos</c:v>
                </c:pt>
                <c:pt idx="4">
                  <c:v>De 26 a 35 anos</c:v>
                </c:pt>
                <c:pt idx="5">
                  <c:v>De 18 a 25 anos</c:v>
                </c:pt>
              </c:strCache>
            </c:strRef>
          </c:cat>
          <c:val>
            <c:numRef>
              <c:f>Planilha1!$D$2:$D$7</c:f>
              <c:numCache>
                <c:formatCode>0</c:formatCode>
                <c:ptCount val="6"/>
                <c:pt idx="0">
                  <c:v>13</c:v>
                </c:pt>
                <c:pt idx="1">
                  <c:v>23</c:v>
                </c:pt>
                <c:pt idx="2">
                  <c:v>31</c:v>
                </c:pt>
                <c:pt idx="3">
                  <c:v>31</c:v>
                </c:pt>
                <c:pt idx="4">
                  <c:v>40</c:v>
                </c:pt>
                <c:pt idx="5">
                  <c:v>9</c:v>
                </c:pt>
              </c:numCache>
            </c:numRef>
          </c:val>
          <c:extLst>
            <c:ext xmlns:c16="http://schemas.microsoft.com/office/drawing/2014/chart" uri="{C3380CC4-5D6E-409C-BE32-E72D297353CC}">
              <c16:uniqueId val="{00000002-FAE7-45BD-BE81-3ECD5E4C13F7}"/>
            </c:ext>
          </c:extLst>
        </c:ser>
        <c:dLbls>
          <c:dLblPos val="ctr"/>
          <c:showLegendKey val="0"/>
          <c:showVal val="1"/>
          <c:showCatName val="0"/>
          <c:showSerName val="0"/>
          <c:showPercent val="0"/>
          <c:showBubbleSize val="0"/>
        </c:dLbls>
        <c:gapWidth val="70"/>
        <c:overlap val="100"/>
        <c:axId val="317123984"/>
        <c:axId val="317120624"/>
      </c:barChart>
      <c:catAx>
        <c:axId val="317123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pt-BR"/>
          </a:p>
        </c:txPr>
        <c:crossAx val="317120624"/>
        <c:crosses val="autoZero"/>
        <c:auto val="1"/>
        <c:lblAlgn val="ctr"/>
        <c:lblOffset val="100"/>
        <c:noMultiLvlLbl val="0"/>
      </c:catAx>
      <c:valAx>
        <c:axId val="317120624"/>
        <c:scaling>
          <c:orientation val="minMax"/>
        </c:scaling>
        <c:delete val="1"/>
        <c:axPos val="b"/>
        <c:numFmt formatCode="0%" sourceLinked="1"/>
        <c:majorTickMark val="none"/>
        <c:minorTickMark val="none"/>
        <c:tickLblPos val="nextTo"/>
        <c:crossAx val="317123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pt-B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Planilha1!$B$1</c:f>
              <c:strCache>
                <c:ptCount val="1"/>
                <c:pt idx="0">
                  <c:v>Vendas</c:v>
                </c:pt>
              </c:strCache>
            </c:strRef>
          </c:tx>
          <c:dPt>
            <c:idx val="0"/>
            <c:bubble3D val="0"/>
            <c:spPr>
              <a:solidFill>
                <a:srgbClr val="679F42"/>
              </a:solidFill>
              <a:ln w="19050">
                <a:solidFill>
                  <a:schemeClr val="lt1"/>
                </a:solidFill>
              </a:ln>
              <a:effectLst/>
            </c:spPr>
            <c:extLst>
              <c:ext xmlns:c16="http://schemas.microsoft.com/office/drawing/2014/chart" uri="{C3380CC4-5D6E-409C-BE32-E72D297353CC}">
                <c16:uniqueId val="{00000001-2464-4463-BB12-01E2845E42E7}"/>
              </c:ext>
            </c:extLst>
          </c:dPt>
          <c:dPt>
            <c:idx val="1"/>
            <c:bubble3D val="0"/>
            <c:spPr>
              <a:solidFill>
                <a:srgbClr val="F07479"/>
              </a:solidFill>
              <a:ln w="19050">
                <a:solidFill>
                  <a:schemeClr val="lt1"/>
                </a:solidFill>
              </a:ln>
              <a:effectLst/>
            </c:spPr>
            <c:extLst>
              <c:ext xmlns:c16="http://schemas.microsoft.com/office/drawing/2014/chart" uri="{C3380CC4-5D6E-409C-BE32-E72D297353CC}">
                <c16:uniqueId val="{00000003-2464-4463-BB12-01E2845E42E7}"/>
              </c:ext>
            </c:extLst>
          </c:dPt>
          <c:dLbls>
            <c:dLbl>
              <c:idx val="0"/>
              <c:tx>
                <c:rich>
                  <a:bodyPr/>
                  <a:lstStyle/>
                  <a:p>
                    <a:fld id="{63BEAC35-7B1E-493C-BC6B-3037A7D09FCA}" type="VALUE">
                      <a:rPr lang="en-US" smtClean="0"/>
                      <a:pPr/>
                      <a:t>[VALOR]</a:t>
                    </a:fld>
                    <a:r>
                      <a:rPr lang="en-US"/>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464-4463-BB12-01E2845E42E7}"/>
                </c:ext>
              </c:extLst>
            </c:dLbl>
            <c:dLbl>
              <c:idx val="1"/>
              <c:tx>
                <c:rich>
                  <a:bodyPr/>
                  <a:lstStyle/>
                  <a:p>
                    <a:fld id="{68E0AB29-2483-4146-B6B3-800C4DBA6F40}" type="VALUE">
                      <a:rPr lang="en-US" smtClean="0"/>
                      <a:pPr/>
                      <a:t>[VALOR]</a:t>
                    </a:fld>
                    <a:r>
                      <a:rPr lang="en-US"/>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464-4463-BB12-01E2845E42E7}"/>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pt-B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Planilha1!$A$2:$A$3</c:f>
              <c:strCache>
                <c:ptCount val="2"/>
                <c:pt idx="0">
                  <c:v>Verde</c:v>
                </c:pt>
                <c:pt idx="1">
                  <c:v>Vermelho</c:v>
                </c:pt>
              </c:strCache>
            </c:strRef>
          </c:cat>
          <c:val>
            <c:numRef>
              <c:f>Planilha1!$B$2:$B$3</c:f>
              <c:numCache>
                <c:formatCode>General</c:formatCode>
                <c:ptCount val="2"/>
                <c:pt idx="0">
                  <c:v>10</c:v>
                </c:pt>
                <c:pt idx="1">
                  <c:v>90</c:v>
                </c:pt>
              </c:numCache>
            </c:numRef>
          </c:val>
          <c:extLst>
            <c:ext xmlns:c16="http://schemas.microsoft.com/office/drawing/2014/chart" uri="{C3380CC4-5D6E-409C-BE32-E72D297353CC}">
              <c16:uniqueId val="{00000004-2464-4463-BB12-01E2845E42E7}"/>
            </c:ext>
          </c:extLst>
        </c:ser>
        <c:dLbls>
          <c:dLblPos val="bestFit"/>
          <c:showLegendKey val="0"/>
          <c:showVal val="1"/>
          <c:showCatName val="0"/>
          <c:showSerName val="0"/>
          <c:showPercent val="0"/>
          <c:showBubbleSize val="0"/>
          <c:showLeaderLines val="1"/>
        </c:dLbls>
        <c:firstSliceAng val="201"/>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Planilha1!$B$1</c:f>
              <c:strCache>
                <c:ptCount val="1"/>
                <c:pt idx="0">
                  <c:v>2023</c:v>
                </c:pt>
              </c:strCache>
            </c:strRef>
          </c:tx>
          <c:spPr>
            <a:solidFill>
              <a:srgbClr val="A6A6A6"/>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0AD47"/>
                      </a:solidFill>
                      <a:latin typeface="+mn-lt"/>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0-619B-47D2-897F-37E14D135D6A}"/>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C822"/>
                      </a:solidFill>
                      <a:latin typeface="+mn-lt"/>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1-619B-47D2-897F-37E14D135D6A}"/>
                </c:ext>
              </c:extLst>
            </c:dLbl>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7C80"/>
                      </a:solidFill>
                      <a:latin typeface="+mn-lt"/>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2-619B-47D2-897F-37E14D135D6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Planilha1!$A$2:$A$4</c:f>
              <c:strCache>
                <c:ptCount val="3"/>
                <c:pt idx="0">
                  <c:v>Excelência</c:v>
                </c:pt>
                <c:pt idx="1">
                  <c:v>Conforme</c:v>
                </c:pt>
                <c:pt idx="2">
                  <c:v>Não Conforme</c:v>
                </c:pt>
              </c:strCache>
            </c:strRef>
          </c:cat>
          <c:val>
            <c:numRef>
              <c:f>Planilha1!$B$2:$B$4</c:f>
              <c:numCache>
                <c:formatCode>0%</c:formatCode>
                <c:ptCount val="3"/>
                <c:pt idx="0">
                  <c:v>0</c:v>
                </c:pt>
                <c:pt idx="1">
                  <c:v>0.44</c:v>
                </c:pt>
                <c:pt idx="2">
                  <c:v>0.56000000000000005</c:v>
                </c:pt>
              </c:numCache>
            </c:numRef>
          </c:val>
          <c:extLst>
            <c:ext xmlns:c16="http://schemas.microsoft.com/office/drawing/2014/chart" uri="{C3380CC4-5D6E-409C-BE32-E72D297353CC}">
              <c16:uniqueId val="{00000003-619B-47D2-897F-37E14D135D6A}"/>
            </c:ext>
          </c:extLst>
        </c:ser>
        <c:ser>
          <c:idx val="1"/>
          <c:order val="1"/>
          <c:tx>
            <c:strRef>
              <c:f>Planilha1!$C$1</c:f>
              <c:strCache>
                <c:ptCount val="1"/>
                <c:pt idx="0">
                  <c:v>2024</c:v>
                </c:pt>
              </c:strCache>
            </c:strRef>
          </c:tx>
          <c:spPr>
            <a:solidFill>
              <a:srgbClr val="00000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70AD47"/>
                      </a:solidFill>
                      <a:latin typeface="+mn-lt"/>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4-619B-47D2-897F-37E14D135D6A}"/>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C822"/>
                      </a:solidFill>
                      <a:latin typeface="+mn-lt"/>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5-619B-47D2-897F-37E14D135D6A}"/>
                </c:ext>
              </c:extLst>
            </c:dLbl>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7C80"/>
                      </a:solidFill>
                      <a:latin typeface="+mn-lt"/>
                      <a:ea typeface="+mn-ea"/>
                      <a:cs typeface="+mn-cs"/>
                    </a:defRPr>
                  </a:pPr>
                  <a:endParaRPr lang="pt-BR"/>
                </a:p>
              </c:txPr>
              <c:dLblPos val="outEnd"/>
              <c:showLegendKey val="0"/>
              <c:showVal val="1"/>
              <c:showCatName val="0"/>
              <c:showSerName val="0"/>
              <c:showPercent val="0"/>
              <c:showBubbleSize val="0"/>
              <c:extLst>
                <c:ext xmlns:c16="http://schemas.microsoft.com/office/drawing/2014/chart" uri="{C3380CC4-5D6E-409C-BE32-E72D297353CC}">
                  <c16:uniqueId val="{00000006-619B-47D2-897F-37E14D135D6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Planilha1!$A$2:$A$4</c:f>
              <c:strCache>
                <c:ptCount val="3"/>
                <c:pt idx="0">
                  <c:v>Excelência</c:v>
                </c:pt>
                <c:pt idx="1">
                  <c:v>Conforme</c:v>
                </c:pt>
                <c:pt idx="2">
                  <c:v>Não Conforme</c:v>
                </c:pt>
              </c:strCache>
            </c:strRef>
          </c:cat>
          <c:val>
            <c:numRef>
              <c:f>Planilha1!$C$2:$C$4</c:f>
              <c:numCache>
                <c:formatCode>0%</c:formatCode>
                <c:ptCount val="3"/>
                <c:pt idx="0">
                  <c:v>0</c:v>
                </c:pt>
                <c:pt idx="1">
                  <c:v>0</c:v>
                </c:pt>
                <c:pt idx="2">
                  <c:v>1</c:v>
                </c:pt>
              </c:numCache>
            </c:numRef>
          </c:val>
          <c:extLst>
            <c:ext xmlns:c16="http://schemas.microsoft.com/office/drawing/2014/chart" uri="{C3380CC4-5D6E-409C-BE32-E72D297353CC}">
              <c16:uniqueId val="{00000007-619B-47D2-897F-37E14D135D6A}"/>
            </c:ext>
          </c:extLst>
        </c:ser>
        <c:dLbls>
          <c:dLblPos val="outEnd"/>
          <c:showLegendKey val="0"/>
          <c:showVal val="1"/>
          <c:showCatName val="0"/>
          <c:showSerName val="0"/>
          <c:showPercent val="0"/>
          <c:showBubbleSize val="0"/>
        </c:dLbls>
        <c:gapWidth val="219"/>
        <c:overlap val="-79"/>
        <c:axId val="1944350863"/>
        <c:axId val="1178888064"/>
      </c:barChart>
      <c:catAx>
        <c:axId val="19443508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pt-BR"/>
          </a:p>
        </c:txPr>
        <c:crossAx val="1178888064"/>
        <c:crosses val="autoZero"/>
        <c:auto val="1"/>
        <c:lblAlgn val="ctr"/>
        <c:lblOffset val="100"/>
        <c:noMultiLvlLbl val="0"/>
      </c:catAx>
      <c:valAx>
        <c:axId val="1178888064"/>
        <c:scaling>
          <c:orientation val="minMax"/>
        </c:scaling>
        <c:delete val="1"/>
        <c:axPos val="l"/>
        <c:numFmt formatCode="0%" sourceLinked="1"/>
        <c:majorTickMark val="out"/>
        <c:minorTickMark val="none"/>
        <c:tickLblPos val="nextTo"/>
        <c:crossAx val="194435086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tx2">
                  <a:lumMod val="60000"/>
                  <a:lumOff val="40000"/>
                </a:schemeClr>
              </a:solidFill>
              <a:ln w="76200" cap="rnd">
                <a:solidFill>
                  <a:schemeClr val="tx2">
                    <a:lumMod val="60000"/>
                    <a:lumOff val="40000"/>
                  </a:schemeClr>
                </a:solidFill>
              </a:ln>
              <a:effectLst/>
            </c:spPr>
            <c:extLst>
              <c:ext xmlns:c16="http://schemas.microsoft.com/office/drawing/2014/chart" uri="{C3380CC4-5D6E-409C-BE32-E72D297353CC}">
                <c16:uniqueId val="{00000001-2BD5-43DC-A137-8735DAE30F61}"/>
              </c:ext>
            </c:extLst>
          </c:dPt>
          <c:dPt>
            <c:idx val="1"/>
            <c:invertIfNegative val="0"/>
            <c:bubble3D val="0"/>
            <c:spPr>
              <a:solidFill>
                <a:schemeClr val="tx2">
                  <a:lumMod val="60000"/>
                  <a:lumOff val="40000"/>
                </a:schemeClr>
              </a:solidFill>
              <a:ln w="76200" cap="rnd">
                <a:solidFill>
                  <a:schemeClr val="tx2">
                    <a:lumMod val="60000"/>
                    <a:lumOff val="40000"/>
                  </a:schemeClr>
                </a:solidFill>
              </a:ln>
              <a:effectLst/>
            </c:spPr>
            <c:extLst>
              <c:ext xmlns:c16="http://schemas.microsoft.com/office/drawing/2014/chart" uri="{C3380CC4-5D6E-409C-BE32-E72D297353CC}">
                <c16:uniqueId val="{00000003-2BD5-43DC-A137-8735DAE30F61}"/>
              </c:ext>
            </c:extLst>
          </c:dPt>
          <c:dPt>
            <c:idx val="2"/>
            <c:invertIfNegative val="0"/>
            <c:bubble3D val="0"/>
            <c:spPr>
              <a:solidFill>
                <a:schemeClr val="bg1">
                  <a:lumMod val="85000"/>
                </a:schemeClr>
              </a:solidFill>
              <a:ln w="76200" cap="rnd">
                <a:solidFill>
                  <a:schemeClr val="bg1">
                    <a:lumMod val="85000"/>
                  </a:schemeClr>
                </a:solidFill>
              </a:ln>
              <a:effectLst/>
            </c:spPr>
            <c:extLst>
              <c:ext xmlns:c16="http://schemas.microsoft.com/office/drawing/2014/chart" uri="{C3380CC4-5D6E-409C-BE32-E72D297353CC}">
                <c16:uniqueId val="{00000005-2BD5-43DC-A137-8735DAE30F61}"/>
              </c:ext>
            </c:extLst>
          </c:dPt>
          <c:dPt>
            <c:idx val="3"/>
            <c:invertIfNegative val="0"/>
            <c:bubble3D val="0"/>
            <c:spPr>
              <a:solidFill>
                <a:schemeClr val="bg1">
                  <a:lumMod val="85000"/>
                </a:schemeClr>
              </a:solidFill>
              <a:ln w="76200" cap="rnd">
                <a:solidFill>
                  <a:schemeClr val="bg1">
                    <a:lumMod val="85000"/>
                  </a:schemeClr>
                </a:solidFill>
              </a:ln>
              <a:effectLst/>
            </c:spPr>
            <c:extLst>
              <c:ext xmlns:c16="http://schemas.microsoft.com/office/drawing/2014/chart" uri="{C3380CC4-5D6E-409C-BE32-E72D297353CC}">
                <c16:uniqueId val="{00000007-2BD5-43DC-A137-8735DAE30F61}"/>
              </c:ext>
            </c:extLst>
          </c:dPt>
          <c:dPt>
            <c:idx val="4"/>
            <c:invertIfNegative val="0"/>
            <c:bubble3D val="0"/>
            <c:spPr>
              <a:solidFill>
                <a:schemeClr val="accent4">
                  <a:lumMod val="60000"/>
                  <a:lumOff val="40000"/>
                </a:schemeClr>
              </a:solidFill>
              <a:ln w="76200" cap="rnd">
                <a:solidFill>
                  <a:schemeClr val="accent4">
                    <a:lumMod val="60000"/>
                    <a:lumOff val="40000"/>
                  </a:schemeClr>
                </a:solidFill>
              </a:ln>
              <a:effectLst/>
            </c:spPr>
            <c:extLst>
              <c:ext xmlns:c16="http://schemas.microsoft.com/office/drawing/2014/chart" uri="{C3380CC4-5D6E-409C-BE32-E72D297353CC}">
                <c16:uniqueId val="{00000009-2BD5-43DC-A137-8735DAE30F61}"/>
              </c:ext>
            </c:extLst>
          </c:dPt>
          <c:dPt>
            <c:idx val="5"/>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B-2BD5-43DC-A137-8735DAE30F6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Gráficos!$B$47:$B$50</c:f>
              <c:strCache>
                <c:ptCount val="4"/>
                <c:pt idx="0">
                  <c:v>Sempre</c:v>
                </c:pt>
                <c:pt idx="1">
                  <c:v>A maioria das vezes</c:v>
                </c:pt>
                <c:pt idx="2">
                  <c:v>Às vezes</c:v>
                </c:pt>
                <c:pt idx="3">
                  <c:v>Nunca</c:v>
                </c:pt>
              </c:strCache>
            </c:strRef>
          </c:cat>
          <c:val>
            <c:numRef>
              <c:f>Gráficos!$C$47:$C$50</c:f>
              <c:numCache>
                <c:formatCode>0.0</c:formatCode>
                <c:ptCount val="4"/>
                <c:pt idx="0">
                  <c:v>42.812982998454409</c:v>
                </c:pt>
                <c:pt idx="1">
                  <c:v>31.530139103554866</c:v>
                </c:pt>
                <c:pt idx="2">
                  <c:v>24.574961360123648</c:v>
                </c:pt>
                <c:pt idx="3">
                  <c:v>1.0819165378670788</c:v>
                </c:pt>
              </c:numCache>
            </c:numRef>
          </c:val>
          <c:extLst>
            <c:ext xmlns:c16="http://schemas.microsoft.com/office/drawing/2014/chart" uri="{C3380CC4-5D6E-409C-BE32-E72D297353CC}">
              <c16:uniqueId val="{0000000C-2BD5-43DC-A137-8735DAE30F61}"/>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none"/>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tx2">
                  <a:lumMod val="60000"/>
                  <a:lumOff val="40000"/>
                </a:schemeClr>
              </a:solidFill>
              <a:ln w="76200" cap="rnd">
                <a:solidFill>
                  <a:schemeClr val="tx2">
                    <a:lumMod val="60000"/>
                    <a:lumOff val="40000"/>
                  </a:schemeClr>
                </a:solidFill>
              </a:ln>
              <a:effectLst/>
            </c:spPr>
            <c:extLst>
              <c:ext xmlns:c16="http://schemas.microsoft.com/office/drawing/2014/chart" uri="{C3380CC4-5D6E-409C-BE32-E72D297353CC}">
                <c16:uniqueId val="{00000001-8B17-4320-B847-B2C250D4535C}"/>
              </c:ext>
            </c:extLst>
          </c:dPt>
          <c:dPt>
            <c:idx val="1"/>
            <c:invertIfNegative val="0"/>
            <c:bubble3D val="0"/>
            <c:spPr>
              <a:solidFill>
                <a:schemeClr val="tx2">
                  <a:lumMod val="60000"/>
                  <a:lumOff val="40000"/>
                </a:schemeClr>
              </a:solidFill>
              <a:ln w="76200" cap="rnd">
                <a:solidFill>
                  <a:schemeClr val="tx2">
                    <a:lumMod val="60000"/>
                    <a:lumOff val="40000"/>
                  </a:schemeClr>
                </a:solidFill>
              </a:ln>
              <a:effectLst/>
            </c:spPr>
            <c:extLst>
              <c:ext xmlns:c16="http://schemas.microsoft.com/office/drawing/2014/chart" uri="{C3380CC4-5D6E-409C-BE32-E72D297353CC}">
                <c16:uniqueId val="{00000003-8B17-4320-B847-B2C250D4535C}"/>
              </c:ext>
            </c:extLst>
          </c:dPt>
          <c:dPt>
            <c:idx val="2"/>
            <c:invertIfNegative val="0"/>
            <c:bubble3D val="0"/>
            <c:spPr>
              <a:solidFill>
                <a:schemeClr val="bg1">
                  <a:lumMod val="85000"/>
                </a:schemeClr>
              </a:solidFill>
              <a:ln w="76200" cap="rnd">
                <a:solidFill>
                  <a:schemeClr val="bg1">
                    <a:lumMod val="85000"/>
                  </a:schemeClr>
                </a:solidFill>
              </a:ln>
              <a:effectLst/>
            </c:spPr>
            <c:extLst>
              <c:ext xmlns:c16="http://schemas.microsoft.com/office/drawing/2014/chart" uri="{C3380CC4-5D6E-409C-BE32-E72D297353CC}">
                <c16:uniqueId val="{00000005-8B17-4320-B847-B2C250D4535C}"/>
              </c:ext>
            </c:extLst>
          </c:dPt>
          <c:dPt>
            <c:idx val="3"/>
            <c:invertIfNegative val="0"/>
            <c:bubble3D val="0"/>
            <c:spPr>
              <a:solidFill>
                <a:schemeClr val="bg1">
                  <a:lumMod val="85000"/>
                </a:schemeClr>
              </a:solidFill>
              <a:ln w="76200" cap="rnd">
                <a:solidFill>
                  <a:schemeClr val="bg1">
                    <a:lumMod val="85000"/>
                  </a:schemeClr>
                </a:solidFill>
              </a:ln>
              <a:effectLst/>
            </c:spPr>
            <c:extLst>
              <c:ext xmlns:c16="http://schemas.microsoft.com/office/drawing/2014/chart" uri="{C3380CC4-5D6E-409C-BE32-E72D297353CC}">
                <c16:uniqueId val="{00000007-8B17-4320-B847-B2C250D4535C}"/>
              </c:ext>
            </c:extLst>
          </c:dPt>
          <c:dPt>
            <c:idx val="4"/>
            <c:invertIfNegative val="0"/>
            <c:bubble3D val="0"/>
            <c:spPr>
              <a:solidFill>
                <a:schemeClr val="accent4">
                  <a:lumMod val="60000"/>
                  <a:lumOff val="40000"/>
                </a:schemeClr>
              </a:solidFill>
              <a:ln w="76200" cap="rnd">
                <a:solidFill>
                  <a:schemeClr val="accent4">
                    <a:lumMod val="60000"/>
                    <a:lumOff val="40000"/>
                  </a:schemeClr>
                </a:solidFill>
              </a:ln>
              <a:effectLst/>
            </c:spPr>
            <c:extLst>
              <c:ext xmlns:c16="http://schemas.microsoft.com/office/drawing/2014/chart" uri="{C3380CC4-5D6E-409C-BE32-E72D297353CC}">
                <c16:uniqueId val="{00000009-8B17-4320-B847-B2C250D4535C}"/>
              </c:ext>
            </c:extLst>
          </c:dPt>
          <c:dPt>
            <c:idx val="5"/>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B-8B17-4320-B847-B2C250D4535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Gráficos!$B$70:$B$73</c:f>
              <c:strCache>
                <c:ptCount val="4"/>
                <c:pt idx="0">
                  <c:v>Sempre</c:v>
                </c:pt>
                <c:pt idx="1">
                  <c:v>A maioria das vezes</c:v>
                </c:pt>
                <c:pt idx="2">
                  <c:v>Às vezes</c:v>
                </c:pt>
                <c:pt idx="3">
                  <c:v>Nunca</c:v>
                </c:pt>
              </c:strCache>
            </c:strRef>
          </c:cat>
          <c:val>
            <c:numRef>
              <c:f>Gráficos!$C$70:$C$73</c:f>
              <c:numCache>
                <c:formatCode>0.0</c:formatCode>
                <c:ptCount val="4"/>
                <c:pt idx="0">
                  <c:v>56.600361663652798</c:v>
                </c:pt>
                <c:pt idx="1">
                  <c:v>19.168173598553345</c:v>
                </c:pt>
                <c:pt idx="2">
                  <c:v>17.17902350813743</c:v>
                </c:pt>
                <c:pt idx="3">
                  <c:v>7.0524412296564201</c:v>
                </c:pt>
              </c:numCache>
            </c:numRef>
          </c:val>
          <c:extLst>
            <c:ext xmlns:c16="http://schemas.microsoft.com/office/drawing/2014/chart" uri="{C3380CC4-5D6E-409C-BE32-E72D297353CC}">
              <c16:uniqueId val="{0000000C-8B17-4320-B847-B2C250D4535C}"/>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none"/>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dPt>
            <c:idx val="0"/>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1-6350-41BB-AF52-DECAE404642E}"/>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6350-41BB-AF52-DECAE404642E}"/>
              </c:ext>
            </c:extLst>
          </c:dPt>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extLst>
                <c:ext xmlns:c16="http://schemas.microsoft.com/office/drawing/2014/chart" uri="{C3380CC4-5D6E-409C-BE32-E72D297353CC}">
                  <c16:uniqueId val="{00000003-6350-41BB-AF52-DECAE404642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Gráficos!$B$93:$B$94</c:f>
              <c:strCache>
                <c:ptCount val="2"/>
                <c:pt idx="0">
                  <c:v>Sim</c:v>
                </c:pt>
                <c:pt idx="1">
                  <c:v>Não</c:v>
                </c:pt>
              </c:strCache>
            </c:strRef>
          </c:cat>
          <c:val>
            <c:numRef>
              <c:f>Gráficos!$C$93:$C$94</c:f>
              <c:numCache>
                <c:formatCode>0.0</c:formatCode>
                <c:ptCount val="2"/>
                <c:pt idx="0">
                  <c:v>19.334719334719335</c:v>
                </c:pt>
                <c:pt idx="1">
                  <c:v>80.665280665280676</c:v>
                </c:pt>
              </c:numCache>
            </c:numRef>
          </c:val>
          <c:extLst>
            <c:ext xmlns:c16="http://schemas.microsoft.com/office/drawing/2014/chart" uri="{C3380CC4-5D6E-409C-BE32-E72D297353CC}">
              <c16:uniqueId val="{00000004-6350-41BB-AF52-DECAE404642E}"/>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layout>
        <c:manualLayout>
          <c:xMode val="edge"/>
          <c:yMode val="edge"/>
          <c:x val="0.10880867799936329"/>
          <c:y val="0.38946300332725614"/>
          <c:w val="0.22340184717724226"/>
          <c:h val="0.27465552694212558"/>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doughnutChart>
        <c:varyColors val="1"/>
        <c:ser>
          <c:idx val="0"/>
          <c:order val="0"/>
          <c:dPt>
            <c:idx val="0"/>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1-3823-453C-B30E-571457DD4A49}"/>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3823-453C-B30E-571457DD4A49}"/>
              </c:ext>
            </c:extLst>
          </c:dPt>
          <c:dLbls>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extLst>
                <c:ext xmlns:c16="http://schemas.microsoft.com/office/drawing/2014/chart" uri="{C3380CC4-5D6E-409C-BE32-E72D297353CC}">
                  <c16:uniqueId val="{00000003-3823-453C-B30E-571457DD4A4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pt-B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Gráficos!$B$93:$B$94</c:f>
              <c:strCache>
                <c:ptCount val="2"/>
                <c:pt idx="0">
                  <c:v>Sim</c:v>
                </c:pt>
                <c:pt idx="1">
                  <c:v>Não</c:v>
                </c:pt>
              </c:strCache>
            </c:strRef>
          </c:cat>
          <c:val>
            <c:numRef>
              <c:f>Gráficos!$C$93:$C$94</c:f>
              <c:numCache>
                <c:formatCode>0.0</c:formatCode>
                <c:ptCount val="2"/>
                <c:pt idx="0">
                  <c:v>30.555555555555557</c:v>
                </c:pt>
                <c:pt idx="1">
                  <c:v>69.444444444444443</c:v>
                </c:pt>
              </c:numCache>
            </c:numRef>
          </c:val>
          <c:extLst>
            <c:ext xmlns:c16="http://schemas.microsoft.com/office/drawing/2014/chart" uri="{C3380CC4-5D6E-409C-BE32-E72D297353CC}">
              <c16:uniqueId val="{00000004-3823-453C-B30E-571457DD4A49}"/>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638417055484772E-2"/>
          <c:y val="8.5927234268336539E-2"/>
          <c:w val="0.93672316588903048"/>
          <c:h val="0.71772066704888204"/>
        </c:manualLayout>
      </c:layout>
      <c:barChart>
        <c:barDir val="col"/>
        <c:grouping val="clustered"/>
        <c:varyColors val="0"/>
        <c:ser>
          <c:idx val="0"/>
          <c:order val="0"/>
          <c:spPr>
            <a:solidFill>
              <a:schemeClr val="bg1">
                <a:lumMod val="50000"/>
              </a:schemeClr>
            </a:solidFill>
            <a:ln w="76200" cap="rnd">
              <a:solidFill>
                <a:schemeClr val="accent1"/>
              </a:solidFill>
            </a:ln>
            <a:effectLst/>
          </c:spPr>
          <c:invertIfNegative val="0"/>
          <c:dPt>
            <c:idx val="0"/>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1-A3A8-4B84-8829-6E3565CAB9D8}"/>
              </c:ext>
            </c:extLst>
          </c:dPt>
          <c:dPt>
            <c:idx val="1"/>
            <c:invertIfNegative val="0"/>
            <c:bubble3D val="0"/>
            <c:spPr>
              <a:solidFill>
                <a:schemeClr val="bg1">
                  <a:lumMod val="50000"/>
                </a:schemeClr>
              </a:solidFill>
              <a:ln w="76200" cap="rnd">
                <a:solidFill>
                  <a:schemeClr val="bg1">
                    <a:lumMod val="50000"/>
                  </a:schemeClr>
                </a:solidFill>
              </a:ln>
              <a:effectLst/>
            </c:spPr>
            <c:extLst>
              <c:ext xmlns:c16="http://schemas.microsoft.com/office/drawing/2014/chart" uri="{C3380CC4-5D6E-409C-BE32-E72D297353CC}">
                <c16:uniqueId val="{00000003-A3A8-4B84-8829-6E3565CAB9D8}"/>
              </c:ext>
            </c:extLst>
          </c:dPt>
          <c:dPt>
            <c:idx val="2"/>
            <c:invertIfNegative val="0"/>
            <c:bubble3D val="0"/>
            <c:spPr>
              <a:solidFill>
                <a:schemeClr val="bg1">
                  <a:lumMod val="65000"/>
                </a:schemeClr>
              </a:solidFill>
              <a:ln w="76200" cap="rnd">
                <a:solidFill>
                  <a:schemeClr val="bg1">
                    <a:lumMod val="65000"/>
                  </a:schemeClr>
                </a:solidFill>
              </a:ln>
              <a:effectLst/>
            </c:spPr>
            <c:extLst>
              <c:ext xmlns:c16="http://schemas.microsoft.com/office/drawing/2014/chart" uri="{C3380CC4-5D6E-409C-BE32-E72D297353CC}">
                <c16:uniqueId val="{00000005-A3A8-4B84-8829-6E3565CAB9D8}"/>
              </c:ext>
            </c:extLst>
          </c:dPt>
          <c:dPt>
            <c:idx val="3"/>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7-A3A8-4B84-8829-6E3565CAB9D8}"/>
              </c:ext>
            </c:extLst>
          </c:dPt>
          <c:dPt>
            <c:idx val="4"/>
            <c:invertIfNegative val="0"/>
            <c:bubble3D val="0"/>
            <c:spPr>
              <a:solidFill>
                <a:schemeClr val="bg1">
                  <a:lumMod val="75000"/>
                </a:schemeClr>
              </a:solidFill>
              <a:ln w="76200" cap="rnd">
                <a:solidFill>
                  <a:schemeClr val="bg1">
                    <a:lumMod val="75000"/>
                  </a:schemeClr>
                </a:solidFill>
              </a:ln>
              <a:effectLst/>
            </c:spPr>
            <c:extLst>
              <c:ext xmlns:c16="http://schemas.microsoft.com/office/drawing/2014/chart" uri="{C3380CC4-5D6E-409C-BE32-E72D297353CC}">
                <c16:uniqueId val="{00000009-A3A8-4B84-8829-6E3565CAB9D8}"/>
              </c:ext>
            </c:extLst>
          </c:dPt>
          <c:dPt>
            <c:idx val="5"/>
            <c:invertIfNegative val="0"/>
            <c:bubble3D val="0"/>
            <c:spPr>
              <a:solidFill>
                <a:schemeClr val="accent4">
                  <a:lumMod val="60000"/>
                  <a:lumOff val="40000"/>
                </a:schemeClr>
              </a:solidFill>
              <a:ln w="76200" cap="rnd">
                <a:solidFill>
                  <a:schemeClr val="accent4">
                    <a:lumMod val="60000"/>
                    <a:lumOff val="40000"/>
                  </a:schemeClr>
                </a:solidFill>
              </a:ln>
              <a:effectLst/>
            </c:spPr>
            <c:extLst>
              <c:ext xmlns:c16="http://schemas.microsoft.com/office/drawing/2014/chart" uri="{C3380CC4-5D6E-409C-BE32-E72D297353CC}">
                <c16:uniqueId val="{0000000B-A3A8-4B84-8829-6E3565CAB9D8}"/>
              </c:ext>
            </c:extLst>
          </c:dPt>
          <c:dPt>
            <c:idx val="6"/>
            <c:invertIfNegative val="0"/>
            <c:bubble3D val="0"/>
            <c:spPr>
              <a:solidFill>
                <a:schemeClr val="accent2">
                  <a:lumMod val="60000"/>
                  <a:lumOff val="40000"/>
                </a:schemeClr>
              </a:solidFill>
              <a:ln w="76200" cap="rnd">
                <a:solidFill>
                  <a:schemeClr val="accent2">
                    <a:lumMod val="60000"/>
                    <a:lumOff val="40000"/>
                  </a:schemeClr>
                </a:solidFill>
              </a:ln>
              <a:effectLst/>
            </c:spPr>
            <c:extLst>
              <c:ext xmlns:c16="http://schemas.microsoft.com/office/drawing/2014/chart" uri="{C3380CC4-5D6E-409C-BE32-E72D297353CC}">
                <c16:uniqueId val="{0000000D-A3A8-4B84-8829-6E3565CAB9D8}"/>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Gráficos!$B$110:$B$114</c:f>
              <c:strCache>
                <c:ptCount val="5"/>
                <c:pt idx="0">
                  <c:v>Muito Bom</c:v>
                </c:pt>
                <c:pt idx="1">
                  <c:v>Bom</c:v>
                </c:pt>
                <c:pt idx="2">
                  <c:v>Regular</c:v>
                </c:pt>
                <c:pt idx="3">
                  <c:v>Ruim</c:v>
                </c:pt>
                <c:pt idx="4">
                  <c:v>Muito Ruim</c:v>
                </c:pt>
              </c:strCache>
            </c:strRef>
          </c:cat>
          <c:val>
            <c:numRef>
              <c:f>Gráficos!$C$110:$C$114</c:f>
              <c:numCache>
                <c:formatCode>0.0</c:formatCode>
                <c:ptCount val="5"/>
                <c:pt idx="0">
                  <c:v>30.547112462006076</c:v>
                </c:pt>
                <c:pt idx="1">
                  <c:v>36.170212765957451</c:v>
                </c:pt>
                <c:pt idx="2">
                  <c:v>22.796352583586625</c:v>
                </c:pt>
                <c:pt idx="3">
                  <c:v>7.7507598784194522</c:v>
                </c:pt>
                <c:pt idx="4">
                  <c:v>2.735562310030395</c:v>
                </c:pt>
              </c:numCache>
            </c:numRef>
          </c:val>
          <c:extLst>
            <c:ext xmlns:c16="http://schemas.microsoft.com/office/drawing/2014/chart" uri="{C3380CC4-5D6E-409C-BE32-E72D297353CC}">
              <c16:uniqueId val="{0000000E-A3A8-4B84-8829-6E3565CAB9D8}"/>
            </c:ext>
          </c:extLst>
        </c:ser>
        <c:dLbls>
          <c:showLegendKey val="0"/>
          <c:showVal val="1"/>
          <c:showCatName val="0"/>
          <c:showSerName val="0"/>
          <c:showPercent val="0"/>
          <c:showBubbleSize val="0"/>
        </c:dLbls>
        <c:gapWidth val="150"/>
        <c:overlap val="-25"/>
        <c:axId val="522791888"/>
        <c:axId val="522792304"/>
      </c:barChart>
      <c:catAx>
        <c:axId val="522791888"/>
        <c:scaling>
          <c:orientation val="maxMin"/>
        </c:scaling>
        <c:delete val="1"/>
        <c:axPos val="b"/>
        <c:numFmt formatCode="General" sourceLinked="1"/>
        <c:majorTickMark val="none"/>
        <c:minorTickMark val="none"/>
        <c:tickLblPos val="nextTo"/>
        <c:crossAx val="522792304"/>
        <c:crosses val="autoZero"/>
        <c:auto val="1"/>
        <c:lblAlgn val="ctr"/>
        <c:lblOffset val="100"/>
        <c:noMultiLvlLbl val="0"/>
      </c:catAx>
      <c:valAx>
        <c:axId val="522792304"/>
        <c:scaling>
          <c:orientation val="minMax"/>
        </c:scaling>
        <c:delete val="1"/>
        <c:axPos val="r"/>
        <c:numFmt formatCode="0.0" sourceLinked="1"/>
        <c:majorTickMark val="out"/>
        <c:minorTickMark val="none"/>
        <c:tickLblPos val="nextTo"/>
        <c:crossAx val="522791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pt-BR"/>
    </a:p>
  </c:txPr>
  <c:externalData r:id="rId4">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4530" tIns="47265" rIns="94530" bIns="47265" numCol="1" anchor="t" anchorCtr="0" compatLnSpc="1">
            <a:prstTxWarp prst="textNoShape">
              <a:avLst/>
            </a:prstTxWarp>
          </a:bodyPr>
          <a:lstStyle>
            <a:lvl1pPr>
              <a:defRPr sz="1300">
                <a:latin typeface="Arial" charset="0"/>
                <a:cs typeface="+mn-cs"/>
              </a:defRPr>
            </a:lvl1pPr>
          </a:lstStyle>
          <a:p>
            <a:pPr>
              <a:defRPr/>
            </a:pPr>
            <a:endParaRPr lang="pt-BR" dirty="0"/>
          </a:p>
        </p:txBody>
      </p:sp>
      <p:sp>
        <p:nvSpPr>
          <p:cNvPr id="58371"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4530" tIns="47265" rIns="94530" bIns="47265" numCol="1" anchor="t" anchorCtr="0" compatLnSpc="1">
            <a:prstTxWarp prst="textNoShape">
              <a:avLst/>
            </a:prstTxWarp>
          </a:bodyPr>
          <a:lstStyle>
            <a:lvl1pPr algn="r">
              <a:defRPr sz="1300">
                <a:latin typeface="Arial" charset="0"/>
                <a:cs typeface="+mn-cs"/>
              </a:defRPr>
            </a:lvl1pPr>
          </a:lstStyle>
          <a:p>
            <a:pPr>
              <a:defRPr/>
            </a:pPr>
            <a:endParaRPr lang="pt-BR" dirty="0"/>
          </a:p>
        </p:txBody>
      </p:sp>
    </p:spTree>
    <p:extLst>
      <p:ext uri="{BB962C8B-B14F-4D97-AF65-F5344CB8AC3E}">
        <p14:creationId xmlns:p14="http://schemas.microsoft.com/office/powerpoint/2010/main" val="5002860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4530" tIns="47265" rIns="94530" bIns="47265" numCol="1" anchor="t" anchorCtr="0" compatLnSpc="1">
            <a:prstTxWarp prst="textNoShape">
              <a:avLst/>
            </a:prstTxWarp>
          </a:bodyPr>
          <a:lstStyle>
            <a:lvl1pPr>
              <a:defRPr sz="1300">
                <a:latin typeface="Arial" charset="0"/>
                <a:cs typeface="+mn-cs"/>
              </a:defRPr>
            </a:lvl1pPr>
          </a:lstStyle>
          <a:p>
            <a:pPr>
              <a:defRPr/>
            </a:pPr>
            <a:endParaRPr lang="pt-BR" dirty="0"/>
          </a:p>
        </p:txBody>
      </p:sp>
      <p:sp>
        <p:nvSpPr>
          <p:cNvPr id="103427"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4530" tIns="47265" rIns="94530" bIns="47265" numCol="1" anchor="t" anchorCtr="0" compatLnSpc="1">
            <a:prstTxWarp prst="textNoShape">
              <a:avLst/>
            </a:prstTxWarp>
          </a:bodyPr>
          <a:lstStyle>
            <a:lvl1pPr algn="r">
              <a:defRPr sz="1300">
                <a:latin typeface="Arial" charset="0"/>
                <a:cs typeface="+mn-cs"/>
              </a:defRPr>
            </a:lvl1pPr>
          </a:lstStyle>
          <a:p>
            <a:pPr>
              <a:defRPr/>
            </a:pPr>
            <a:endParaRPr lang="pt-BR" dirty="0"/>
          </a:p>
        </p:txBody>
      </p:sp>
      <p:sp>
        <p:nvSpPr>
          <p:cNvPr id="54276" name="Rectangle 4"/>
          <p:cNvSpPr>
            <a:spLocks noGrp="1" noRot="1" noChangeAspect="1" noChangeArrowheads="1" noTextEdit="1"/>
          </p:cNvSpPr>
          <p:nvPr>
            <p:ph type="sldImg" idx="2"/>
          </p:nvPr>
        </p:nvSpPr>
        <p:spPr bwMode="auto">
          <a:xfrm>
            <a:off x="22981" y="714847"/>
            <a:ext cx="586422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30" name="Rectangle 6"/>
          <p:cNvSpPr>
            <a:spLocks noGrp="1" noChangeArrowheads="1"/>
          </p:cNvSpPr>
          <p:nvPr>
            <p:ph type="ftr" sz="quarter" idx="4"/>
          </p:nvPr>
        </p:nvSpPr>
        <p:spPr bwMode="auto">
          <a:xfrm>
            <a:off x="0" y="9428584"/>
            <a:ext cx="2945659" cy="496332"/>
          </a:xfrm>
          <a:prstGeom prst="rect">
            <a:avLst/>
          </a:prstGeom>
          <a:noFill/>
          <a:ln w="9525">
            <a:noFill/>
            <a:miter lim="800000"/>
            <a:headEnd/>
            <a:tailEnd/>
          </a:ln>
          <a:effectLst/>
        </p:spPr>
        <p:txBody>
          <a:bodyPr vert="horz" wrap="square" lIns="94530" tIns="47265" rIns="94530" bIns="47265" numCol="1" anchor="b" anchorCtr="0" compatLnSpc="1">
            <a:prstTxWarp prst="textNoShape">
              <a:avLst/>
            </a:prstTxWarp>
          </a:bodyPr>
          <a:lstStyle>
            <a:lvl1pPr>
              <a:defRPr sz="1300">
                <a:latin typeface="Arial" charset="0"/>
                <a:cs typeface="+mn-cs"/>
              </a:defRPr>
            </a:lvl1pPr>
          </a:lstStyle>
          <a:p>
            <a:pPr>
              <a:defRPr/>
            </a:pPr>
            <a:endParaRPr lang="pt-BR" dirty="0"/>
          </a:p>
        </p:txBody>
      </p:sp>
      <p:sp>
        <p:nvSpPr>
          <p:cNvPr id="103431" name="Rectangle 7"/>
          <p:cNvSpPr>
            <a:spLocks noGrp="1" noChangeArrowheads="1"/>
          </p:cNvSpPr>
          <p:nvPr>
            <p:ph type="sldNum" sz="quarter" idx="5"/>
          </p:nvPr>
        </p:nvSpPr>
        <p:spPr bwMode="auto">
          <a:xfrm>
            <a:off x="3850443" y="9428584"/>
            <a:ext cx="2945659" cy="496332"/>
          </a:xfrm>
          <a:prstGeom prst="rect">
            <a:avLst/>
          </a:prstGeom>
          <a:noFill/>
          <a:ln w="9525">
            <a:noFill/>
            <a:miter lim="800000"/>
            <a:headEnd/>
            <a:tailEnd/>
          </a:ln>
          <a:effectLst/>
        </p:spPr>
        <p:txBody>
          <a:bodyPr vert="horz" wrap="square" lIns="94530" tIns="47265" rIns="94530" bIns="47265" numCol="1" anchor="b" anchorCtr="0" compatLnSpc="1">
            <a:prstTxWarp prst="textNoShape">
              <a:avLst/>
            </a:prstTxWarp>
          </a:bodyPr>
          <a:lstStyle>
            <a:lvl1pPr algn="r">
              <a:defRPr sz="1300">
                <a:latin typeface="Arial" charset="0"/>
                <a:cs typeface="+mn-cs"/>
              </a:defRPr>
            </a:lvl1pPr>
          </a:lstStyle>
          <a:p>
            <a:pPr>
              <a:defRPr/>
            </a:pPr>
            <a:fld id="{692DA896-93E3-4EA8-8172-8F0E591BFF41}" type="slidenum">
              <a:rPr lang="pt-BR"/>
              <a:pPr>
                <a:defRPr/>
              </a:pPr>
              <a:t>‹nº›</a:t>
            </a:fld>
            <a:endParaRPr lang="pt-BR" dirty="0"/>
          </a:p>
        </p:txBody>
      </p:sp>
    </p:spTree>
    <p:extLst>
      <p:ext uri="{BB962C8B-B14F-4D97-AF65-F5344CB8AC3E}">
        <p14:creationId xmlns:p14="http://schemas.microsoft.com/office/powerpoint/2010/main" val="19837162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ítulo e conteúdo">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40068" y="1600201"/>
            <a:ext cx="9721215" cy="4525963"/>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424848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810101" y="2130426"/>
            <a:ext cx="9181148" cy="1470025"/>
          </a:xfrm>
          <a:prstGeom prst="rect">
            <a:avLst/>
          </a:prstGeom>
        </p:spPr>
        <p:txBody>
          <a:bodyPr/>
          <a:lstStyle/>
          <a:p>
            <a:r>
              <a:rPr lang="pt-BR"/>
              <a:t>Clique para editar o título mestre</a:t>
            </a:r>
          </a:p>
        </p:txBody>
      </p:sp>
      <p:sp>
        <p:nvSpPr>
          <p:cNvPr id="3" name="Subtítulo 2"/>
          <p:cNvSpPr>
            <a:spLocks noGrp="1"/>
          </p:cNvSpPr>
          <p:nvPr>
            <p:ph type="subTitle" idx="1"/>
          </p:nvPr>
        </p:nvSpPr>
        <p:spPr>
          <a:xfrm>
            <a:off x="1620203" y="3886200"/>
            <a:ext cx="7560945"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a:xfrm>
            <a:off x="540068" y="6356351"/>
            <a:ext cx="2520315" cy="365125"/>
          </a:xfrm>
          <a:prstGeom prst="rect">
            <a:avLst/>
          </a:prstGeom>
        </p:spPr>
        <p:txBody>
          <a:bodyPr/>
          <a:lstStyle/>
          <a:p>
            <a:fld id="{93ABF06A-BCDC-4110-8509-C1FA05F90251}" type="datetimeFigureOut">
              <a:rPr lang="pt-BR" smtClean="0"/>
              <a:t>26/02/2025</a:t>
            </a:fld>
            <a:endParaRPr lang="pt-BR" dirty="0"/>
          </a:p>
        </p:txBody>
      </p:sp>
      <p:sp>
        <p:nvSpPr>
          <p:cNvPr id="5" name="Espaço Reservado para Rodapé 4"/>
          <p:cNvSpPr>
            <a:spLocks noGrp="1"/>
          </p:cNvSpPr>
          <p:nvPr>
            <p:ph type="ftr" sz="quarter" idx="11"/>
          </p:nvPr>
        </p:nvSpPr>
        <p:spPr>
          <a:xfrm>
            <a:off x="3690461" y="6356351"/>
            <a:ext cx="3420428" cy="365125"/>
          </a:xfrm>
          <a:prstGeom prst="rect">
            <a:avLst/>
          </a:prstGeom>
        </p:spPr>
        <p:txBody>
          <a:bodyPr/>
          <a:lstStyle/>
          <a:p>
            <a:endParaRPr lang="pt-BR" dirty="0"/>
          </a:p>
        </p:txBody>
      </p:sp>
      <p:sp>
        <p:nvSpPr>
          <p:cNvPr id="6" name="Espaço Reservado para Número de Slide 5"/>
          <p:cNvSpPr>
            <a:spLocks noGrp="1"/>
          </p:cNvSpPr>
          <p:nvPr>
            <p:ph type="sldNum" sz="quarter" idx="12"/>
          </p:nvPr>
        </p:nvSpPr>
        <p:spPr>
          <a:xfrm>
            <a:off x="7740968" y="6356351"/>
            <a:ext cx="2520315" cy="365125"/>
          </a:xfrm>
          <a:prstGeom prst="rect">
            <a:avLst/>
          </a:prstGeom>
        </p:spPr>
        <p:txBody>
          <a:bodyPr/>
          <a:lstStyle/>
          <a:p>
            <a:fld id="{C666EDD2-4AA7-48CF-AF4F-DA8606C9E10F}" type="slidenum">
              <a:rPr lang="pt-BR" smtClean="0"/>
              <a:t>‹nº›</a:t>
            </a:fld>
            <a:endParaRPr lang="pt-BR" dirty="0"/>
          </a:p>
        </p:txBody>
      </p:sp>
    </p:spTree>
    <p:extLst>
      <p:ext uri="{BB962C8B-B14F-4D97-AF65-F5344CB8AC3E}">
        <p14:creationId xmlns:p14="http://schemas.microsoft.com/office/powerpoint/2010/main" val="2400247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24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93CD563-73CB-405D-4543-43981A2D2A7A}"/>
              </a:ext>
            </a:extLst>
          </p:cNvPr>
          <p:cNvSpPr>
            <a:spLocks noGrp="1"/>
          </p:cNvSpPr>
          <p:nvPr>
            <p:ph type="dt" sz="half" idx="10"/>
          </p:nvPr>
        </p:nvSpPr>
        <p:spPr>
          <a:xfrm>
            <a:off x="742950" y="6356350"/>
            <a:ext cx="2430463" cy="365125"/>
          </a:xfrm>
          <a:prstGeom prst="rect">
            <a:avLst/>
          </a:prstGeom>
        </p:spPr>
        <p:txBody>
          <a:bodyPr/>
          <a:lstStyle/>
          <a:p>
            <a:fld id="{4BA926F3-DCE3-43C1-B8E3-A6C3F4563D84}" type="datetimeFigureOut">
              <a:rPr lang="pt-BR" smtClean="0"/>
              <a:t>26/02/2025</a:t>
            </a:fld>
            <a:endParaRPr lang="pt-BR"/>
          </a:p>
        </p:txBody>
      </p:sp>
      <p:sp>
        <p:nvSpPr>
          <p:cNvPr id="3" name="Espaço Reservado para Rodapé 2">
            <a:extLst>
              <a:ext uri="{FF2B5EF4-FFF2-40B4-BE49-F238E27FC236}">
                <a16:creationId xmlns:a16="http://schemas.microsoft.com/office/drawing/2014/main" id="{BF5BF65B-607D-7A16-4707-6807590D7FC5}"/>
              </a:ext>
            </a:extLst>
          </p:cNvPr>
          <p:cNvSpPr>
            <a:spLocks noGrp="1"/>
          </p:cNvSpPr>
          <p:nvPr>
            <p:ph type="ftr" sz="quarter" idx="11"/>
          </p:nvPr>
        </p:nvSpPr>
        <p:spPr>
          <a:xfrm>
            <a:off x="3578225" y="6356350"/>
            <a:ext cx="3644900"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2FE84FA7-9A6B-72CC-DA0B-B41DBF47367E}"/>
              </a:ext>
            </a:extLst>
          </p:cNvPr>
          <p:cNvSpPr>
            <a:spLocks noGrp="1"/>
          </p:cNvSpPr>
          <p:nvPr>
            <p:ph type="sldNum" sz="quarter" idx="12"/>
          </p:nvPr>
        </p:nvSpPr>
        <p:spPr>
          <a:xfrm>
            <a:off x="7627938" y="6356350"/>
            <a:ext cx="2430462" cy="365125"/>
          </a:xfrm>
          <a:prstGeom prst="rect">
            <a:avLst/>
          </a:prstGeom>
        </p:spPr>
        <p:txBody>
          <a:bodyPr/>
          <a:lstStyle/>
          <a:p>
            <a:fld id="{185DC2B6-A44C-4A11-B191-22BFA3B746B9}" type="slidenum">
              <a:rPr lang="pt-BR" smtClean="0"/>
              <a:t>‹nº›</a:t>
            </a:fld>
            <a:endParaRPr lang="pt-BR"/>
          </a:p>
        </p:txBody>
      </p:sp>
    </p:spTree>
    <p:extLst>
      <p:ext uri="{BB962C8B-B14F-4D97-AF65-F5344CB8AC3E}">
        <p14:creationId xmlns:p14="http://schemas.microsoft.com/office/powerpoint/2010/main" val="2824410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ítulo e conteúdo">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40068" y="1600201"/>
            <a:ext cx="9721215" cy="4525963"/>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748964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810101" y="2130426"/>
            <a:ext cx="9181148" cy="1470025"/>
          </a:xfrm>
          <a:prstGeom prst="rect">
            <a:avLst/>
          </a:prstGeom>
        </p:spPr>
        <p:txBody>
          <a:bodyPr/>
          <a:lstStyle/>
          <a:p>
            <a:r>
              <a:rPr lang="pt-BR"/>
              <a:t>Clique para editar o título mestre</a:t>
            </a:r>
          </a:p>
        </p:txBody>
      </p:sp>
      <p:sp>
        <p:nvSpPr>
          <p:cNvPr id="3" name="Subtítulo 2"/>
          <p:cNvSpPr>
            <a:spLocks noGrp="1"/>
          </p:cNvSpPr>
          <p:nvPr>
            <p:ph type="subTitle" idx="1"/>
          </p:nvPr>
        </p:nvSpPr>
        <p:spPr>
          <a:xfrm>
            <a:off x="1620203" y="3886200"/>
            <a:ext cx="7560945"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a:xfrm>
            <a:off x="540068" y="6356351"/>
            <a:ext cx="2520315" cy="365125"/>
          </a:xfrm>
          <a:prstGeom prst="rect">
            <a:avLst/>
          </a:prstGeom>
        </p:spPr>
        <p:txBody>
          <a:bodyPr/>
          <a:lstStyle/>
          <a:p>
            <a:fld id="{93ABF06A-BCDC-4110-8509-C1FA05F90251}" type="datetimeFigureOut">
              <a:rPr lang="pt-BR" smtClean="0"/>
              <a:t>26/02/2025</a:t>
            </a:fld>
            <a:endParaRPr lang="pt-BR" dirty="0"/>
          </a:p>
        </p:txBody>
      </p:sp>
      <p:sp>
        <p:nvSpPr>
          <p:cNvPr id="5" name="Espaço Reservado para Rodapé 4"/>
          <p:cNvSpPr>
            <a:spLocks noGrp="1"/>
          </p:cNvSpPr>
          <p:nvPr>
            <p:ph type="ftr" sz="quarter" idx="11"/>
          </p:nvPr>
        </p:nvSpPr>
        <p:spPr>
          <a:xfrm>
            <a:off x="3690461" y="6356351"/>
            <a:ext cx="3420428" cy="365125"/>
          </a:xfrm>
          <a:prstGeom prst="rect">
            <a:avLst/>
          </a:prstGeom>
        </p:spPr>
        <p:txBody>
          <a:bodyPr/>
          <a:lstStyle/>
          <a:p>
            <a:endParaRPr lang="pt-BR" dirty="0"/>
          </a:p>
        </p:txBody>
      </p:sp>
      <p:sp>
        <p:nvSpPr>
          <p:cNvPr id="6" name="Espaço Reservado para Número de Slide 5"/>
          <p:cNvSpPr>
            <a:spLocks noGrp="1"/>
          </p:cNvSpPr>
          <p:nvPr>
            <p:ph type="sldNum" sz="quarter" idx="12"/>
          </p:nvPr>
        </p:nvSpPr>
        <p:spPr>
          <a:xfrm>
            <a:off x="7740968" y="6356351"/>
            <a:ext cx="2520315" cy="365125"/>
          </a:xfrm>
          <a:prstGeom prst="rect">
            <a:avLst/>
          </a:prstGeom>
        </p:spPr>
        <p:txBody>
          <a:bodyPr/>
          <a:lstStyle/>
          <a:p>
            <a:fld id="{C666EDD2-4AA7-48CF-AF4F-DA8606C9E10F}" type="slidenum">
              <a:rPr lang="pt-BR" smtClean="0"/>
              <a:t>‹nº›</a:t>
            </a:fld>
            <a:endParaRPr lang="pt-BR" dirty="0"/>
          </a:p>
        </p:txBody>
      </p:sp>
    </p:spTree>
    <p:extLst>
      <p:ext uri="{BB962C8B-B14F-4D97-AF65-F5344CB8AC3E}">
        <p14:creationId xmlns:p14="http://schemas.microsoft.com/office/powerpoint/2010/main" val="2294148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795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93CD563-73CB-405D-4543-43981A2D2A7A}"/>
              </a:ext>
            </a:extLst>
          </p:cNvPr>
          <p:cNvSpPr>
            <a:spLocks noGrp="1"/>
          </p:cNvSpPr>
          <p:nvPr>
            <p:ph type="dt" sz="half" idx="10"/>
          </p:nvPr>
        </p:nvSpPr>
        <p:spPr>
          <a:xfrm>
            <a:off x="742950" y="6356350"/>
            <a:ext cx="2430463" cy="365125"/>
          </a:xfrm>
          <a:prstGeom prst="rect">
            <a:avLst/>
          </a:prstGeom>
        </p:spPr>
        <p:txBody>
          <a:bodyPr/>
          <a:lstStyle/>
          <a:p>
            <a:fld id="{4BA926F3-DCE3-43C1-B8E3-A6C3F4563D84}" type="datetimeFigureOut">
              <a:rPr lang="pt-BR" smtClean="0"/>
              <a:t>26/02/2025</a:t>
            </a:fld>
            <a:endParaRPr lang="pt-BR"/>
          </a:p>
        </p:txBody>
      </p:sp>
      <p:sp>
        <p:nvSpPr>
          <p:cNvPr id="3" name="Espaço Reservado para Rodapé 2">
            <a:extLst>
              <a:ext uri="{FF2B5EF4-FFF2-40B4-BE49-F238E27FC236}">
                <a16:creationId xmlns:a16="http://schemas.microsoft.com/office/drawing/2014/main" id="{BF5BF65B-607D-7A16-4707-6807590D7FC5}"/>
              </a:ext>
            </a:extLst>
          </p:cNvPr>
          <p:cNvSpPr>
            <a:spLocks noGrp="1"/>
          </p:cNvSpPr>
          <p:nvPr>
            <p:ph type="ftr" sz="quarter" idx="11"/>
          </p:nvPr>
        </p:nvSpPr>
        <p:spPr>
          <a:xfrm>
            <a:off x="3578225" y="6356350"/>
            <a:ext cx="3644900"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2FE84FA7-9A6B-72CC-DA0B-B41DBF47367E}"/>
              </a:ext>
            </a:extLst>
          </p:cNvPr>
          <p:cNvSpPr>
            <a:spLocks noGrp="1"/>
          </p:cNvSpPr>
          <p:nvPr>
            <p:ph type="sldNum" sz="quarter" idx="12"/>
          </p:nvPr>
        </p:nvSpPr>
        <p:spPr>
          <a:xfrm>
            <a:off x="7627938" y="6356350"/>
            <a:ext cx="2430462" cy="365125"/>
          </a:xfrm>
          <a:prstGeom prst="rect">
            <a:avLst/>
          </a:prstGeom>
        </p:spPr>
        <p:txBody>
          <a:bodyPr/>
          <a:lstStyle/>
          <a:p>
            <a:fld id="{185DC2B6-A44C-4A11-B191-22BFA3B746B9}" type="slidenum">
              <a:rPr lang="pt-BR" smtClean="0"/>
              <a:t>‹nº›</a:t>
            </a:fld>
            <a:endParaRPr lang="pt-BR"/>
          </a:p>
        </p:txBody>
      </p:sp>
    </p:spTree>
    <p:extLst>
      <p:ext uri="{BB962C8B-B14F-4D97-AF65-F5344CB8AC3E}">
        <p14:creationId xmlns:p14="http://schemas.microsoft.com/office/powerpoint/2010/main" val="1049213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Conector reto 3">
            <a:extLst>
              <a:ext uri="{FF2B5EF4-FFF2-40B4-BE49-F238E27FC236}">
                <a16:creationId xmlns:a16="http://schemas.microsoft.com/office/drawing/2014/main" id="{0B2996A8-B4D5-4E7B-AC48-283BBD3A9A7B}"/>
              </a:ext>
            </a:extLst>
          </p:cNvPr>
          <p:cNvCxnSpPr/>
          <p:nvPr userDrawn="1"/>
        </p:nvCxnSpPr>
        <p:spPr>
          <a:xfrm>
            <a:off x="0" y="6845536"/>
            <a:ext cx="10801350" cy="12464"/>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Resultado de imagem para petros petrobras logo"/>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pic>
        <p:nvPicPr>
          <p:cNvPr id="3" name="Picture 2">
            <a:extLst>
              <a:ext uri="{FF2B5EF4-FFF2-40B4-BE49-F238E27FC236}">
                <a16:creationId xmlns:a16="http://schemas.microsoft.com/office/drawing/2014/main" id="{48DFD9D6-6503-870C-1DE6-B48C48347C99}"/>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75989" y="6465801"/>
            <a:ext cx="10566538" cy="379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m 4">
            <a:extLst>
              <a:ext uri="{FF2B5EF4-FFF2-40B4-BE49-F238E27FC236}">
                <a16:creationId xmlns:a16="http://schemas.microsoft.com/office/drawing/2014/main" id="{2ACE5A7E-4A6E-2AD2-240A-3CCB7714F13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94419" y="5936594"/>
            <a:ext cx="851356" cy="851356"/>
          </a:xfrm>
          <a:prstGeom prst="rect">
            <a:avLst/>
          </a:prstGeom>
        </p:spPr>
      </p:pic>
      <p:sp>
        <p:nvSpPr>
          <p:cNvPr id="8" name="Retângulo de cantos arredondados 13">
            <a:extLst>
              <a:ext uri="{FF2B5EF4-FFF2-40B4-BE49-F238E27FC236}">
                <a16:creationId xmlns:a16="http://schemas.microsoft.com/office/drawing/2014/main" id="{6B1AD6DA-0B90-4E48-0534-8F937944B1D8}"/>
              </a:ext>
            </a:extLst>
          </p:cNvPr>
          <p:cNvSpPr/>
          <p:nvPr userDrawn="1"/>
        </p:nvSpPr>
        <p:spPr>
          <a:xfrm>
            <a:off x="-215949" y="168832"/>
            <a:ext cx="5256584"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589" dirty="0">
              <a:latin typeface="Myriad Pro" panose="020B0503030403020204" pitchFamily="34" charset="0"/>
            </a:endParaRPr>
          </a:p>
        </p:txBody>
      </p:sp>
      <p:sp>
        <p:nvSpPr>
          <p:cNvPr id="11" name="Retângulo 10">
            <a:extLst>
              <a:ext uri="{FF2B5EF4-FFF2-40B4-BE49-F238E27FC236}">
                <a16:creationId xmlns:a16="http://schemas.microsoft.com/office/drawing/2014/main" id="{3BA77106-E2C5-B0C4-FCF1-AEB4CFBD6F38}"/>
              </a:ext>
            </a:extLst>
          </p:cNvPr>
          <p:cNvSpPr/>
          <p:nvPr userDrawn="1"/>
        </p:nvSpPr>
        <p:spPr>
          <a:xfrm>
            <a:off x="-304725" y="160338"/>
            <a:ext cx="304800" cy="726193"/>
          </a:xfrm>
          <a:prstGeom prst="rect">
            <a:avLst/>
          </a:prstGeom>
          <a:solidFill>
            <a:srgbClr val="EE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descr="Logotipo&#10;&#10;Descrição gerada automaticamente">
            <a:extLst>
              <a:ext uri="{FF2B5EF4-FFF2-40B4-BE49-F238E27FC236}">
                <a16:creationId xmlns:a16="http://schemas.microsoft.com/office/drawing/2014/main" id="{A8DFDAD4-5A0A-5352-7E43-7FA767EAD45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85051" y="380013"/>
            <a:ext cx="1766038" cy="286841"/>
          </a:xfrm>
          <a:prstGeom prst="rect">
            <a:avLst/>
          </a:prstGeom>
        </p:spPr>
      </p:pic>
    </p:spTree>
    <p:extLst>
      <p:ext uri="{BB962C8B-B14F-4D97-AF65-F5344CB8AC3E}">
        <p14:creationId xmlns:p14="http://schemas.microsoft.com/office/powerpoint/2010/main" val="359821733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94"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Conector reto 3">
            <a:extLst>
              <a:ext uri="{FF2B5EF4-FFF2-40B4-BE49-F238E27FC236}">
                <a16:creationId xmlns:a16="http://schemas.microsoft.com/office/drawing/2014/main" id="{0B2996A8-B4D5-4E7B-AC48-283BBD3A9A7B}"/>
              </a:ext>
            </a:extLst>
          </p:cNvPr>
          <p:cNvCxnSpPr/>
          <p:nvPr userDrawn="1"/>
        </p:nvCxnSpPr>
        <p:spPr>
          <a:xfrm>
            <a:off x="0" y="6845536"/>
            <a:ext cx="10801350" cy="12464"/>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Resultado de imagem para petros petrobras logo"/>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sp>
        <p:nvSpPr>
          <p:cNvPr id="8" name="Retângulo de cantos arredondados 13">
            <a:extLst>
              <a:ext uri="{FF2B5EF4-FFF2-40B4-BE49-F238E27FC236}">
                <a16:creationId xmlns:a16="http://schemas.microsoft.com/office/drawing/2014/main" id="{6B1AD6DA-0B90-4E48-0534-8F937944B1D8}"/>
              </a:ext>
            </a:extLst>
          </p:cNvPr>
          <p:cNvSpPr/>
          <p:nvPr userDrawn="1"/>
        </p:nvSpPr>
        <p:spPr>
          <a:xfrm>
            <a:off x="-215949" y="168832"/>
            <a:ext cx="5256584"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589" dirty="0">
              <a:latin typeface="Myriad Pro" panose="020B0503030403020204" pitchFamily="34" charset="0"/>
            </a:endParaRPr>
          </a:p>
        </p:txBody>
      </p:sp>
      <p:sp>
        <p:nvSpPr>
          <p:cNvPr id="11" name="Retângulo 10">
            <a:extLst>
              <a:ext uri="{FF2B5EF4-FFF2-40B4-BE49-F238E27FC236}">
                <a16:creationId xmlns:a16="http://schemas.microsoft.com/office/drawing/2014/main" id="{3BA77106-E2C5-B0C4-FCF1-AEB4CFBD6F38}"/>
              </a:ext>
            </a:extLst>
          </p:cNvPr>
          <p:cNvSpPr/>
          <p:nvPr userDrawn="1"/>
        </p:nvSpPr>
        <p:spPr>
          <a:xfrm>
            <a:off x="-304725" y="160338"/>
            <a:ext cx="304800" cy="726193"/>
          </a:xfrm>
          <a:prstGeom prst="rect">
            <a:avLst/>
          </a:prstGeom>
          <a:solidFill>
            <a:srgbClr val="EE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descr="Logotipo&#10;&#10;Descrição gerada automaticamente">
            <a:extLst>
              <a:ext uri="{FF2B5EF4-FFF2-40B4-BE49-F238E27FC236}">
                <a16:creationId xmlns:a16="http://schemas.microsoft.com/office/drawing/2014/main" id="{3DA05F35-CFE9-03C8-A85B-D375EE5E311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785051" y="380013"/>
            <a:ext cx="1766038" cy="286841"/>
          </a:xfrm>
          <a:prstGeom prst="rect">
            <a:avLst/>
          </a:prstGeom>
        </p:spPr>
      </p:pic>
    </p:spTree>
    <p:extLst>
      <p:ext uri="{BB962C8B-B14F-4D97-AF65-F5344CB8AC3E}">
        <p14:creationId xmlns:p14="http://schemas.microsoft.com/office/powerpoint/2010/main" val="330809376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chart" Target="../charts/char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3.xml"/><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5.xml"/><Relationship Id="rId1" Type="http://schemas.openxmlformats.org/officeDocument/2006/relationships/slideLayout" Target="../slideLayouts/slideLayout8.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6.xml"/><Relationship Id="rId1" Type="http://schemas.openxmlformats.org/officeDocument/2006/relationships/slideLayout" Target="../slideLayouts/slideLayout8.xml"/><Relationship Id="rId4" Type="http://schemas.openxmlformats.org/officeDocument/2006/relationships/image" Target="../media/image25.svg"/></Relationships>
</file>

<file path=ppt/slides/_rels/slide1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chart" Target="../charts/chart8.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chart" Target="../charts/chart9.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chart" Target="../charts/chart11.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chart" Target="../charts/chart13.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chart" Target="../charts/chart16.xml"/><Relationship Id="rId4" Type="http://schemas.openxmlformats.org/officeDocument/2006/relationships/chart" Target="../charts/chart15.xml"/></Relationships>
</file>

<file path=ppt/slides/_rels/slide23.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chart" Target="../charts/chart17.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8" Type="http://schemas.openxmlformats.org/officeDocument/2006/relationships/chart" Target="../charts/chart20.xml"/><Relationship Id="rId3" Type="http://schemas.openxmlformats.org/officeDocument/2006/relationships/image" Target="../media/image25.svg"/><Relationship Id="rId7" Type="http://schemas.openxmlformats.org/officeDocument/2006/relationships/chart" Target="../charts/chart19.xml"/><Relationship Id="rId2" Type="http://schemas.openxmlformats.org/officeDocument/2006/relationships/image" Target="../media/image24.png"/><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chart" Target="../charts/char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2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hart" Target="../charts/chart2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DA9EEA97-F60A-059A-DED3-BB67D29D8C80}"/>
              </a:ext>
            </a:extLst>
          </p:cNvPr>
          <p:cNvSpPr/>
          <p:nvPr/>
        </p:nvSpPr>
        <p:spPr>
          <a:xfrm>
            <a:off x="0" y="0"/>
            <a:ext cx="10795138"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de cantos arredondados 13">
            <a:extLst>
              <a:ext uri="{FF2B5EF4-FFF2-40B4-BE49-F238E27FC236}">
                <a16:creationId xmlns:a16="http://schemas.microsoft.com/office/drawing/2014/main" id="{899756C5-6416-4456-5A28-F855E556510E}"/>
              </a:ext>
            </a:extLst>
          </p:cNvPr>
          <p:cNvSpPr/>
          <p:nvPr/>
        </p:nvSpPr>
        <p:spPr>
          <a:xfrm>
            <a:off x="10319" y="677114"/>
            <a:ext cx="5523253" cy="288530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pt-BR" sz="3544" dirty="0">
                <a:solidFill>
                  <a:srgbClr val="000000">
                    <a:lumMod val="75000"/>
                    <a:lumOff val="25000"/>
                  </a:srgbClr>
                </a:solidFill>
                <a:latin typeface="Arial Rounded MT Bold" panose="020F0704030504030204" pitchFamily="34" charset="0"/>
              </a:rPr>
              <a:t>Pesquisa de Satisfação com Beneficiários 2025</a:t>
            </a:r>
          </a:p>
          <a:p>
            <a:pPr algn="ctr" fontAlgn="base">
              <a:spcBef>
                <a:spcPct val="0"/>
              </a:spcBef>
              <a:spcAft>
                <a:spcPct val="0"/>
              </a:spcAft>
            </a:pPr>
            <a:r>
              <a:rPr lang="pt-BR" sz="2658" dirty="0">
                <a:solidFill>
                  <a:srgbClr val="000000">
                    <a:lumMod val="75000"/>
                    <a:lumOff val="25000"/>
                  </a:srgbClr>
                </a:solidFill>
                <a:latin typeface="Arial Rounded MT Bold" panose="020F0704030504030204" pitchFamily="34" charset="0"/>
              </a:rPr>
              <a:t>(Ano Base 2024)</a:t>
            </a:r>
          </a:p>
          <a:p>
            <a:pPr algn="ctr" fontAlgn="base">
              <a:spcBef>
                <a:spcPct val="0"/>
              </a:spcBef>
              <a:spcAft>
                <a:spcPct val="0"/>
              </a:spcAft>
            </a:pPr>
            <a:endParaRPr lang="pt-BR" sz="2658" dirty="0">
              <a:solidFill>
                <a:srgbClr val="000000">
                  <a:lumMod val="75000"/>
                  <a:lumOff val="25000"/>
                </a:srgbClr>
              </a:solidFill>
              <a:latin typeface="Arial Rounded MT Bold" panose="020F0704030504030204" pitchFamily="34" charset="0"/>
            </a:endParaRPr>
          </a:p>
        </p:txBody>
      </p:sp>
      <p:pic>
        <p:nvPicPr>
          <p:cNvPr id="4" name="Imagem 3">
            <a:extLst>
              <a:ext uri="{FF2B5EF4-FFF2-40B4-BE49-F238E27FC236}">
                <a16:creationId xmlns:a16="http://schemas.microsoft.com/office/drawing/2014/main" id="{BC9F4459-6C83-4DB2-CB17-F13352883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3511" y="3687582"/>
            <a:ext cx="2036867" cy="814786"/>
          </a:xfrm>
          <a:prstGeom prst="rect">
            <a:avLst/>
          </a:prstGeom>
        </p:spPr>
      </p:pic>
      <p:pic>
        <p:nvPicPr>
          <p:cNvPr id="6" name="Imagem 5" descr="Mulher com celular na mão&#10;&#10;Descrição gerada automaticamente com confiança média">
            <a:extLst>
              <a:ext uri="{FF2B5EF4-FFF2-40B4-BE49-F238E27FC236}">
                <a16:creationId xmlns:a16="http://schemas.microsoft.com/office/drawing/2014/main" id="{DF9F83D4-6563-A0CB-9733-26781D9359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51" t="-1" r="23828" b="-107"/>
          <a:stretch/>
        </p:blipFill>
        <p:spPr>
          <a:xfrm>
            <a:off x="5557544" y="-27384"/>
            <a:ext cx="5243806" cy="6885384"/>
          </a:xfrm>
          <a:prstGeom prst="rect">
            <a:avLst/>
          </a:prstGeom>
        </p:spPr>
      </p:pic>
      <p:pic>
        <p:nvPicPr>
          <p:cNvPr id="8" name="Imagem 7" descr="Logotipo&#10;&#10;Descrição gerada automaticamente">
            <a:extLst>
              <a:ext uri="{FF2B5EF4-FFF2-40B4-BE49-F238E27FC236}">
                <a16:creationId xmlns:a16="http://schemas.microsoft.com/office/drawing/2014/main" id="{C5B33F92-7881-3A08-6D2B-979EC7DC2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6587" y="4979346"/>
            <a:ext cx="2664371" cy="432749"/>
          </a:xfrm>
          <a:prstGeom prst="rect">
            <a:avLst/>
          </a:prstGeom>
        </p:spPr>
      </p:pic>
    </p:spTree>
    <p:extLst>
      <p:ext uri="{BB962C8B-B14F-4D97-AF65-F5344CB8AC3E}">
        <p14:creationId xmlns:p14="http://schemas.microsoft.com/office/powerpoint/2010/main" val="117128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Dados Técnicos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7" name="Tabela 6">
            <a:extLst>
              <a:ext uri="{FF2B5EF4-FFF2-40B4-BE49-F238E27FC236}">
                <a16:creationId xmlns:a16="http://schemas.microsoft.com/office/drawing/2014/main" id="{1BE77139-FB6D-905C-692C-199FAD41E566}"/>
              </a:ext>
            </a:extLst>
          </p:cNvPr>
          <p:cNvGraphicFramePr>
            <a:graphicFrameLocks noGrp="1"/>
          </p:cNvGraphicFramePr>
          <p:nvPr>
            <p:extLst>
              <p:ext uri="{D42A27DB-BD31-4B8C-83A1-F6EECF244321}">
                <p14:modId xmlns:p14="http://schemas.microsoft.com/office/powerpoint/2010/main" val="1177623682"/>
              </p:ext>
            </p:extLst>
          </p:nvPr>
        </p:nvGraphicFramePr>
        <p:xfrm>
          <a:off x="306675" y="1253629"/>
          <a:ext cx="10188000" cy="4652787"/>
        </p:xfrm>
        <a:graphic>
          <a:graphicData uri="http://schemas.openxmlformats.org/drawingml/2006/table">
            <a:tbl>
              <a:tblPr/>
              <a:tblGrid>
                <a:gridCol w="5400000">
                  <a:extLst>
                    <a:ext uri="{9D8B030D-6E8A-4147-A177-3AD203B41FA5}">
                      <a16:colId xmlns:a16="http://schemas.microsoft.com/office/drawing/2014/main" val="1115746144"/>
                    </a:ext>
                  </a:extLst>
                </a:gridCol>
                <a:gridCol w="684000">
                  <a:extLst>
                    <a:ext uri="{9D8B030D-6E8A-4147-A177-3AD203B41FA5}">
                      <a16:colId xmlns:a16="http://schemas.microsoft.com/office/drawing/2014/main" val="114320034"/>
                    </a:ext>
                  </a:extLst>
                </a:gridCol>
                <a:gridCol w="684000">
                  <a:extLst>
                    <a:ext uri="{9D8B030D-6E8A-4147-A177-3AD203B41FA5}">
                      <a16:colId xmlns:a16="http://schemas.microsoft.com/office/drawing/2014/main" val="1700799369"/>
                    </a:ext>
                  </a:extLst>
                </a:gridCol>
                <a:gridCol w="684000">
                  <a:extLst>
                    <a:ext uri="{9D8B030D-6E8A-4147-A177-3AD203B41FA5}">
                      <a16:colId xmlns:a16="http://schemas.microsoft.com/office/drawing/2014/main" val="341990963"/>
                    </a:ext>
                  </a:extLst>
                </a:gridCol>
                <a:gridCol w="684000">
                  <a:extLst>
                    <a:ext uri="{9D8B030D-6E8A-4147-A177-3AD203B41FA5}">
                      <a16:colId xmlns:a16="http://schemas.microsoft.com/office/drawing/2014/main" val="2236980782"/>
                    </a:ext>
                  </a:extLst>
                </a:gridCol>
                <a:gridCol w="684000">
                  <a:extLst>
                    <a:ext uri="{9D8B030D-6E8A-4147-A177-3AD203B41FA5}">
                      <a16:colId xmlns:a16="http://schemas.microsoft.com/office/drawing/2014/main" val="1461168209"/>
                    </a:ext>
                  </a:extLst>
                </a:gridCol>
                <a:gridCol w="684000">
                  <a:extLst>
                    <a:ext uri="{9D8B030D-6E8A-4147-A177-3AD203B41FA5}">
                      <a16:colId xmlns:a16="http://schemas.microsoft.com/office/drawing/2014/main" val="4140011720"/>
                    </a:ext>
                  </a:extLst>
                </a:gridCol>
                <a:gridCol w="684000">
                  <a:extLst>
                    <a:ext uri="{9D8B030D-6E8A-4147-A177-3AD203B41FA5}">
                      <a16:colId xmlns:a16="http://schemas.microsoft.com/office/drawing/2014/main" val="3092386113"/>
                    </a:ext>
                  </a:extLst>
                </a:gridCol>
              </a:tblGrid>
              <a:tr h="332115">
                <a:tc>
                  <a:txBody>
                    <a:bodyPr/>
                    <a:lstStyle/>
                    <a:p>
                      <a:pPr algn="ctr" rtl="0" fontAlgn="ctr"/>
                      <a:r>
                        <a:rPr lang="pt-BR" sz="1400" b="1" i="0" u="none" strike="noStrike" kern="1200" dirty="0">
                          <a:solidFill>
                            <a:srgbClr val="FFFFFF"/>
                          </a:solidFill>
                          <a:effectLst/>
                          <a:latin typeface="Calibri" panose="020F0502020204030204" pitchFamily="34" charset="0"/>
                          <a:ea typeface="+mn-ea"/>
                          <a:cs typeface="+mn-cs"/>
                        </a:rPr>
                        <a:t>5 – Acesso à lista de prestadores de serviços credenciados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89515221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131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19,4%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16,4%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22,4%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4903378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202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30,0%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26,5%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33,4%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33672863"/>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Regular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154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22,8%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19,7%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26,0%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51815492"/>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84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12,5%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10,0%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3159065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79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11,7%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14,1%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56125994"/>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Nunca acessei a lista de prestadores de serviços credenciados pelo meu plano de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223260453"/>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sei/Não me lembro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404040"/>
                          </a:solidFill>
                          <a:effectLst/>
                          <a:latin typeface="Calibri" panose="020F0502020204030204" pitchFamily="34" charset="0"/>
                        </a:rPr>
                        <a:t>0,9%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77726462"/>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0655131"/>
                  </a:ext>
                </a:extLst>
              </a:tr>
              <a:tr h="33211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t-BR" sz="1400" b="1" i="0" u="none" strike="noStrike" kern="1200" dirty="0">
                          <a:solidFill>
                            <a:srgbClr val="FFFFFF"/>
                          </a:solidFill>
                          <a:effectLst/>
                          <a:latin typeface="Calibri" panose="020F0502020204030204" pitchFamily="34" charset="0"/>
                          <a:ea typeface="+mn-ea"/>
                          <a:cs typeface="+mn-cs"/>
                        </a:rPr>
                        <a:t>6 - Atendimento multicanal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638637983"/>
                  </a:ext>
                </a:extLst>
              </a:tr>
              <a:tr h="256278">
                <a:tc>
                  <a:txBody>
                    <a:body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Muito 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129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19,1%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16,2%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22,1%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72814259"/>
                  </a:ext>
                </a:extLst>
              </a:tr>
              <a:tr h="256278">
                <a:tc>
                  <a:txBody>
                    <a:body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258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38,3%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34,6%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41,9%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8750375"/>
                  </a:ext>
                </a:extLst>
              </a:tr>
              <a:tr h="256278">
                <a:tc>
                  <a:txBody>
                    <a:body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Regular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132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19,6%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16,6%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22,6%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34631606"/>
                  </a:ext>
                </a:extLst>
              </a:tr>
              <a:tr h="256278">
                <a:tc>
                  <a:txBody>
                    <a:body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49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7,3%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5,3%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55981715"/>
                  </a:ext>
                </a:extLst>
              </a:tr>
              <a:tr h="256278">
                <a:tc>
                  <a:txBody>
                    <a:body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Muito 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30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6,0%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17853615"/>
                  </a:ext>
                </a:extLst>
              </a:tr>
              <a:tr h="256278">
                <a:tc>
                  <a:txBody>
                    <a:body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Nos 12 últimos meses não acessei meu plano de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47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7,0%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5,1%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8,9%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69623709"/>
                  </a:ext>
                </a:extLst>
              </a:tr>
              <a:tr h="256278">
                <a:tc>
                  <a:txBody>
                    <a:body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Não sei/Não me lembro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404040"/>
                          </a:solidFill>
                          <a:effectLst/>
                          <a:latin typeface="Calibri" panose="020F0502020204030204" pitchFamily="34" charset="0"/>
                        </a:rPr>
                        <a:t>5,8%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88061109"/>
                  </a:ext>
                </a:extLst>
              </a:tr>
            </a:tbl>
          </a:graphicData>
        </a:graphic>
      </p:graphicFrame>
      <p:sp>
        <p:nvSpPr>
          <p:cNvPr id="2" name="CaixaDeTexto 1">
            <a:extLst>
              <a:ext uri="{FF2B5EF4-FFF2-40B4-BE49-F238E27FC236}">
                <a16:creationId xmlns:a16="http://schemas.microsoft.com/office/drawing/2014/main" id="{F2AE6352-5D98-F62C-BB9B-5826A712ADF8}"/>
              </a:ext>
            </a:extLst>
          </p:cNvPr>
          <p:cNvSpPr txBox="1"/>
          <p:nvPr/>
        </p:nvSpPr>
        <p:spPr>
          <a:xfrm>
            <a:off x="14363" y="951584"/>
            <a:ext cx="1854547" cy="307777"/>
          </a:xfrm>
          <a:prstGeom prst="rect">
            <a:avLst/>
          </a:prstGeom>
          <a:noFill/>
        </p:spPr>
        <p:txBody>
          <a:bodyPr wrap="none" rtlCol="0">
            <a:spAutoFit/>
          </a:bodyPr>
          <a:lstStyle/>
          <a:p>
            <a:pPr fontAlgn="auto">
              <a:spcBef>
                <a:spcPts val="0"/>
              </a:spcBef>
              <a:spcAft>
                <a:spcPts val="0"/>
              </a:spcAft>
            </a:pPr>
            <a:r>
              <a:rPr lang="pt-BR" sz="1400" b="1" dirty="0">
                <a:solidFill>
                  <a:schemeClr val="bg2">
                    <a:lumMod val="50000"/>
                  </a:schemeClr>
                </a:solidFill>
                <a:latin typeface="Calibri" panose="020F0502020204030204" pitchFamily="34" charset="0"/>
                <a:cs typeface="Calibri" panose="020F0502020204030204" pitchFamily="34" charset="0"/>
              </a:rPr>
              <a:t>Intervalo de Confiança</a:t>
            </a:r>
          </a:p>
        </p:txBody>
      </p:sp>
    </p:spTree>
    <p:extLst>
      <p:ext uri="{BB962C8B-B14F-4D97-AF65-F5344CB8AC3E}">
        <p14:creationId xmlns:p14="http://schemas.microsoft.com/office/powerpoint/2010/main" val="1233014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Dados Técnicos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 name="CaixaDeTexto 1">
            <a:extLst>
              <a:ext uri="{FF2B5EF4-FFF2-40B4-BE49-F238E27FC236}">
                <a16:creationId xmlns:a16="http://schemas.microsoft.com/office/drawing/2014/main" id="{EE3B4830-537D-D455-AA7A-E4CF04BF3FC0}"/>
              </a:ext>
            </a:extLst>
          </p:cNvPr>
          <p:cNvSpPr txBox="1"/>
          <p:nvPr/>
        </p:nvSpPr>
        <p:spPr>
          <a:xfrm>
            <a:off x="14363" y="951584"/>
            <a:ext cx="1854547" cy="307777"/>
          </a:xfrm>
          <a:prstGeom prst="rect">
            <a:avLst/>
          </a:prstGeom>
          <a:noFill/>
        </p:spPr>
        <p:txBody>
          <a:bodyPr wrap="none" rtlCol="0">
            <a:spAutoFit/>
          </a:bodyPr>
          <a:lstStyle/>
          <a:p>
            <a:pPr fontAlgn="auto">
              <a:spcBef>
                <a:spcPts val="0"/>
              </a:spcBef>
              <a:spcAft>
                <a:spcPts val="0"/>
              </a:spcAft>
            </a:pPr>
            <a:r>
              <a:rPr lang="pt-BR" sz="1400" b="1" dirty="0">
                <a:solidFill>
                  <a:schemeClr val="bg2">
                    <a:lumMod val="50000"/>
                  </a:schemeClr>
                </a:solidFill>
                <a:latin typeface="Calibri" panose="020F0502020204030204" pitchFamily="34" charset="0"/>
                <a:cs typeface="Calibri" panose="020F0502020204030204" pitchFamily="34" charset="0"/>
              </a:rPr>
              <a:t>Intervalo de Confiança</a:t>
            </a:r>
          </a:p>
        </p:txBody>
      </p:sp>
      <p:graphicFrame>
        <p:nvGraphicFramePr>
          <p:cNvPr id="4" name="Tabela 3">
            <a:extLst>
              <a:ext uri="{FF2B5EF4-FFF2-40B4-BE49-F238E27FC236}">
                <a16:creationId xmlns:a16="http://schemas.microsoft.com/office/drawing/2014/main" id="{1BE77139-FB6D-905C-692C-199FAD41E566}"/>
              </a:ext>
            </a:extLst>
          </p:cNvPr>
          <p:cNvGraphicFramePr>
            <a:graphicFrameLocks noGrp="1"/>
          </p:cNvGraphicFramePr>
          <p:nvPr>
            <p:extLst>
              <p:ext uri="{D42A27DB-BD31-4B8C-83A1-F6EECF244321}">
                <p14:modId xmlns:p14="http://schemas.microsoft.com/office/powerpoint/2010/main" val="2737381407"/>
              </p:ext>
            </p:extLst>
          </p:nvPr>
        </p:nvGraphicFramePr>
        <p:xfrm>
          <a:off x="288107" y="1283616"/>
          <a:ext cx="10188000" cy="3854481"/>
        </p:xfrm>
        <a:graphic>
          <a:graphicData uri="http://schemas.openxmlformats.org/drawingml/2006/table">
            <a:tbl>
              <a:tblPr/>
              <a:tblGrid>
                <a:gridCol w="5400000">
                  <a:extLst>
                    <a:ext uri="{9D8B030D-6E8A-4147-A177-3AD203B41FA5}">
                      <a16:colId xmlns:a16="http://schemas.microsoft.com/office/drawing/2014/main" val="1115746144"/>
                    </a:ext>
                  </a:extLst>
                </a:gridCol>
                <a:gridCol w="684000">
                  <a:extLst>
                    <a:ext uri="{9D8B030D-6E8A-4147-A177-3AD203B41FA5}">
                      <a16:colId xmlns:a16="http://schemas.microsoft.com/office/drawing/2014/main" val="114320034"/>
                    </a:ext>
                  </a:extLst>
                </a:gridCol>
                <a:gridCol w="684000">
                  <a:extLst>
                    <a:ext uri="{9D8B030D-6E8A-4147-A177-3AD203B41FA5}">
                      <a16:colId xmlns:a16="http://schemas.microsoft.com/office/drawing/2014/main" val="1700799369"/>
                    </a:ext>
                  </a:extLst>
                </a:gridCol>
                <a:gridCol w="684000">
                  <a:extLst>
                    <a:ext uri="{9D8B030D-6E8A-4147-A177-3AD203B41FA5}">
                      <a16:colId xmlns:a16="http://schemas.microsoft.com/office/drawing/2014/main" val="341990963"/>
                    </a:ext>
                  </a:extLst>
                </a:gridCol>
                <a:gridCol w="684000">
                  <a:extLst>
                    <a:ext uri="{9D8B030D-6E8A-4147-A177-3AD203B41FA5}">
                      <a16:colId xmlns:a16="http://schemas.microsoft.com/office/drawing/2014/main" val="2236980782"/>
                    </a:ext>
                  </a:extLst>
                </a:gridCol>
                <a:gridCol w="684000">
                  <a:extLst>
                    <a:ext uri="{9D8B030D-6E8A-4147-A177-3AD203B41FA5}">
                      <a16:colId xmlns:a16="http://schemas.microsoft.com/office/drawing/2014/main" val="1461168209"/>
                    </a:ext>
                  </a:extLst>
                </a:gridCol>
                <a:gridCol w="684000">
                  <a:extLst>
                    <a:ext uri="{9D8B030D-6E8A-4147-A177-3AD203B41FA5}">
                      <a16:colId xmlns:a16="http://schemas.microsoft.com/office/drawing/2014/main" val="4140011720"/>
                    </a:ext>
                  </a:extLst>
                </a:gridCol>
                <a:gridCol w="684000">
                  <a:extLst>
                    <a:ext uri="{9D8B030D-6E8A-4147-A177-3AD203B41FA5}">
                      <a16:colId xmlns:a16="http://schemas.microsoft.com/office/drawing/2014/main" val="3092386113"/>
                    </a:ext>
                  </a:extLst>
                </a:gridCol>
              </a:tblGrid>
              <a:tr h="332115">
                <a:tc>
                  <a:txBody>
                    <a:bodyPr/>
                    <a:lstStyle/>
                    <a:p>
                      <a:pPr algn="ctr" fontAlgn="ctr"/>
                      <a:r>
                        <a:rPr lang="pt-BR" sz="1400" b="1" i="0" u="none" strike="noStrike" kern="1200" dirty="0">
                          <a:solidFill>
                            <a:srgbClr val="FFFFFF"/>
                          </a:solidFill>
                          <a:effectLst/>
                          <a:latin typeface="Calibri" panose="020F0502020204030204" pitchFamily="34" charset="0"/>
                          <a:ea typeface="+mn-ea"/>
                          <a:cs typeface="+mn-cs"/>
                        </a:rPr>
                        <a:t>7 - Nos últimos 12 meses, quando você fez uma reclamação para o seu plano você teve sua demanda resolvida?</a:t>
                      </a:r>
                    </a:p>
                  </a:txBody>
                  <a:tcPr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89515221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Sim</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121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18,0%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15,1%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20,9%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4903378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185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27,4%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24,1%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30,8%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33672863"/>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Nos 12 últimos meses não reclamei do meu plano de saúde</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329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48,8%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52,6%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51815492"/>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 Não me lembro</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39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5,8%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404040"/>
                          </a:solidFill>
                          <a:effectLst/>
                          <a:latin typeface="Calibri" panose="020F0502020204030204" pitchFamily="34" charset="0"/>
                        </a:rPr>
                        <a:t>7,5%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31590655"/>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0655131"/>
                  </a:ext>
                </a:extLst>
              </a:tr>
              <a:tr h="332115">
                <a:tc>
                  <a:txBody>
                    <a:bodyPr/>
                    <a:lstStyle/>
                    <a:p>
                      <a:pPr algn="ctr" rtl="0" fontAlgn="ctr"/>
                      <a:r>
                        <a:rPr lang="pt-BR" sz="1400" b="1" i="0" u="none" strike="noStrike" kern="1200" dirty="0">
                          <a:solidFill>
                            <a:srgbClr val="FFFFFF"/>
                          </a:solidFill>
                          <a:effectLst/>
                          <a:latin typeface="Calibri" panose="020F0502020204030204" pitchFamily="34" charset="0"/>
                          <a:ea typeface="+mn-ea"/>
                          <a:cs typeface="+mn-cs"/>
                        </a:rPr>
                        <a:t>8 - Documentos e formulários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638637983"/>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118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17,5%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14,6%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20,4%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72814259"/>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263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39,0%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35,3%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42,7%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875037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Regular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120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17,8%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14,9%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20,7%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34631606"/>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39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5,8%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7,5%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5598171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5,7%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1785361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Nunca preenchi documentos ou formulários exigidos pelo meu plano de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84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12,5%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10,0%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69623709"/>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 Não me lembro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404040"/>
                          </a:solidFill>
                          <a:effectLst/>
                          <a:latin typeface="Calibri" panose="020F0502020204030204" pitchFamily="34" charset="0"/>
                        </a:rPr>
                        <a:t>4,6%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88061109"/>
                  </a:ext>
                </a:extLst>
              </a:tr>
            </a:tbl>
          </a:graphicData>
        </a:graphic>
      </p:graphicFrame>
    </p:spTree>
    <p:extLst>
      <p:ext uri="{BB962C8B-B14F-4D97-AF65-F5344CB8AC3E}">
        <p14:creationId xmlns:p14="http://schemas.microsoft.com/office/powerpoint/2010/main" val="3784312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Dados Técnicos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 name="CaixaDeTexto 1">
            <a:extLst>
              <a:ext uri="{FF2B5EF4-FFF2-40B4-BE49-F238E27FC236}">
                <a16:creationId xmlns:a16="http://schemas.microsoft.com/office/drawing/2014/main" id="{FDEF19D8-9E4E-6EFD-B437-DF2F84C3E3A8}"/>
              </a:ext>
            </a:extLst>
          </p:cNvPr>
          <p:cNvSpPr txBox="1"/>
          <p:nvPr/>
        </p:nvSpPr>
        <p:spPr>
          <a:xfrm>
            <a:off x="14363" y="951584"/>
            <a:ext cx="1854547" cy="307777"/>
          </a:xfrm>
          <a:prstGeom prst="rect">
            <a:avLst/>
          </a:prstGeom>
          <a:noFill/>
        </p:spPr>
        <p:txBody>
          <a:bodyPr wrap="none" rtlCol="0">
            <a:spAutoFit/>
          </a:bodyPr>
          <a:lstStyle/>
          <a:p>
            <a:pPr fontAlgn="auto">
              <a:spcBef>
                <a:spcPts val="0"/>
              </a:spcBef>
              <a:spcAft>
                <a:spcPts val="0"/>
              </a:spcAft>
            </a:pPr>
            <a:r>
              <a:rPr lang="pt-BR" sz="1400" b="1" dirty="0">
                <a:solidFill>
                  <a:schemeClr val="bg2">
                    <a:lumMod val="50000"/>
                  </a:schemeClr>
                </a:solidFill>
                <a:latin typeface="Calibri" panose="020F0502020204030204" pitchFamily="34" charset="0"/>
                <a:cs typeface="Calibri" panose="020F0502020204030204" pitchFamily="34" charset="0"/>
              </a:rPr>
              <a:t>Intervalo de Confiança</a:t>
            </a:r>
          </a:p>
        </p:txBody>
      </p:sp>
      <p:graphicFrame>
        <p:nvGraphicFramePr>
          <p:cNvPr id="3" name="Tabela 2">
            <a:extLst>
              <a:ext uri="{FF2B5EF4-FFF2-40B4-BE49-F238E27FC236}">
                <a16:creationId xmlns:a16="http://schemas.microsoft.com/office/drawing/2014/main" id="{1BE77139-FB6D-905C-692C-199FAD41E566}"/>
              </a:ext>
            </a:extLst>
          </p:cNvPr>
          <p:cNvGraphicFramePr>
            <a:graphicFrameLocks noGrp="1"/>
          </p:cNvGraphicFramePr>
          <p:nvPr>
            <p:extLst>
              <p:ext uri="{D42A27DB-BD31-4B8C-83A1-F6EECF244321}">
                <p14:modId xmlns:p14="http://schemas.microsoft.com/office/powerpoint/2010/main" val="4171326537"/>
              </p:ext>
            </p:extLst>
          </p:nvPr>
        </p:nvGraphicFramePr>
        <p:xfrm>
          <a:off x="267523" y="1312192"/>
          <a:ext cx="10188000" cy="4021224"/>
        </p:xfrm>
        <a:graphic>
          <a:graphicData uri="http://schemas.openxmlformats.org/drawingml/2006/table">
            <a:tbl>
              <a:tblPr/>
              <a:tblGrid>
                <a:gridCol w="5400000">
                  <a:extLst>
                    <a:ext uri="{9D8B030D-6E8A-4147-A177-3AD203B41FA5}">
                      <a16:colId xmlns:a16="http://schemas.microsoft.com/office/drawing/2014/main" val="1115746144"/>
                    </a:ext>
                  </a:extLst>
                </a:gridCol>
                <a:gridCol w="684000">
                  <a:extLst>
                    <a:ext uri="{9D8B030D-6E8A-4147-A177-3AD203B41FA5}">
                      <a16:colId xmlns:a16="http://schemas.microsoft.com/office/drawing/2014/main" val="114320034"/>
                    </a:ext>
                  </a:extLst>
                </a:gridCol>
                <a:gridCol w="684000">
                  <a:extLst>
                    <a:ext uri="{9D8B030D-6E8A-4147-A177-3AD203B41FA5}">
                      <a16:colId xmlns:a16="http://schemas.microsoft.com/office/drawing/2014/main" val="1700799369"/>
                    </a:ext>
                  </a:extLst>
                </a:gridCol>
                <a:gridCol w="684000">
                  <a:extLst>
                    <a:ext uri="{9D8B030D-6E8A-4147-A177-3AD203B41FA5}">
                      <a16:colId xmlns:a16="http://schemas.microsoft.com/office/drawing/2014/main" val="341990963"/>
                    </a:ext>
                  </a:extLst>
                </a:gridCol>
                <a:gridCol w="684000">
                  <a:extLst>
                    <a:ext uri="{9D8B030D-6E8A-4147-A177-3AD203B41FA5}">
                      <a16:colId xmlns:a16="http://schemas.microsoft.com/office/drawing/2014/main" val="2236980782"/>
                    </a:ext>
                  </a:extLst>
                </a:gridCol>
                <a:gridCol w="684000">
                  <a:extLst>
                    <a:ext uri="{9D8B030D-6E8A-4147-A177-3AD203B41FA5}">
                      <a16:colId xmlns:a16="http://schemas.microsoft.com/office/drawing/2014/main" val="1461168209"/>
                    </a:ext>
                  </a:extLst>
                </a:gridCol>
                <a:gridCol w="684000">
                  <a:extLst>
                    <a:ext uri="{9D8B030D-6E8A-4147-A177-3AD203B41FA5}">
                      <a16:colId xmlns:a16="http://schemas.microsoft.com/office/drawing/2014/main" val="4140011720"/>
                    </a:ext>
                  </a:extLst>
                </a:gridCol>
                <a:gridCol w="684000">
                  <a:extLst>
                    <a:ext uri="{9D8B030D-6E8A-4147-A177-3AD203B41FA5}">
                      <a16:colId xmlns:a16="http://schemas.microsoft.com/office/drawing/2014/main" val="3092386113"/>
                    </a:ext>
                  </a:extLst>
                </a:gridCol>
              </a:tblGrid>
              <a:tr h="332115">
                <a:tc>
                  <a:txBody>
                    <a:bodyPr/>
                    <a:lstStyle/>
                    <a:p>
                      <a:pPr algn="ctr" rtl="0" fontAlgn="ctr"/>
                      <a:r>
                        <a:rPr lang="pt-BR" sz="1400" b="1" i="0" u="none" strike="noStrike" kern="1200" dirty="0">
                          <a:solidFill>
                            <a:srgbClr val="FFFFFF"/>
                          </a:solidFill>
                          <a:effectLst/>
                          <a:latin typeface="Calibri" panose="020F0502020204030204" pitchFamily="34" charset="0"/>
                          <a:ea typeface="+mn-ea"/>
                          <a:cs typeface="+mn-cs"/>
                        </a:rPr>
                        <a:t>9 - Avaliação 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89515221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233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34,6%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31,0%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38,2%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4903378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37,1%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33,4%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40,7%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33672863"/>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Regular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132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19,6%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16,6%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22,6%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51815492"/>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44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6,5%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8,4%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3159065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56125994"/>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sei/Não tenho como avaliar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404040"/>
                          </a:solidFill>
                          <a:effectLst/>
                          <a:latin typeface="Calibri" panose="020F0502020204030204" pitchFamily="34" charset="0"/>
                        </a:rPr>
                        <a:t>0,9%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223260453"/>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0655131"/>
                  </a:ext>
                </a:extLst>
              </a:tr>
              <a:tr h="332115">
                <a:tc>
                  <a:txBody>
                    <a:bodyPr/>
                    <a:lstStyle/>
                    <a:p>
                      <a:pPr algn="ctr" rtl="0" fontAlgn="ctr"/>
                      <a:r>
                        <a:rPr lang="pt-BR" sz="1400" b="1" i="0" u="none" strike="noStrike" kern="1200" dirty="0">
                          <a:solidFill>
                            <a:srgbClr val="FFFFFF"/>
                          </a:solidFill>
                          <a:effectLst/>
                          <a:latin typeface="Calibri" panose="020F0502020204030204" pitchFamily="34" charset="0"/>
                          <a:ea typeface="+mn-ea"/>
                          <a:cs typeface="+mn-cs"/>
                        </a:rPr>
                        <a:t>10 - Recomendação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638637983"/>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Definitivamente recomendaria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143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21,2%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18,1%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24,3%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72814259"/>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Recomendaria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289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42,9%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39,1%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46,6%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875037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Indiferente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34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6,7%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34631606"/>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Recomendaria com ressalvas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141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20,9%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17,8%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24,0%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5598171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recomendaria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62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7,0%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11,4%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1785361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sei/Não tenho como avaliar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404040"/>
                          </a:solidFill>
                          <a:effectLst/>
                          <a:latin typeface="Calibri" panose="020F0502020204030204" pitchFamily="34" charset="0"/>
                        </a:rPr>
                        <a:t>1,4%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69623709"/>
                  </a:ext>
                </a:extLst>
              </a:tr>
            </a:tbl>
          </a:graphicData>
        </a:graphic>
      </p:graphicFrame>
    </p:spTree>
    <p:extLst>
      <p:ext uri="{BB962C8B-B14F-4D97-AF65-F5344CB8AC3E}">
        <p14:creationId xmlns:p14="http://schemas.microsoft.com/office/powerpoint/2010/main" val="1873389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Dados Técnicos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2" name="Tabela 1">
            <a:extLst>
              <a:ext uri="{FF2B5EF4-FFF2-40B4-BE49-F238E27FC236}">
                <a16:creationId xmlns:a16="http://schemas.microsoft.com/office/drawing/2014/main" id="{12073E55-E6F2-5CCF-4F14-6F12FA0B6D31}"/>
              </a:ext>
            </a:extLst>
          </p:cNvPr>
          <p:cNvGraphicFramePr>
            <a:graphicFrameLocks noGrp="1"/>
          </p:cNvGraphicFramePr>
          <p:nvPr/>
        </p:nvGraphicFramePr>
        <p:xfrm>
          <a:off x="157811" y="980728"/>
          <a:ext cx="2664962" cy="5728100"/>
        </p:xfrm>
        <a:graphic>
          <a:graphicData uri="http://schemas.openxmlformats.org/drawingml/2006/table">
            <a:tbl>
              <a:tblPr/>
              <a:tblGrid>
                <a:gridCol w="1584000">
                  <a:extLst>
                    <a:ext uri="{9D8B030D-6E8A-4147-A177-3AD203B41FA5}">
                      <a16:colId xmlns:a16="http://schemas.microsoft.com/office/drawing/2014/main" val="2479003568"/>
                    </a:ext>
                  </a:extLst>
                </a:gridCol>
                <a:gridCol w="1080962">
                  <a:extLst>
                    <a:ext uri="{9D8B030D-6E8A-4147-A177-3AD203B41FA5}">
                      <a16:colId xmlns:a16="http://schemas.microsoft.com/office/drawing/2014/main" val="3975291648"/>
                    </a:ext>
                  </a:extLst>
                </a:gridCol>
              </a:tblGrid>
              <a:tr h="224278">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cs typeface="Calibri" panose="020F0502020204030204" pitchFamily="34" charset="0"/>
                        </a:rPr>
                        <a:t>Distribuição por Cidade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hMerge="1">
                  <a:txBody>
                    <a:bodyPr/>
                    <a:lstStyle/>
                    <a:p>
                      <a:endParaRPr lang="pt-BR"/>
                    </a:p>
                  </a:txBody>
                  <a:tcPr/>
                </a:tc>
                <a:extLst>
                  <a:ext uri="{0D108BD9-81ED-4DB2-BD59-A6C34878D82A}">
                    <a16:rowId xmlns:a16="http://schemas.microsoft.com/office/drawing/2014/main" val="3521881372"/>
                  </a:ext>
                </a:extLst>
              </a:tr>
              <a:tr h="224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cs typeface="Calibri" panose="020F0502020204030204" pitchFamily="34" charset="0"/>
                        </a:rPr>
                        <a:t>Região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cs typeface="Calibri" panose="020F0502020204030204" pitchFamily="34" charset="0"/>
                        </a:rPr>
                        <a:t>Pesquisado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2880109011"/>
                  </a:ext>
                </a:extLst>
              </a:tr>
              <a:tr h="219981">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PARAUAPEBAS</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16,3%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91589148"/>
                  </a:ext>
                </a:extLst>
              </a:tr>
              <a:tr h="219981">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BELO HORIZONTE</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15,6%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212696780"/>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RIO DE JANEIRO</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8,9%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05232553"/>
                  </a:ext>
                </a:extLst>
              </a:tr>
              <a:tr h="219981">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SAO LUIS</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7,9%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556120588"/>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ITABIRITO</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5,6%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14108899"/>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ITABIRA</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5,5%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09451702"/>
                  </a:ext>
                </a:extLst>
              </a:tr>
              <a:tr h="219981">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CANAA DOS CARAJAS</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5,3%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605642233"/>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SERRA</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5,2%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844093233"/>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VITORIA</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4,0%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713803806"/>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VILA VELHA</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3,6%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560875731"/>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CONSELHEIRO LAFAIETE</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3,1%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649293056"/>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OURO PRETO</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2,8%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603599210"/>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MARIANA</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2,7%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342110409"/>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SANTA BARBARA</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30239692"/>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NOVA LIMA</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83270288"/>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CARIACICA</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6081494"/>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BARAO DE COCAIS</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38327396"/>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OURILANDIA DO NORTE</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256036992"/>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CONGONHAS</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061144762"/>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JOAO MONLEVADE</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376356262"/>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SAO JOSE DE RIBAMAR</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1,0%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397612517"/>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ACAILANDIA</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0,9%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911345136"/>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MARABA</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0,4%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528689911"/>
                  </a:ext>
                </a:extLst>
              </a:tr>
              <a:tr h="219981">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ORIXIMINÁ</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0,1%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763593186"/>
                  </a:ext>
                </a:extLst>
              </a:tr>
            </a:tbl>
          </a:graphicData>
        </a:graphic>
      </p:graphicFrame>
      <p:graphicFrame>
        <p:nvGraphicFramePr>
          <p:cNvPr id="3" name="Tabela 2">
            <a:extLst>
              <a:ext uri="{FF2B5EF4-FFF2-40B4-BE49-F238E27FC236}">
                <a16:creationId xmlns:a16="http://schemas.microsoft.com/office/drawing/2014/main" id="{79DBDE18-7DA6-C991-C986-E87C95DD1F70}"/>
              </a:ext>
            </a:extLst>
          </p:cNvPr>
          <p:cNvGraphicFramePr>
            <a:graphicFrameLocks noGrp="1"/>
          </p:cNvGraphicFramePr>
          <p:nvPr/>
        </p:nvGraphicFramePr>
        <p:xfrm>
          <a:off x="5270379" y="998505"/>
          <a:ext cx="5371194" cy="3510615"/>
        </p:xfrm>
        <a:graphic>
          <a:graphicData uri="http://schemas.openxmlformats.org/drawingml/2006/table">
            <a:tbl>
              <a:tblPr/>
              <a:tblGrid>
                <a:gridCol w="1780136">
                  <a:extLst>
                    <a:ext uri="{9D8B030D-6E8A-4147-A177-3AD203B41FA5}">
                      <a16:colId xmlns:a16="http://schemas.microsoft.com/office/drawing/2014/main" val="1222817563"/>
                    </a:ext>
                  </a:extLst>
                </a:gridCol>
                <a:gridCol w="1127210">
                  <a:extLst>
                    <a:ext uri="{9D8B030D-6E8A-4147-A177-3AD203B41FA5}">
                      <a16:colId xmlns:a16="http://schemas.microsoft.com/office/drawing/2014/main" val="3014015914"/>
                    </a:ext>
                  </a:extLst>
                </a:gridCol>
                <a:gridCol w="209428">
                  <a:extLst>
                    <a:ext uri="{9D8B030D-6E8A-4147-A177-3AD203B41FA5}">
                      <a16:colId xmlns:a16="http://schemas.microsoft.com/office/drawing/2014/main" val="3266097213"/>
                    </a:ext>
                  </a:extLst>
                </a:gridCol>
                <a:gridCol w="1127210">
                  <a:extLst>
                    <a:ext uri="{9D8B030D-6E8A-4147-A177-3AD203B41FA5}">
                      <a16:colId xmlns:a16="http://schemas.microsoft.com/office/drawing/2014/main" val="653553222"/>
                    </a:ext>
                  </a:extLst>
                </a:gridCol>
                <a:gridCol w="1127210">
                  <a:extLst>
                    <a:ext uri="{9D8B030D-6E8A-4147-A177-3AD203B41FA5}">
                      <a16:colId xmlns:a16="http://schemas.microsoft.com/office/drawing/2014/main" val="4171451215"/>
                    </a:ext>
                  </a:extLst>
                </a:gridCol>
              </a:tblGrid>
              <a:tr h="271936">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Distribuição por Faixa Etária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hMerge="1">
                  <a:txBody>
                    <a:bodyPr/>
                    <a:lstStyle/>
                    <a:p>
                      <a:endParaRPr lang="pt-BR"/>
                    </a:p>
                  </a:txBody>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endParaRPr lang="pt-BR" sz="1200" b="1" i="0" u="none" strike="noStrike" kern="1200" dirty="0">
                        <a:solidFill>
                          <a:srgbClr val="404040"/>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Intervalo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hMerge="1">
                  <a:txBody>
                    <a:bodyPr/>
                    <a:lstStyle/>
                    <a:p>
                      <a:endParaRPr lang="pt-BR"/>
                    </a:p>
                  </a:txBody>
                  <a:tcPr/>
                </a:tc>
                <a:extLst>
                  <a:ext uri="{0D108BD9-81ED-4DB2-BD59-A6C34878D82A}">
                    <a16:rowId xmlns:a16="http://schemas.microsoft.com/office/drawing/2014/main" val="3521881372"/>
                  </a:ext>
                </a:extLst>
              </a:tr>
              <a:tr h="2719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Faixa Etária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Pesquisado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vMerge="1">
                  <a:txBody>
                    <a:bodyPr/>
                    <a:lstStyle/>
                    <a:p>
                      <a:pPr algn="l" fontAlgn="b"/>
                      <a:endParaRPr lang="pt-BR" sz="1200" b="0" i="0" u="none" strike="noStrike">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Limite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Limite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880109011"/>
                  </a:ext>
                </a:extLst>
              </a:tr>
              <a:tr h="28207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De 18 a 25 anos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11,3%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endParaRPr lang="pt-BR" sz="1200" b="0" i="0" u="none" strike="noStrike" kern="1200">
                        <a:solidFill>
                          <a:schemeClr val="bg2">
                            <a:lumMod val="50000"/>
                          </a:schemeClr>
                        </a:solidFill>
                        <a:effectLst/>
                        <a:latin typeface="Calibri" panose="020F0502020204030204" pitchFamily="34" charset="0"/>
                        <a:ea typeface="+mn-ea"/>
                        <a:cs typeface="+mn-cs"/>
                      </a:endParaRP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8,9%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13,7%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191589148"/>
                  </a:ext>
                </a:extLst>
              </a:tr>
              <a:tr h="28207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De 26 a 35 anos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18,0%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endParaRPr lang="pt-BR" sz="1200" b="0" i="0" u="none" strike="noStrike" kern="1200" dirty="0">
                        <a:solidFill>
                          <a:schemeClr val="bg2">
                            <a:lumMod val="50000"/>
                          </a:schemeClr>
                        </a:solidFill>
                        <a:effectLst/>
                        <a:latin typeface="Calibri" panose="020F0502020204030204" pitchFamily="34" charset="0"/>
                        <a:ea typeface="+mn-ea"/>
                        <a:cs typeface="+mn-cs"/>
                      </a:endParaRP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15,1%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20,9%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360326021"/>
                  </a:ext>
                </a:extLst>
              </a:tr>
              <a:tr h="28207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De 36 a 45 anos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44,1%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endParaRPr lang="pt-BR" sz="1200" b="0" i="0" u="none" strike="noStrike" kern="1200">
                        <a:solidFill>
                          <a:schemeClr val="bg2">
                            <a:lumMod val="50000"/>
                          </a:schemeClr>
                        </a:solidFill>
                        <a:effectLst/>
                        <a:latin typeface="Calibri" panose="020F0502020204030204" pitchFamily="34" charset="0"/>
                        <a:ea typeface="+mn-ea"/>
                        <a:cs typeface="+mn-cs"/>
                      </a:endParaRP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40,3%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47,8%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251835570"/>
                  </a:ext>
                </a:extLst>
              </a:tr>
              <a:tr h="2719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De 46 a 55 anos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19,9%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endParaRPr lang="pt-BR" sz="1200" b="0" i="0" u="none" strike="noStrike" kern="1200">
                        <a:solidFill>
                          <a:schemeClr val="bg2">
                            <a:lumMod val="50000"/>
                          </a:schemeClr>
                        </a:solidFill>
                        <a:effectLst/>
                        <a:latin typeface="Calibri" panose="020F0502020204030204" pitchFamily="34" charset="0"/>
                        <a:ea typeface="+mn-ea"/>
                        <a:cs typeface="+mn-cs"/>
                      </a:endParaRP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16,9%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22,9%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329306459"/>
                  </a:ext>
                </a:extLst>
              </a:tr>
              <a:tr h="2719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De 56 a 65 anos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4,2%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endParaRPr lang="pt-BR" sz="1200" b="0" i="0" u="none" strike="noStrike" kern="1200">
                        <a:solidFill>
                          <a:schemeClr val="bg2">
                            <a:lumMod val="50000"/>
                          </a:schemeClr>
                        </a:solidFill>
                        <a:effectLst/>
                        <a:latin typeface="Calibri" panose="020F0502020204030204" pitchFamily="34" charset="0"/>
                        <a:ea typeface="+mn-ea"/>
                        <a:cs typeface="+mn-cs"/>
                      </a:endParaRP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2,6%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5,7%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778344492"/>
                  </a:ext>
                </a:extLst>
              </a:tr>
              <a:tr h="2719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Mais de 65 anos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2,7%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b"/>
                      <a:endParaRPr lang="pt-BR" sz="1200" b="0" i="0" u="none" strike="noStrike" kern="1200">
                        <a:solidFill>
                          <a:schemeClr val="bg2">
                            <a:lumMod val="50000"/>
                          </a:schemeClr>
                        </a:solidFill>
                        <a:effectLst/>
                        <a:latin typeface="Calibri" panose="020F0502020204030204" pitchFamily="34" charset="0"/>
                        <a:ea typeface="+mn-ea"/>
                        <a:cs typeface="+mn-cs"/>
                      </a:endParaRP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3,9%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4121401038"/>
                  </a:ext>
                </a:extLst>
              </a:tr>
              <a:tr h="216000">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endParaRPr lang="pt-BR" sz="1200" b="1" i="0" u="none" strike="noStrike" kern="1200" dirty="0">
                        <a:solidFill>
                          <a:srgbClr val="404040"/>
                        </a:solidFill>
                        <a:effectLst/>
                        <a:latin typeface="Calibri" panose="020F0502020204030204" pitchFamily="34" charset="0"/>
                        <a:ea typeface="+mn-ea"/>
                        <a:cs typeface="+mn-cs"/>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pt-BR"/>
                    </a:p>
                  </a:txBody>
                  <a:tcPr marL="9525" marR="9525" marT="9525" marB="0" anchor="ctr">
                    <a:lnL w="38100" cap="flat" cmpd="sng" algn="ctr">
                      <a:no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endParaRPr lang="pt-BR" sz="1200" b="1" i="0" u="none" strike="noStrike" kern="1200" dirty="0">
                        <a:solidFill>
                          <a:schemeClr val="bg2">
                            <a:lumMod val="50000"/>
                          </a:schemeClr>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t-BR" dirty="0"/>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28792988"/>
                  </a:ext>
                </a:extLst>
              </a:tr>
              <a:tr h="272896">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1"/>
                          </a:solidFill>
                          <a:effectLst/>
                          <a:latin typeface="Calibri" panose="020F0502020204030204" pitchFamily="34" charset="0"/>
                          <a:ea typeface="+mn-ea"/>
                          <a:cs typeface="+mn-cs"/>
                        </a:rPr>
                        <a:t>Distribuição por Gênero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hMerge="1">
                  <a:txBody>
                    <a:bodyPr/>
                    <a:lstStyle/>
                    <a:p>
                      <a:endParaRPr lang="pt-BR"/>
                    </a:p>
                  </a:txBody>
                  <a:tcPr/>
                </a:tc>
                <a:tc vMerge="1">
                  <a:txBody>
                    <a:bodyPr/>
                    <a:lstStyle/>
                    <a:p>
                      <a:pPr algn="l" fontAlgn="b"/>
                      <a:endParaRPr lang="pt-BR" sz="1200" b="1" i="0" u="none" strike="noStrike">
                        <a:solidFill>
                          <a:schemeClr val="bg1"/>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Intervalo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hMerge="1">
                  <a:txBody>
                    <a:bodyPr/>
                    <a:lstStyle/>
                    <a:p>
                      <a:endParaRPr lang="pt-BR"/>
                    </a:p>
                  </a:txBody>
                  <a:tcPr/>
                </a:tc>
                <a:extLst>
                  <a:ext uri="{0D108BD9-81ED-4DB2-BD59-A6C34878D82A}">
                    <a16:rowId xmlns:a16="http://schemas.microsoft.com/office/drawing/2014/main" val="2176954672"/>
                  </a:ext>
                </a:extLst>
              </a:tr>
              <a:tr h="2719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1"/>
                          </a:solidFill>
                          <a:effectLst/>
                          <a:latin typeface="Calibri" panose="020F0502020204030204" pitchFamily="34" charset="0"/>
                          <a:ea typeface="+mn-ea"/>
                          <a:cs typeface="+mn-cs"/>
                        </a:rPr>
                        <a:t>Gênero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1"/>
                          </a:solidFill>
                          <a:effectLst/>
                          <a:latin typeface="Calibri" panose="020F0502020204030204" pitchFamily="34" charset="0"/>
                          <a:ea typeface="+mn-ea"/>
                          <a:cs typeface="+mn-cs"/>
                        </a:rPr>
                        <a:t>Pesquisado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vMerge="1">
                  <a:txBody>
                    <a:bodyPr/>
                    <a:lstStyle/>
                    <a:p>
                      <a:pPr algn="l" fontAlgn="b"/>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Limite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Limite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1357932485"/>
                  </a:ext>
                </a:extLst>
              </a:tr>
              <a:tr h="2719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Feminino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r>
                        <a:rPr lang="pt-BR" sz="1200" b="0" i="0" u="none" strike="noStrike" kern="1200" dirty="0">
                          <a:solidFill>
                            <a:schemeClr val="bg2">
                              <a:lumMod val="50000"/>
                            </a:schemeClr>
                          </a:solidFill>
                          <a:effectLst/>
                          <a:latin typeface="Calibri" panose="020F0502020204030204" pitchFamily="34" charset="0"/>
                          <a:ea typeface="+mn-ea"/>
                          <a:cs typeface="+mn-cs"/>
                        </a:rPr>
                        <a:t>54,9%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endParaRPr lang="pt-BR" sz="1200" b="0" i="0" u="none" strike="noStrike" kern="1200">
                        <a:solidFill>
                          <a:schemeClr val="bg2">
                            <a:lumMod val="50000"/>
                          </a:schemeClr>
                        </a:solidFill>
                        <a:effectLst/>
                        <a:latin typeface="Calibri" panose="020F0502020204030204" pitchFamily="34" charset="0"/>
                        <a:ea typeface="+mn-ea"/>
                        <a:cs typeface="+mn-cs"/>
                      </a:endParaRP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pt-BR" sz="1200" b="0" i="0" u="none" strike="noStrike" kern="1200">
                          <a:solidFill>
                            <a:schemeClr val="bg2">
                              <a:lumMod val="50000"/>
                            </a:schemeClr>
                          </a:solidFill>
                          <a:effectLst/>
                          <a:latin typeface="Calibri" panose="020F0502020204030204" pitchFamily="34" charset="0"/>
                          <a:ea typeface="+mn-ea"/>
                          <a:cs typeface="+mn-cs"/>
                        </a:rPr>
                        <a:t>51,1%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r>
                        <a:rPr lang="pt-BR" sz="1200" b="0" i="0" u="none" strike="noStrike" kern="1200">
                          <a:solidFill>
                            <a:schemeClr val="bg2">
                              <a:lumMod val="50000"/>
                            </a:schemeClr>
                          </a:solidFill>
                          <a:effectLst/>
                          <a:latin typeface="Calibri" panose="020F0502020204030204" pitchFamily="34" charset="0"/>
                          <a:ea typeface="+mn-ea"/>
                          <a:cs typeface="+mn-cs"/>
                        </a:rPr>
                        <a:t>58,7%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18782896"/>
                  </a:ext>
                </a:extLst>
              </a:tr>
              <a:tr h="2719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Masculino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r>
                        <a:rPr lang="pt-BR" sz="1200" b="0" i="0" u="none" strike="noStrike" kern="1200" dirty="0">
                          <a:solidFill>
                            <a:schemeClr val="bg2">
                              <a:lumMod val="50000"/>
                            </a:schemeClr>
                          </a:solidFill>
                          <a:effectLst/>
                          <a:latin typeface="Calibri" panose="020F0502020204030204" pitchFamily="34" charset="0"/>
                          <a:ea typeface="+mn-ea"/>
                          <a:cs typeface="+mn-cs"/>
                        </a:rPr>
                        <a:t>45,1%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algn="ctr" defTabSz="914400" rtl="0" eaLnBrk="1" fontAlgn="b" latinLnBrk="0" hangingPunct="1"/>
                      <a:endParaRPr lang="pt-BR" sz="1200" b="0" i="0" u="none" strike="noStrike" kern="1200" dirty="0">
                        <a:solidFill>
                          <a:schemeClr val="bg2">
                            <a:lumMod val="50000"/>
                          </a:schemeClr>
                        </a:solidFill>
                        <a:effectLst/>
                        <a:latin typeface="Calibri" panose="020F0502020204030204" pitchFamily="34" charset="0"/>
                        <a:ea typeface="+mn-ea"/>
                        <a:cs typeface="+mn-cs"/>
                      </a:endParaRP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pt-BR" sz="1200" b="0" i="0" u="none" strike="noStrike" kern="1200" dirty="0">
                          <a:solidFill>
                            <a:schemeClr val="bg2">
                              <a:lumMod val="50000"/>
                            </a:schemeClr>
                          </a:solidFill>
                          <a:effectLst/>
                          <a:latin typeface="Calibri" panose="020F0502020204030204" pitchFamily="34" charset="0"/>
                          <a:ea typeface="+mn-ea"/>
                          <a:cs typeface="+mn-cs"/>
                        </a:rPr>
                        <a:t>41,3%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marL="0" algn="ctr" defTabSz="914400" rtl="0" eaLnBrk="1" fontAlgn="b" latinLnBrk="0" hangingPunct="1"/>
                      <a:r>
                        <a:rPr lang="pt-BR" sz="1200" b="0" i="0" u="none" strike="noStrike" kern="1200" dirty="0">
                          <a:solidFill>
                            <a:schemeClr val="bg2">
                              <a:lumMod val="50000"/>
                            </a:schemeClr>
                          </a:solidFill>
                          <a:effectLst/>
                          <a:latin typeface="Calibri" panose="020F0502020204030204" pitchFamily="34" charset="0"/>
                          <a:ea typeface="+mn-ea"/>
                          <a:cs typeface="+mn-cs"/>
                        </a:rPr>
                        <a:t>48,9%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682009218"/>
                  </a:ext>
                </a:extLst>
              </a:tr>
            </a:tbl>
          </a:graphicData>
        </a:graphic>
      </p:graphicFrame>
      <p:graphicFrame>
        <p:nvGraphicFramePr>
          <p:cNvPr id="4" name="Tabela 3">
            <a:extLst>
              <a:ext uri="{FF2B5EF4-FFF2-40B4-BE49-F238E27FC236}">
                <a16:creationId xmlns:a16="http://schemas.microsoft.com/office/drawing/2014/main" id="{8D41B772-0081-3DE1-0BBD-1398BC400577}"/>
              </a:ext>
            </a:extLst>
          </p:cNvPr>
          <p:cNvGraphicFramePr>
            <a:graphicFrameLocks noGrp="1"/>
          </p:cNvGraphicFramePr>
          <p:nvPr/>
        </p:nvGraphicFramePr>
        <p:xfrm>
          <a:off x="2952403" y="980728"/>
          <a:ext cx="2160240" cy="5722854"/>
        </p:xfrm>
        <a:graphic>
          <a:graphicData uri="http://schemas.openxmlformats.org/drawingml/2006/table">
            <a:tbl>
              <a:tblPr/>
              <a:tblGrid>
                <a:gridCol w="1080120">
                  <a:extLst>
                    <a:ext uri="{9D8B030D-6E8A-4147-A177-3AD203B41FA5}">
                      <a16:colId xmlns:a16="http://schemas.microsoft.com/office/drawing/2014/main" val="4037291845"/>
                    </a:ext>
                  </a:extLst>
                </a:gridCol>
                <a:gridCol w="1080120">
                  <a:extLst>
                    <a:ext uri="{9D8B030D-6E8A-4147-A177-3AD203B41FA5}">
                      <a16:colId xmlns:a16="http://schemas.microsoft.com/office/drawing/2014/main" val="1869228324"/>
                    </a:ext>
                  </a:extLst>
                </a:gridCol>
              </a:tblGrid>
              <a:tr h="252765">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Intervalo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hMerge="1">
                  <a:txBody>
                    <a:bodyPr/>
                    <a:lstStyle/>
                    <a:p>
                      <a:endParaRPr lang="pt-BR"/>
                    </a:p>
                  </a:txBody>
                  <a:tcPr/>
                </a:tc>
                <a:extLst>
                  <a:ext uri="{0D108BD9-81ED-4DB2-BD59-A6C34878D82A}">
                    <a16:rowId xmlns:a16="http://schemas.microsoft.com/office/drawing/2014/main" val="2011348181"/>
                  </a:ext>
                </a:extLst>
              </a:tr>
              <a:tr h="22203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Limite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Limite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886685681"/>
                  </a:ext>
                </a:extLst>
              </a:tr>
              <a:tr h="218669">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13,5%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19,1%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265077444"/>
                  </a:ext>
                </a:extLst>
              </a:tr>
              <a:tr h="218669">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12,8%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18,3%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3308041631"/>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6,8%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11,1%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3182421442"/>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5,8%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9,9%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713615638"/>
                  </a:ext>
                </a:extLst>
              </a:tr>
              <a:tr h="218669">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3,9%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7,4%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936002989"/>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3,8%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7,2%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749586821"/>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3,6%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7,0%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372452372"/>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3,5%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6,9%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3970041562"/>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2,5%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5,5%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480703535"/>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2,2%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3034230221"/>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4,4%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491557188"/>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4,1%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628261028"/>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3,9%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220930732"/>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0,8%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2,8%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3080456075"/>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0,8%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2,8%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457537891"/>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0,7%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2,6%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135524714"/>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0,7%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2,6%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4011888371"/>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2,4%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122704044"/>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0,6%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2,4%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793667310"/>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0,4%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2,0%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1723574478"/>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0,3%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870064360"/>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0,2%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1,6%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974549910"/>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0,9%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275267506"/>
                  </a:ext>
                </a:extLst>
              </a:tr>
              <a:tr h="218669">
                <a:tc>
                  <a:txBody>
                    <a:bodyPr/>
                    <a:lstStyle/>
                    <a:p>
                      <a:pPr algn="ctr" fontAlgn="b"/>
                      <a:r>
                        <a:rPr lang="pt-BR" sz="1200" b="0" i="0" u="none" strike="noStrike" kern="1200">
                          <a:solidFill>
                            <a:schemeClr val="bg2">
                              <a:lumMod val="50000"/>
                            </a:schemeClr>
                          </a:solidFill>
                          <a:effectLst/>
                          <a:latin typeface="Calibri" panose="020F0502020204030204" pitchFamily="34" charset="0"/>
                          <a:ea typeface="+mn-ea"/>
                          <a:cs typeface="+mn-cs"/>
                        </a:rPr>
                        <a:t>-0,1%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tc>
                  <a:txBody>
                    <a:bodyPr/>
                    <a:lstStyle/>
                    <a:p>
                      <a:pPr algn="ctr" fontAlgn="b"/>
                      <a:r>
                        <a:rPr lang="pt-BR" sz="1200" b="0" i="0" u="none" strike="noStrike" kern="1200" dirty="0">
                          <a:solidFill>
                            <a:schemeClr val="bg2">
                              <a:lumMod val="50000"/>
                            </a:schemeClr>
                          </a:solidFill>
                          <a:effectLst/>
                          <a:latin typeface="Calibri" panose="020F0502020204030204" pitchFamily="34" charset="0"/>
                          <a:ea typeface="+mn-ea"/>
                          <a:cs typeface="+mn-cs"/>
                        </a:rPr>
                        <a:t>0,4%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9F9F9"/>
                    </a:solidFill>
                  </a:tcPr>
                </a:tc>
                <a:extLst>
                  <a:ext uri="{0D108BD9-81ED-4DB2-BD59-A6C34878D82A}">
                    <a16:rowId xmlns:a16="http://schemas.microsoft.com/office/drawing/2014/main" val="351769144"/>
                  </a:ext>
                </a:extLst>
              </a:tr>
            </a:tbl>
          </a:graphicData>
        </a:graphic>
      </p:graphicFrame>
    </p:spTree>
    <p:extLst>
      <p:ext uri="{BB962C8B-B14F-4D97-AF65-F5344CB8AC3E}">
        <p14:creationId xmlns:p14="http://schemas.microsoft.com/office/powerpoint/2010/main" val="3221757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66968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Descrição do Perfil Amostrado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 name="CaixaDeTexto 9">
            <a:extLst>
              <a:ext uri="{FF2B5EF4-FFF2-40B4-BE49-F238E27FC236}">
                <a16:creationId xmlns:a16="http://schemas.microsoft.com/office/drawing/2014/main" id="{6A78D39F-320F-19E0-EA54-43F337B7BDC1}"/>
              </a:ext>
            </a:extLst>
          </p:cNvPr>
          <p:cNvSpPr txBox="1"/>
          <p:nvPr/>
        </p:nvSpPr>
        <p:spPr>
          <a:xfrm>
            <a:off x="5616699" y="990832"/>
            <a:ext cx="1267655" cy="317186"/>
          </a:xfrm>
          <a:prstGeom prst="rect">
            <a:avLst/>
          </a:prstGeom>
          <a:noFill/>
          <a:effectLst/>
        </p:spPr>
        <p:txBody>
          <a:bodyPr wrap="square" lIns="100760" tIns="50379" rIns="100760" bIns="50379" rtlCol="0">
            <a:spAutoFit/>
          </a:bodyPr>
          <a:lstStyle>
            <a:defPPr>
              <a:defRPr lang="pt-BR"/>
            </a:defPPr>
            <a:lvl1pPr>
              <a:defRPr sz="1600" b="1">
                <a:solidFill>
                  <a:schemeClr val="bg2">
                    <a:lumMod val="50000"/>
                  </a:schemeClr>
                </a:solidFill>
              </a:defRPr>
            </a:lvl1pPr>
          </a:lstStyle>
          <a:p>
            <a:pPr fontAlgn="auto">
              <a:spcBef>
                <a:spcPts val="0"/>
              </a:spcBef>
              <a:spcAft>
                <a:spcPts val="0"/>
              </a:spcAft>
            </a:pPr>
            <a:r>
              <a:rPr lang="pt-BR" sz="1400" dirty="0">
                <a:latin typeface="Calibri" panose="020F0502020204030204"/>
                <a:cs typeface="+mn-cs"/>
              </a:rPr>
              <a:t>Gênero </a:t>
            </a:r>
          </a:p>
        </p:txBody>
      </p:sp>
      <p:cxnSp>
        <p:nvCxnSpPr>
          <p:cNvPr id="11" name="Conector reto 10">
            <a:extLst>
              <a:ext uri="{FF2B5EF4-FFF2-40B4-BE49-F238E27FC236}">
                <a16:creationId xmlns:a16="http://schemas.microsoft.com/office/drawing/2014/main" id="{5382509A-C947-B0BF-F6C4-A5455E4F1B16}"/>
              </a:ext>
            </a:extLst>
          </p:cNvPr>
          <p:cNvCxnSpPr>
            <a:cxnSpLocks/>
          </p:cNvCxnSpPr>
          <p:nvPr/>
        </p:nvCxnSpPr>
        <p:spPr>
          <a:xfrm>
            <a:off x="5433226" y="1124744"/>
            <a:ext cx="0" cy="4992555"/>
          </a:xfrm>
          <a:prstGeom prst="line">
            <a:avLst/>
          </a:prstGeom>
          <a:noFill/>
          <a:ln w="6350" cap="flat" cmpd="sng" algn="ctr">
            <a:solidFill>
              <a:sysClr val="window" lastClr="FFFFFF">
                <a:lumMod val="85000"/>
              </a:sysClr>
            </a:solidFill>
            <a:prstDash val="solid"/>
            <a:miter lim="800000"/>
          </a:ln>
          <a:effectLst/>
        </p:spPr>
      </p:cxnSp>
      <p:sp>
        <p:nvSpPr>
          <p:cNvPr id="12" name="CaixaDeTexto 11">
            <a:extLst>
              <a:ext uri="{FF2B5EF4-FFF2-40B4-BE49-F238E27FC236}">
                <a16:creationId xmlns:a16="http://schemas.microsoft.com/office/drawing/2014/main" id="{BF9B6AD3-1451-7737-2D8F-E7DCA9BF9F70}"/>
              </a:ext>
            </a:extLst>
          </p:cNvPr>
          <p:cNvSpPr txBox="1"/>
          <p:nvPr/>
        </p:nvSpPr>
        <p:spPr>
          <a:xfrm>
            <a:off x="-71933" y="6222556"/>
            <a:ext cx="2833350" cy="230780"/>
          </a:xfrm>
          <a:prstGeom prst="rect">
            <a:avLst/>
          </a:prstGeom>
          <a:noFill/>
        </p:spPr>
        <p:txBody>
          <a:bodyPr wrap="square" lIns="91390" tIns="45694" rIns="91390" bIns="45694" rtlCol="0">
            <a:spAutoFit/>
          </a:bodyPr>
          <a:lstStyle>
            <a:defPPr>
              <a:defRPr lang="pt-BR"/>
            </a:defPPr>
            <a:lvl1pPr defTabSz="1219535">
              <a:defRPr sz="1000" kern="0">
                <a:solidFill>
                  <a:srgbClr val="4D4E53"/>
                </a:solidFill>
              </a:defRPr>
            </a:lvl1pPr>
          </a:lstStyle>
          <a:p>
            <a:pPr fontAlgn="auto">
              <a:spcBef>
                <a:spcPts val="0"/>
              </a:spcBef>
              <a:spcAft>
                <a:spcPts val="0"/>
              </a:spcAft>
            </a:pPr>
            <a:r>
              <a:rPr lang="pt-BR" sz="900" dirty="0">
                <a:solidFill>
                  <a:schemeClr val="bg2">
                    <a:lumMod val="50000"/>
                  </a:schemeClr>
                </a:solidFill>
                <a:latin typeface="Calibri" panose="020F0502020204030204"/>
                <a:cs typeface="+mn-cs"/>
              </a:rPr>
              <a:t>Nota: Resultados apresentados em percentual (%).</a:t>
            </a:r>
          </a:p>
        </p:txBody>
      </p:sp>
      <p:sp>
        <p:nvSpPr>
          <p:cNvPr id="13" name="CaixaDeTexto 12">
            <a:extLst>
              <a:ext uri="{FF2B5EF4-FFF2-40B4-BE49-F238E27FC236}">
                <a16:creationId xmlns:a16="http://schemas.microsoft.com/office/drawing/2014/main" id="{D2CE2DE7-1400-742B-40BD-F27401DA7FEC}"/>
              </a:ext>
            </a:extLst>
          </p:cNvPr>
          <p:cNvSpPr txBox="1"/>
          <p:nvPr/>
        </p:nvSpPr>
        <p:spPr>
          <a:xfrm>
            <a:off x="72083" y="980728"/>
            <a:ext cx="1033360" cy="307777"/>
          </a:xfrm>
          <a:prstGeom prst="rect">
            <a:avLst/>
          </a:prstGeom>
          <a:noFill/>
        </p:spPr>
        <p:txBody>
          <a:bodyPr wrap="none" rtlCol="0">
            <a:spAutoFit/>
          </a:bodyPr>
          <a:lstStyle/>
          <a:p>
            <a:pPr fontAlgn="auto">
              <a:spcBef>
                <a:spcPts val="0"/>
              </a:spcBef>
              <a:spcAft>
                <a:spcPts val="0"/>
              </a:spcAft>
            </a:pPr>
            <a:r>
              <a:rPr lang="pt-BR" sz="1400" b="1" dirty="0">
                <a:solidFill>
                  <a:schemeClr val="bg2">
                    <a:lumMod val="50000"/>
                  </a:schemeClr>
                </a:solidFill>
                <a:latin typeface="Calibri" panose="020F0502020204030204" pitchFamily="34" charset="0"/>
                <a:cs typeface="Calibri" panose="020F0502020204030204" pitchFamily="34" charset="0"/>
              </a:rPr>
              <a:t>Faixa Etária</a:t>
            </a:r>
          </a:p>
        </p:txBody>
      </p:sp>
      <p:sp>
        <p:nvSpPr>
          <p:cNvPr id="14" name="Retângulo 13">
            <a:extLst>
              <a:ext uri="{FF2B5EF4-FFF2-40B4-BE49-F238E27FC236}">
                <a16:creationId xmlns:a16="http://schemas.microsoft.com/office/drawing/2014/main" id="{8075457A-F4F7-6047-41F0-FA846CE6782E}"/>
              </a:ext>
            </a:extLst>
          </p:cNvPr>
          <p:cNvSpPr/>
          <p:nvPr/>
        </p:nvSpPr>
        <p:spPr>
          <a:xfrm>
            <a:off x="6408787" y="5013176"/>
            <a:ext cx="3281759" cy="541249"/>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6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Beneficiários com 18 anos ou mais</a:t>
            </a:r>
          </a:p>
        </p:txBody>
      </p:sp>
      <p:grpSp>
        <p:nvGrpSpPr>
          <p:cNvPr id="6" name="Agrupar 5">
            <a:extLst>
              <a:ext uri="{FF2B5EF4-FFF2-40B4-BE49-F238E27FC236}">
                <a16:creationId xmlns:a16="http://schemas.microsoft.com/office/drawing/2014/main" id="{8F822ECD-1C36-4F62-9236-73F95B00AC92}"/>
              </a:ext>
            </a:extLst>
          </p:cNvPr>
          <p:cNvGrpSpPr/>
          <p:nvPr/>
        </p:nvGrpSpPr>
        <p:grpSpPr>
          <a:xfrm>
            <a:off x="6255834" y="980728"/>
            <a:ext cx="3589883" cy="4033838"/>
            <a:chOff x="0" y="0"/>
            <a:chExt cx="2237239" cy="2543175"/>
          </a:xfrm>
        </p:grpSpPr>
        <p:pic>
          <p:nvPicPr>
            <p:cNvPr id="7" name="Imagem 6" descr="Free vector graphic: Silhouette, Man, Women'S - Free Image ...">
              <a:extLst>
                <a:ext uri="{FF2B5EF4-FFF2-40B4-BE49-F238E27FC236}">
                  <a16:creationId xmlns:a16="http://schemas.microsoft.com/office/drawing/2014/main" id="{639A07C3-BCB8-476A-B306-528404F04DF3}"/>
                </a:ext>
              </a:extLst>
            </p:cNvPr>
            <p:cNvPicPr>
              <a:picLocks noChangeAspect="1"/>
            </p:cNvPicPr>
            <p:nvPr/>
          </p:nvPicPr>
          <p:blipFill rotWithShape="1">
            <a:blip r:embed="rId2" cstate="print">
              <a:duotone>
                <a:srgbClr val="5B9BD5">
                  <a:shade val="45000"/>
                  <a:satMod val="135000"/>
                </a:srgbClr>
                <a:prstClr val="white"/>
              </a:duotone>
              <a:extLst>
                <a:ext uri="{28A0092B-C50C-407E-A947-70E740481C1C}">
                  <a14:useLocalDpi xmlns:a14="http://schemas.microsoft.com/office/drawing/2010/main" val="0"/>
                </a:ext>
              </a:extLst>
            </a:blip>
            <a:srcRect r="50076"/>
            <a:stretch/>
          </p:blipFill>
          <p:spPr>
            <a:xfrm>
              <a:off x="381001" y="161925"/>
              <a:ext cx="628649" cy="2257425"/>
            </a:xfrm>
            <a:prstGeom prst="rect">
              <a:avLst/>
            </a:prstGeom>
          </p:spPr>
        </p:pic>
        <p:pic>
          <p:nvPicPr>
            <p:cNvPr id="8" name="Imagem 7" descr="Free vector graphic: Silhouette, Man, Women'S - Free Image ...">
              <a:extLst>
                <a:ext uri="{FF2B5EF4-FFF2-40B4-BE49-F238E27FC236}">
                  <a16:creationId xmlns:a16="http://schemas.microsoft.com/office/drawing/2014/main" id="{24764DA9-647A-4163-8FD4-0BB87A3BD289}"/>
                </a:ext>
              </a:extLst>
            </p:cNvPr>
            <p:cNvPicPr>
              <a:picLocks noChangeAspect="1"/>
            </p:cNvPicPr>
            <p:nvPr/>
          </p:nvPicPr>
          <p:blipFill rotWithShape="1">
            <a:blip r:embed="rId3" cstate="print">
              <a:duotone>
                <a:prstClr val="black"/>
                <a:srgbClr val="FF66CC">
                  <a:tint val="45000"/>
                  <a:satMod val="40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50680"/>
            <a:stretch/>
          </p:blipFill>
          <p:spPr>
            <a:xfrm>
              <a:off x="1209675" y="190500"/>
              <a:ext cx="621046" cy="2257425"/>
            </a:xfrm>
            <a:prstGeom prst="rect">
              <a:avLst/>
            </a:prstGeom>
          </p:spPr>
        </p:pic>
        <p:graphicFrame>
          <p:nvGraphicFramePr>
            <p:cNvPr id="9" name="Gráfico 8">
              <a:extLst>
                <a:ext uri="{FF2B5EF4-FFF2-40B4-BE49-F238E27FC236}">
                  <a16:creationId xmlns:a16="http://schemas.microsoft.com/office/drawing/2014/main" id="{67D4B416-DC16-4923-A983-4AEE220045DE}"/>
                </a:ext>
              </a:extLst>
            </p:cNvPr>
            <p:cNvGraphicFramePr>
              <a:graphicFrameLocks/>
            </p:cNvGraphicFramePr>
            <p:nvPr/>
          </p:nvGraphicFramePr>
          <p:xfrm>
            <a:off x="0" y="0"/>
            <a:ext cx="2237239" cy="2543175"/>
          </p:xfrm>
          <a:graphic>
            <a:graphicData uri="http://schemas.openxmlformats.org/drawingml/2006/chart">
              <c:chart xmlns:c="http://schemas.openxmlformats.org/drawingml/2006/chart" xmlns:r="http://schemas.openxmlformats.org/officeDocument/2006/relationships" r:id="rId5"/>
            </a:graphicData>
          </a:graphic>
        </p:graphicFrame>
      </p:grpSp>
      <p:graphicFrame>
        <p:nvGraphicFramePr>
          <p:cNvPr id="15" name="Gráfico 14">
            <a:extLst>
              <a:ext uri="{FF2B5EF4-FFF2-40B4-BE49-F238E27FC236}">
                <a16:creationId xmlns:a16="http://schemas.microsoft.com/office/drawing/2014/main" id="{425F503C-DA45-45C0-90E1-7BB8CACBC608}"/>
              </a:ext>
            </a:extLst>
          </p:cNvPr>
          <p:cNvGraphicFramePr>
            <a:graphicFrameLocks/>
          </p:cNvGraphicFramePr>
          <p:nvPr>
            <p:extLst>
              <p:ext uri="{D42A27DB-BD31-4B8C-83A1-F6EECF244321}">
                <p14:modId xmlns:p14="http://schemas.microsoft.com/office/powerpoint/2010/main" val="2783541757"/>
              </p:ext>
            </p:extLst>
          </p:nvPr>
        </p:nvGraphicFramePr>
        <p:xfrm>
          <a:off x="178965" y="1666081"/>
          <a:ext cx="5381625" cy="406717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71755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Agrupar 19">
            <a:extLst>
              <a:ext uri="{FF2B5EF4-FFF2-40B4-BE49-F238E27FC236}">
                <a16:creationId xmlns:a16="http://schemas.microsoft.com/office/drawing/2014/main" id="{5E16F67B-F13A-3EF4-63F1-3FD8B6B7A537}"/>
              </a:ext>
            </a:extLst>
          </p:cNvPr>
          <p:cNvGrpSpPr/>
          <p:nvPr/>
        </p:nvGrpSpPr>
        <p:grpSpPr>
          <a:xfrm>
            <a:off x="7952324" y="3284984"/>
            <a:ext cx="3348225" cy="2304182"/>
            <a:chOff x="9108217" y="3646430"/>
            <a:chExt cx="3348225" cy="2304182"/>
          </a:xfrm>
        </p:grpSpPr>
        <p:graphicFrame>
          <p:nvGraphicFramePr>
            <p:cNvPr id="21" name="Gráfico 20">
              <a:extLst>
                <a:ext uri="{FF2B5EF4-FFF2-40B4-BE49-F238E27FC236}">
                  <a16:creationId xmlns:a16="http://schemas.microsoft.com/office/drawing/2014/main" id="{3CCE4112-7284-7226-53FC-53ADBCD2E271}"/>
                </a:ext>
              </a:extLst>
            </p:cNvPr>
            <p:cNvGraphicFramePr/>
            <p:nvPr>
              <p:extLst>
                <p:ext uri="{D42A27DB-BD31-4B8C-83A1-F6EECF244321}">
                  <p14:modId xmlns:p14="http://schemas.microsoft.com/office/powerpoint/2010/main" val="936945748"/>
                </p:ext>
              </p:extLst>
            </p:nvPr>
          </p:nvGraphicFramePr>
          <p:xfrm>
            <a:off x="9108442" y="3740212"/>
            <a:ext cx="3348000" cy="2210400"/>
          </p:xfrm>
          <a:graphic>
            <a:graphicData uri="http://schemas.openxmlformats.org/drawingml/2006/chart">
              <c:chart xmlns:c="http://schemas.openxmlformats.org/drawingml/2006/chart" xmlns:r="http://schemas.openxmlformats.org/officeDocument/2006/relationships" r:id="rId2"/>
            </a:graphicData>
          </a:graphic>
        </p:graphicFrame>
        <p:pic>
          <p:nvPicPr>
            <p:cNvPr id="22" name="Imagem 21">
              <a:extLst>
                <a:ext uri="{FF2B5EF4-FFF2-40B4-BE49-F238E27FC236}">
                  <a16:creationId xmlns:a16="http://schemas.microsoft.com/office/drawing/2014/main" id="{F0AA49A0-4E7E-FC8D-00AB-1A6D2825A953}"/>
                </a:ext>
              </a:extLst>
            </p:cNvPr>
            <p:cNvPicPr>
              <a:picLocks noChangeAspect="1"/>
            </p:cNvPicPr>
            <p:nvPr/>
          </p:nvPicPr>
          <p:blipFill rotWithShape="1">
            <a:blip r:embed="rId3"/>
            <a:srcRect t="1" b="84520"/>
            <a:stretch/>
          </p:blipFill>
          <p:spPr>
            <a:xfrm>
              <a:off x="9108217" y="3646430"/>
              <a:ext cx="3348225" cy="312655"/>
            </a:xfrm>
            <a:prstGeom prst="rect">
              <a:avLst/>
            </a:prstGeom>
          </p:spPr>
        </p:pic>
      </p:grpSp>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5832722"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Sumário &amp; Benchmarking</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5" name="Tabela 4">
            <a:extLst>
              <a:ext uri="{FF2B5EF4-FFF2-40B4-BE49-F238E27FC236}">
                <a16:creationId xmlns:a16="http://schemas.microsoft.com/office/drawing/2014/main" id="{B06EFF69-BB95-29A9-3AD4-6B978F01720E}"/>
              </a:ext>
            </a:extLst>
          </p:cNvPr>
          <p:cNvGraphicFramePr>
            <a:graphicFrameLocks noGrp="1"/>
          </p:cNvGraphicFramePr>
          <p:nvPr>
            <p:extLst>
              <p:ext uri="{D42A27DB-BD31-4B8C-83A1-F6EECF244321}">
                <p14:modId xmlns:p14="http://schemas.microsoft.com/office/powerpoint/2010/main" val="2800110967"/>
              </p:ext>
            </p:extLst>
          </p:nvPr>
        </p:nvGraphicFramePr>
        <p:xfrm>
          <a:off x="104699" y="3140968"/>
          <a:ext cx="8359004" cy="864000"/>
        </p:xfrm>
        <a:graphic>
          <a:graphicData uri="http://schemas.openxmlformats.org/drawingml/2006/table">
            <a:tbl>
              <a:tblPr/>
              <a:tblGrid>
                <a:gridCol w="2904353">
                  <a:extLst>
                    <a:ext uri="{9D8B030D-6E8A-4147-A177-3AD203B41FA5}">
                      <a16:colId xmlns:a16="http://schemas.microsoft.com/office/drawing/2014/main" val="1115746144"/>
                    </a:ext>
                  </a:extLst>
                </a:gridCol>
                <a:gridCol w="612000">
                  <a:extLst>
                    <a:ext uri="{9D8B030D-6E8A-4147-A177-3AD203B41FA5}">
                      <a16:colId xmlns:a16="http://schemas.microsoft.com/office/drawing/2014/main" val="332278745"/>
                    </a:ext>
                  </a:extLst>
                </a:gridCol>
                <a:gridCol w="333930">
                  <a:extLst>
                    <a:ext uri="{9D8B030D-6E8A-4147-A177-3AD203B41FA5}">
                      <a16:colId xmlns:a16="http://schemas.microsoft.com/office/drawing/2014/main" val="2528777640"/>
                    </a:ext>
                  </a:extLst>
                </a:gridCol>
                <a:gridCol w="612000">
                  <a:extLst>
                    <a:ext uri="{9D8B030D-6E8A-4147-A177-3AD203B41FA5}">
                      <a16:colId xmlns:a16="http://schemas.microsoft.com/office/drawing/2014/main" val="114320034"/>
                    </a:ext>
                  </a:extLst>
                </a:gridCol>
                <a:gridCol w="113411">
                  <a:extLst>
                    <a:ext uri="{9D8B030D-6E8A-4147-A177-3AD203B41FA5}">
                      <a16:colId xmlns:a16="http://schemas.microsoft.com/office/drawing/2014/main" val="1174119677"/>
                    </a:ext>
                  </a:extLst>
                </a:gridCol>
                <a:gridCol w="612000">
                  <a:extLst>
                    <a:ext uri="{9D8B030D-6E8A-4147-A177-3AD203B41FA5}">
                      <a16:colId xmlns:a16="http://schemas.microsoft.com/office/drawing/2014/main" val="4147684076"/>
                    </a:ext>
                  </a:extLst>
                </a:gridCol>
                <a:gridCol w="612000">
                  <a:extLst>
                    <a:ext uri="{9D8B030D-6E8A-4147-A177-3AD203B41FA5}">
                      <a16:colId xmlns:a16="http://schemas.microsoft.com/office/drawing/2014/main" val="2106239267"/>
                    </a:ext>
                  </a:extLst>
                </a:gridCol>
                <a:gridCol w="612000">
                  <a:extLst>
                    <a:ext uri="{9D8B030D-6E8A-4147-A177-3AD203B41FA5}">
                      <a16:colId xmlns:a16="http://schemas.microsoft.com/office/drawing/2014/main" val="234250265"/>
                    </a:ext>
                  </a:extLst>
                </a:gridCol>
                <a:gridCol w="111310">
                  <a:extLst>
                    <a:ext uri="{9D8B030D-6E8A-4147-A177-3AD203B41FA5}">
                      <a16:colId xmlns:a16="http://schemas.microsoft.com/office/drawing/2014/main" val="922587803"/>
                    </a:ext>
                  </a:extLst>
                </a:gridCol>
                <a:gridCol w="612000">
                  <a:extLst>
                    <a:ext uri="{9D8B030D-6E8A-4147-A177-3AD203B41FA5}">
                      <a16:colId xmlns:a16="http://schemas.microsoft.com/office/drawing/2014/main" val="2082942865"/>
                    </a:ext>
                  </a:extLst>
                </a:gridCol>
                <a:gridCol w="612000">
                  <a:extLst>
                    <a:ext uri="{9D8B030D-6E8A-4147-A177-3AD203B41FA5}">
                      <a16:colId xmlns:a16="http://schemas.microsoft.com/office/drawing/2014/main" val="3121905312"/>
                    </a:ext>
                  </a:extLst>
                </a:gridCol>
                <a:gridCol w="612000">
                  <a:extLst>
                    <a:ext uri="{9D8B030D-6E8A-4147-A177-3AD203B41FA5}">
                      <a16:colId xmlns:a16="http://schemas.microsoft.com/office/drawing/2014/main" val="2974333133"/>
                    </a:ext>
                  </a:extLst>
                </a:gridCol>
              </a:tblGrid>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pt-BR" sz="1100" b="1" i="0" u="none" strike="noStrike" dirty="0">
                          <a:solidFill>
                            <a:srgbClr val="404040"/>
                          </a:solidFill>
                          <a:effectLst/>
                          <a:latin typeface="Calibri" panose="020F0502020204030204" pitchFamily="34" charset="0"/>
                        </a:rPr>
                        <a:t>     5 - Acesso à lista de prestadores</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100" b="1" i="0" u="none" strike="noStrike" dirty="0">
                          <a:solidFill>
                            <a:srgbClr val="FFFFFF"/>
                          </a:solidFill>
                          <a:effectLst/>
                          <a:latin typeface="Calibri" panose="020F0502020204030204" pitchFamily="34" charset="0"/>
                        </a:rPr>
                        <a:t>66,4</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srgbClr val="09B3F1"/>
                          </a:solidFill>
                          <a:effectLst/>
                          <a:uLnTx/>
                          <a:uFillTx/>
                          <a:latin typeface="Calibri" panose="020F0502020204030204" pitchFamily="34" charset="0"/>
                          <a:ea typeface="+mn-ea"/>
                          <a:cs typeface="+mn-cs"/>
                        </a:rPr>
                        <a:t>↓</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51,3</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404040"/>
                          </a:solidFill>
                          <a:effectLst/>
                          <a:highlight>
                            <a:srgbClr val="FFE699"/>
                          </a:highlight>
                          <a:latin typeface="Calibri" panose="020F0502020204030204" pitchFamily="34" charset="0"/>
                        </a:rPr>
                        <a:t>88,4</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66,9</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35,1</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endParaRPr lang="pt-BR" sz="1100" b="1" i="0" u="none" strike="noStrike">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404040"/>
                          </a:solidFill>
                          <a:effectLst/>
                          <a:highlight>
                            <a:srgbClr val="FFE699"/>
                          </a:highlight>
                          <a:latin typeface="Calibri" panose="020F0502020204030204" pitchFamily="34" charset="0"/>
                        </a:rPr>
                        <a:t>88,4</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72,0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54,7</a:t>
                      </a:r>
                    </a:p>
                  </a:txBody>
                  <a:tcPr marL="9525" marR="9525" marT="9525"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2335570785"/>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pt-BR" sz="1100" b="1" i="0" u="none" strike="noStrike" dirty="0">
                          <a:solidFill>
                            <a:srgbClr val="404040"/>
                          </a:solidFill>
                          <a:effectLst/>
                          <a:latin typeface="Calibri" panose="020F0502020204030204" pitchFamily="34" charset="0"/>
                        </a:rPr>
                        <a:t>     6 - Atendimento Multicanal informação</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100" b="1" i="0" u="none" strike="noStrike" dirty="0">
                          <a:solidFill>
                            <a:srgbClr val="FFFFFF"/>
                          </a:solidFill>
                          <a:effectLst/>
                          <a:latin typeface="Calibri" panose="020F0502020204030204" pitchFamily="34" charset="0"/>
                        </a:rPr>
                        <a:t>79,0</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srgbClr val="09B3F1"/>
                          </a:solidFill>
                          <a:effectLst/>
                          <a:uLnTx/>
                          <a:uFillTx/>
                          <a:latin typeface="Calibri" panose="020F0502020204030204" pitchFamily="34" charset="0"/>
                          <a:ea typeface="+mn-ea"/>
                          <a:cs typeface="+mn-cs"/>
                        </a:rPr>
                        <a:t>↓</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64,7</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FFFFFF"/>
                          </a:solidFill>
                          <a:effectLst/>
                          <a:highlight>
                            <a:srgbClr val="70AD47"/>
                          </a:highlight>
                          <a:latin typeface="Calibri" panose="020F0502020204030204" pitchFamily="34" charset="0"/>
                        </a:rPr>
                        <a:t>95,1</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a:solidFill>
                            <a:srgbClr val="FFFFFF"/>
                          </a:solidFill>
                          <a:effectLst/>
                          <a:highlight>
                            <a:srgbClr val="FF7C80"/>
                          </a:highlight>
                          <a:latin typeface="Calibri" panose="020F0502020204030204" pitchFamily="34" charset="0"/>
                        </a:rPr>
                        <a:t>74,0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39,9</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endParaRPr lang="pt-BR" sz="1100" b="1" i="0" u="none" strike="noStrike" dirty="0">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FFFFFF"/>
                          </a:solidFill>
                          <a:effectLst/>
                          <a:highlight>
                            <a:srgbClr val="70AD47"/>
                          </a:highlight>
                          <a:latin typeface="Calibri" panose="020F0502020204030204" pitchFamily="34" charset="0"/>
                        </a:rPr>
                        <a:t>95,1</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dirty="0">
                          <a:solidFill>
                            <a:srgbClr val="404040"/>
                          </a:solidFill>
                          <a:effectLst/>
                          <a:highlight>
                            <a:srgbClr val="FFE699"/>
                          </a:highlight>
                          <a:latin typeface="Calibri" panose="020F0502020204030204" pitchFamily="34" charset="0"/>
                        </a:rPr>
                        <a:t>81,6</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66,2</a:t>
                      </a:r>
                    </a:p>
                  </a:txBody>
                  <a:tcPr marL="9525" marR="9525" marT="9525"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1243062668"/>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pt-BR" sz="1100" b="1" i="0" u="none" strike="noStrike" dirty="0">
                          <a:solidFill>
                            <a:srgbClr val="404040"/>
                          </a:solidFill>
                          <a:effectLst/>
                          <a:latin typeface="Calibri" panose="020F0502020204030204" pitchFamily="34" charset="0"/>
                        </a:rPr>
                        <a:t>     7 - Atendimento resolutivo de reclamações</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100" b="1" i="0" u="none" strike="noStrike" dirty="0">
                          <a:solidFill>
                            <a:schemeClr val="bg1"/>
                          </a:solidFill>
                          <a:effectLst/>
                          <a:latin typeface="Calibri" panose="020F0502020204030204" pitchFamily="34" charset="0"/>
                        </a:rPr>
                        <a:t>71,8</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srgbClr val="09B3F1"/>
                          </a:solidFill>
                          <a:effectLst/>
                          <a:uLnTx/>
                          <a:uFillTx/>
                          <a:latin typeface="Calibri" panose="020F0502020204030204" pitchFamily="34" charset="0"/>
                          <a:ea typeface="+mn-ea"/>
                          <a:cs typeface="+mn-cs"/>
                        </a:rPr>
                        <a:t>↓</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39,5</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FFFFFF"/>
                          </a:solidFill>
                          <a:effectLst/>
                          <a:highlight>
                            <a:srgbClr val="70AD47"/>
                          </a:highlight>
                          <a:latin typeface="Calibri" panose="020F0502020204030204" pitchFamily="34" charset="0"/>
                        </a:rPr>
                        <a:t>91,8</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61,7</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28,9</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endParaRPr lang="pt-BR" sz="11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FFFFFF"/>
                          </a:solidFill>
                          <a:effectLst/>
                          <a:highlight>
                            <a:srgbClr val="70AD47"/>
                          </a:highlight>
                          <a:latin typeface="Calibri" panose="020F0502020204030204" pitchFamily="34" charset="0"/>
                        </a:rPr>
                        <a:t>91,3</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72,9</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39,3</a:t>
                      </a:r>
                    </a:p>
                  </a:txBody>
                  <a:tcPr marL="9525" marR="9525" marT="9525"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243938976"/>
                  </a:ext>
                </a:extLst>
              </a:tr>
            </a:tbl>
          </a:graphicData>
        </a:graphic>
      </p:graphicFrame>
      <p:graphicFrame>
        <p:nvGraphicFramePr>
          <p:cNvPr id="6" name="Tabela 5">
            <a:extLst>
              <a:ext uri="{FF2B5EF4-FFF2-40B4-BE49-F238E27FC236}">
                <a16:creationId xmlns:a16="http://schemas.microsoft.com/office/drawing/2014/main" id="{DF7D19D8-4750-1835-2FA1-C53BF7EFEBDE}"/>
              </a:ext>
            </a:extLst>
          </p:cNvPr>
          <p:cNvGraphicFramePr>
            <a:graphicFrameLocks noGrp="1"/>
          </p:cNvGraphicFramePr>
          <p:nvPr>
            <p:extLst>
              <p:ext uri="{D42A27DB-BD31-4B8C-83A1-F6EECF244321}">
                <p14:modId xmlns:p14="http://schemas.microsoft.com/office/powerpoint/2010/main" val="3884189652"/>
              </p:ext>
            </p:extLst>
          </p:nvPr>
        </p:nvGraphicFramePr>
        <p:xfrm>
          <a:off x="104699" y="4437144"/>
          <a:ext cx="8359004" cy="288000"/>
        </p:xfrm>
        <a:graphic>
          <a:graphicData uri="http://schemas.openxmlformats.org/drawingml/2006/table">
            <a:tbl>
              <a:tblPr/>
              <a:tblGrid>
                <a:gridCol w="2904353">
                  <a:extLst>
                    <a:ext uri="{9D8B030D-6E8A-4147-A177-3AD203B41FA5}">
                      <a16:colId xmlns:a16="http://schemas.microsoft.com/office/drawing/2014/main" val="1115746144"/>
                    </a:ext>
                  </a:extLst>
                </a:gridCol>
                <a:gridCol w="612000">
                  <a:extLst>
                    <a:ext uri="{9D8B030D-6E8A-4147-A177-3AD203B41FA5}">
                      <a16:colId xmlns:a16="http://schemas.microsoft.com/office/drawing/2014/main" val="332278745"/>
                    </a:ext>
                  </a:extLst>
                </a:gridCol>
                <a:gridCol w="333930">
                  <a:extLst>
                    <a:ext uri="{9D8B030D-6E8A-4147-A177-3AD203B41FA5}">
                      <a16:colId xmlns:a16="http://schemas.microsoft.com/office/drawing/2014/main" val="2528777640"/>
                    </a:ext>
                  </a:extLst>
                </a:gridCol>
                <a:gridCol w="612000">
                  <a:extLst>
                    <a:ext uri="{9D8B030D-6E8A-4147-A177-3AD203B41FA5}">
                      <a16:colId xmlns:a16="http://schemas.microsoft.com/office/drawing/2014/main" val="114320034"/>
                    </a:ext>
                  </a:extLst>
                </a:gridCol>
                <a:gridCol w="113411">
                  <a:extLst>
                    <a:ext uri="{9D8B030D-6E8A-4147-A177-3AD203B41FA5}">
                      <a16:colId xmlns:a16="http://schemas.microsoft.com/office/drawing/2014/main" val="1174119677"/>
                    </a:ext>
                  </a:extLst>
                </a:gridCol>
                <a:gridCol w="612000">
                  <a:extLst>
                    <a:ext uri="{9D8B030D-6E8A-4147-A177-3AD203B41FA5}">
                      <a16:colId xmlns:a16="http://schemas.microsoft.com/office/drawing/2014/main" val="4147684076"/>
                    </a:ext>
                  </a:extLst>
                </a:gridCol>
                <a:gridCol w="612000">
                  <a:extLst>
                    <a:ext uri="{9D8B030D-6E8A-4147-A177-3AD203B41FA5}">
                      <a16:colId xmlns:a16="http://schemas.microsoft.com/office/drawing/2014/main" val="2106239267"/>
                    </a:ext>
                  </a:extLst>
                </a:gridCol>
                <a:gridCol w="612000">
                  <a:extLst>
                    <a:ext uri="{9D8B030D-6E8A-4147-A177-3AD203B41FA5}">
                      <a16:colId xmlns:a16="http://schemas.microsoft.com/office/drawing/2014/main" val="234250265"/>
                    </a:ext>
                  </a:extLst>
                </a:gridCol>
                <a:gridCol w="111310">
                  <a:extLst>
                    <a:ext uri="{9D8B030D-6E8A-4147-A177-3AD203B41FA5}">
                      <a16:colId xmlns:a16="http://schemas.microsoft.com/office/drawing/2014/main" val="922587803"/>
                    </a:ext>
                  </a:extLst>
                </a:gridCol>
                <a:gridCol w="612000">
                  <a:extLst>
                    <a:ext uri="{9D8B030D-6E8A-4147-A177-3AD203B41FA5}">
                      <a16:colId xmlns:a16="http://schemas.microsoft.com/office/drawing/2014/main" val="2082942865"/>
                    </a:ext>
                  </a:extLst>
                </a:gridCol>
                <a:gridCol w="612000">
                  <a:extLst>
                    <a:ext uri="{9D8B030D-6E8A-4147-A177-3AD203B41FA5}">
                      <a16:colId xmlns:a16="http://schemas.microsoft.com/office/drawing/2014/main" val="3121905312"/>
                    </a:ext>
                  </a:extLst>
                </a:gridCol>
                <a:gridCol w="612000">
                  <a:extLst>
                    <a:ext uri="{9D8B030D-6E8A-4147-A177-3AD203B41FA5}">
                      <a16:colId xmlns:a16="http://schemas.microsoft.com/office/drawing/2014/main" val="2974333133"/>
                    </a:ext>
                  </a:extLst>
                </a:gridCol>
              </a:tblGrid>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pt-BR" sz="1100" b="1" i="0" u="none" strike="noStrike" dirty="0">
                          <a:solidFill>
                            <a:srgbClr val="404040"/>
                          </a:solidFill>
                          <a:effectLst/>
                          <a:latin typeface="Calibri" panose="020F0502020204030204" pitchFamily="34" charset="0"/>
                        </a:rPr>
                        <a:t>     8 - Documentos/Formulários</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t-BR" sz="1100" b="1" i="0" u="none" strike="noStrike" dirty="0">
                          <a:solidFill>
                            <a:schemeClr val="bg1"/>
                          </a:solidFill>
                          <a:effectLst/>
                          <a:latin typeface="Calibri" panose="020F0502020204030204" pitchFamily="34" charset="0"/>
                        </a:rPr>
                        <a:t>78,2</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t-BR" sz="1100" b="1" dirty="0">
                          <a:solidFill>
                            <a:srgbClr val="09B3F1"/>
                          </a:solidFill>
                          <a:latin typeface="Calibri" panose="020F0502020204030204" pitchFamily="34" charset="0"/>
                        </a:rPr>
                        <a:t>↓</a:t>
                      </a:r>
                      <a:endParaRPr kumimoji="0" lang="pt-BR" sz="1100" b="0" i="0" u="none" strike="noStrike" kern="1200" cap="none" spc="0" normalizeH="0" baseline="0" noProof="0" dirty="0">
                        <a:ln>
                          <a:noFill/>
                        </a:ln>
                        <a:solidFill>
                          <a:srgbClr val="09B3F1"/>
                        </a:solidFill>
                        <a:effectLst/>
                        <a:uLnTx/>
                        <a:uFillTx/>
                        <a:latin typeface="Calibri" panose="020F0502020204030204" pitchFamily="34" charset="0"/>
                        <a:ea typeface="+mn-ea"/>
                        <a:cs typeface="+mn-cs"/>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t-BR" sz="1100" b="1" i="0" u="none" strike="noStrike" dirty="0">
                          <a:solidFill>
                            <a:schemeClr val="bg1"/>
                          </a:solidFill>
                          <a:effectLst/>
                          <a:latin typeface="Calibri" panose="020F0502020204030204" pitchFamily="34" charset="0"/>
                        </a:rPr>
                        <a:t>67,1</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FFFFFF"/>
                          </a:solidFill>
                          <a:effectLst/>
                          <a:highlight>
                            <a:srgbClr val="70AD47"/>
                          </a:highlight>
                          <a:latin typeface="Calibri" panose="020F0502020204030204" pitchFamily="34" charset="0"/>
                        </a:rPr>
                        <a:t>93,6</a:t>
                      </a:r>
                      <a:endParaRPr lang="pt-BR" sz="1100" b="1" i="0" u="none" strike="noStrike" dirty="0">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74,1</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34,6</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endParaRPr lang="pt-BR" sz="1100" b="1" i="0" u="none" strike="noStrike" dirty="0">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FFFFFF"/>
                          </a:solidFill>
                          <a:effectLst/>
                          <a:highlight>
                            <a:srgbClr val="70AD47"/>
                          </a:highlight>
                          <a:latin typeface="Calibri" panose="020F0502020204030204" pitchFamily="34" charset="0"/>
                        </a:rPr>
                        <a:t>92,5</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76,7</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60,9</a:t>
                      </a:r>
                    </a:p>
                  </a:txBody>
                  <a:tcPr marL="9525" marR="9525" marT="9525"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009923752"/>
                  </a:ext>
                </a:extLst>
              </a:tr>
            </a:tbl>
          </a:graphicData>
        </a:graphic>
      </p:graphicFrame>
      <p:graphicFrame>
        <p:nvGraphicFramePr>
          <p:cNvPr id="7" name="Tabela 6">
            <a:extLst>
              <a:ext uri="{FF2B5EF4-FFF2-40B4-BE49-F238E27FC236}">
                <a16:creationId xmlns:a16="http://schemas.microsoft.com/office/drawing/2014/main" id="{888FE898-B1F0-AA91-ED50-5BF7A707520F}"/>
              </a:ext>
            </a:extLst>
          </p:cNvPr>
          <p:cNvGraphicFramePr>
            <a:graphicFrameLocks noGrp="1"/>
          </p:cNvGraphicFramePr>
          <p:nvPr>
            <p:extLst>
              <p:ext uri="{D42A27DB-BD31-4B8C-83A1-F6EECF244321}">
                <p14:modId xmlns:p14="http://schemas.microsoft.com/office/powerpoint/2010/main" val="222408827"/>
              </p:ext>
            </p:extLst>
          </p:nvPr>
        </p:nvGraphicFramePr>
        <p:xfrm>
          <a:off x="104699" y="4797216"/>
          <a:ext cx="8359004" cy="576000"/>
        </p:xfrm>
        <a:graphic>
          <a:graphicData uri="http://schemas.openxmlformats.org/drawingml/2006/table">
            <a:tbl>
              <a:tblPr/>
              <a:tblGrid>
                <a:gridCol w="2904353">
                  <a:extLst>
                    <a:ext uri="{9D8B030D-6E8A-4147-A177-3AD203B41FA5}">
                      <a16:colId xmlns:a16="http://schemas.microsoft.com/office/drawing/2014/main" val="1115746144"/>
                    </a:ext>
                  </a:extLst>
                </a:gridCol>
                <a:gridCol w="612000">
                  <a:extLst>
                    <a:ext uri="{9D8B030D-6E8A-4147-A177-3AD203B41FA5}">
                      <a16:colId xmlns:a16="http://schemas.microsoft.com/office/drawing/2014/main" val="332278745"/>
                    </a:ext>
                  </a:extLst>
                </a:gridCol>
                <a:gridCol w="333930">
                  <a:extLst>
                    <a:ext uri="{9D8B030D-6E8A-4147-A177-3AD203B41FA5}">
                      <a16:colId xmlns:a16="http://schemas.microsoft.com/office/drawing/2014/main" val="2528777640"/>
                    </a:ext>
                  </a:extLst>
                </a:gridCol>
                <a:gridCol w="612000">
                  <a:extLst>
                    <a:ext uri="{9D8B030D-6E8A-4147-A177-3AD203B41FA5}">
                      <a16:colId xmlns:a16="http://schemas.microsoft.com/office/drawing/2014/main" val="114320034"/>
                    </a:ext>
                  </a:extLst>
                </a:gridCol>
                <a:gridCol w="113411">
                  <a:extLst>
                    <a:ext uri="{9D8B030D-6E8A-4147-A177-3AD203B41FA5}">
                      <a16:colId xmlns:a16="http://schemas.microsoft.com/office/drawing/2014/main" val="1174119677"/>
                    </a:ext>
                  </a:extLst>
                </a:gridCol>
                <a:gridCol w="612000">
                  <a:extLst>
                    <a:ext uri="{9D8B030D-6E8A-4147-A177-3AD203B41FA5}">
                      <a16:colId xmlns:a16="http://schemas.microsoft.com/office/drawing/2014/main" val="4147684076"/>
                    </a:ext>
                  </a:extLst>
                </a:gridCol>
                <a:gridCol w="612000">
                  <a:extLst>
                    <a:ext uri="{9D8B030D-6E8A-4147-A177-3AD203B41FA5}">
                      <a16:colId xmlns:a16="http://schemas.microsoft.com/office/drawing/2014/main" val="2106239267"/>
                    </a:ext>
                  </a:extLst>
                </a:gridCol>
                <a:gridCol w="612000">
                  <a:extLst>
                    <a:ext uri="{9D8B030D-6E8A-4147-A177-3AD203B41FA5}">
                      <a16:colId xmlns:a16="http://schemas.microsoft.com/office/drawing/2014/main" val="234250265"/>
                    </a:ext>
                  </a:extLst>
                </a:gridCol>
                <a:gridCol w="111310">
                  <a:extLst>
                    <a:ext uri="{9D8B030D-6E8A-4147-A177-3AD203B41FA5}">
                      <a16:colId xmlns:a16="http://schemas.microsoft.com/office/drawing/2014/main" val="922587803"/>
                    </a:ext>
                  </a:extLst>
                </a:gridCol>
                <a:gridCol w="612000">
                  <a:extLst>
                    <a:ext uri="{9D8B030D-6E8A-4147-A177-3AD203B41FA5}">
                      <a16:colId xmlns:a16="http://schemas.microsoft.com/office/drawing/2014/main" val="2082942865"/>
                    </a:ext>
                  </a:extLst>
                </a:gridCol>
                <a:gridCol w="612000">
                  <a:extLst>
                    <a:ext uri="{9D8B030D-6E8A-4147-A177-3AD203B41FA5}">
                      <a16:colId xmlns:a16="http://schemas.microsoft.com/office/drawing/2014/main" val="3121905312"/>
                    </a:ext>
                  </a:extLst>
                </a:gridCol>
                <a:gridCol w="612000">
                  <a:extLst>
                    <a:ext uri="{9D8B030D-6E8A-4147-A177-3AD203B41FA5}">
                      <a16:colId xmlns:a16="http://schemas.microsoft.com/office/drawing/2014/main" val="2974333133"/>
                    </a:ext>
                  </a:extLst>
                </a:gridCol>
              </a:tblGrid>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pt-BR" sz="1100" b="1" i="0" u="none" strike="noStrike" dirty="0">
                          <a:solidFill>
                            <a:srgbClr val="404040"/>
                          </a:solidFill>
                          <a:effectLst/>
                          <a:latin typeface="Calibri" panose="020F0502020204030204" pitchFamily="34" charset="0"/>
                        </a:rPr>
                        <a:t>     9 - Avaliação do plano</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87,2</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t-BR" sz="1100" b="1" dirty="0">
                          <a:solidFill>
                            <a:srgbClr val="09B3F1"/>
                          </a:solidFill>
                          <a:latin typeface="Calibri" panose="020F0502020204030204" pitchFamily="34" charset="0"/>
                        </a:rPr>
                        <a:t>↓</a:t>
                      </a:r>
                      <a:endParaRPr kumimoji="0" lang="pt-BR" sz="1100" b="0" i="0" u="none" strike="noStrike" kern="1200" cap="none" spc="0" normalizeH="0" baseline="0" noProof="0" dirty="0">
                        <a:ln>
                          <a:noFill/>
                        </a:ln>
                        <a:solidFill>
                          <a:srgbClr val="09B3F1"/>
                        </a:solidFill>
                        <a:effectLst/>
                        <a:uLnTx/>
                        <a:uFillTx/>
                        <a:latin typeface="Calibri" panose="020F0502020204030204" pitchFamily="34" charset="0"/>
                        <a:ea typeface="+mn-ea"/>
                        <a:cs typeface="+mn-cs"/>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72,0</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FFFFFF"/>
                          </a:solidFill>
                          <a:effectLst/>
                          <a:highlight>
                            <a:srgbClr val="70AD47"/>
                          </a:highlight>
                          <a:latin typeface="Calibri" panose="020F0502020204030204" pitchFamily="34" charset="0"/>
                        </a:rPr>
                        <a:t>97,7</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77,4</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44,3</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FFFFFF"/>
                          </a:solidFill>
                          <a:effectLst/>
                          <a:highlight>
                            <a:srgbClr val="70AD47"/>
                          </a:highlight>
                          <a:latin typeface="Calibri" panose="020F0502020204030204" pitchFamily="34" charset="0"/>
                        </a:rPr>
                        <a:t>97,7</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dirty="0">
                          <a:solidFill>
                            <a:srgbClr val="404040"/>
                          </a:solidFill>
                          <a:effectLst/>
                          <a:highlight>
                            <a:srgbClr val="FFE699"/>
                          </a:highlight>
                          <a:latin typeface="Calibri" panose="020F0502020204030204" pitchFamily="34" charset="0"/>
                        </a:rPr>
                        <a:t>87,1</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76,7</a:t>
                      </a:r>
                    </a:p>
                  </a:txBody>
                  <a:tcPr marL="9525" marR="9525" marT="9525"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337771341"/>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pt-BR" sz="1100" b="1" i="0" u="none" strike="noStrike" dirty="0">
                          <a:solidFill>
                            <a:srgbClr val="404040"/>
                          </a:solidFill>
                          <a:effectLst/>
                          <a:latin typeface="Calibri" panose="020F0502020204030204" pitchFamily="34" charset="0"/>
                        </a:rPr>
                        <a:t>     10 - Recomendação do plano</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100" b="1" i="0" u="none" strike="noStrike" dirty="0">
                          <a:solidFill>
                            <a:schemeClr val="bg1"/>
                          </a:solidFill>
                          <a:effectLst/>
                          <a:latin typeface="Calibri" panose="020F0502020204030204" pitchFamily="34" charset="0"/>
                        </a:rPr>
                        <a:t>79,3</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t-BR" sz="1100" b="1" dirty="0">
                          <a:solidFill>
                            <a:srgbClr val="09B3F1"/>
                          </a:solidFill>
                          <a:latin typeface="Calibri" panose="020F0502020204030204" pitchFamily="34" charset="0"/>
                        </a:rPr>
                        <a:t>↓</a:t>
                      </a:r>
                      <a:endParaRPr kumimoji="0" lang="pt-BR" sz="1100" b="0" i="0" u="none" strike="noStrike" kern="1200" cap="none" spc="0" normalizeH="0" baseline="0" noProof="0" dirty="0">
                        <a:ln>
                          <a:noFill/>
                        </a:ln>
                        <a:solidFill>
                          <a:srgbClr val="09B3F1"/>
                        </a:solidFill>
                        <a:effectLst/>
                        <a:uLnTx/>
                        <a:uFillTx/>
                        <a:latin typeface="Calibri" panose="020F0502020204030204" pitchFamily="34" charset="0"/>
                        <a:ea typeface="+mn-ea"/>
                        <a:cs typeface="+mn-cs"/>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64,6</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FFFFFF"/>
                          </a:solidFill>
                          <a:effectLst/>
                          <a:highlight>
                            <a:srgbClr val="70AD47"/>
                          </a:highlight>
                          <a:latin typeface="Calibri" panose="020F0502020204030204" pitchFamily="34" charset="0"/>
                        </a:rPr>
                        <a:t>93,4</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71,5</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39,4</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endParaRPr lang="pt-BR" sz="1100" b="1" i="0" u="none" strike="noStrike" dirty="0">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FFFFFF"/>
                          </a:solidFill>
                          <a:effectLst/>
                          <a:highlight>
                            <a:srgbClr val="70AD47"/>
                          </a:highlight>
                          <a:latin typeface="Calibri" panose="020F0502020204030204" pitchFamily="34" charset="0"/>
                        </a:rPr>
                        <a:t>92,7</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78,7</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61,6</a:t>
                      </a:r>
                    </a:p>
                  </a:txBody>
                  <a:tcPr marL="9525" marR="9525" marT="9525"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2260141380"/>
                  </a:ext>
                </a:extLst>
              </a:tr>
            </a:tbl>
          </a:graphicData>
        </a:graphic>
      </p:graphicFrame>
      <p:graphicFrame>
        <p:nvGraphicFramePr>
          <p:cNvPr id="8" name="Tabela 7">
            <a:extLst>
              <a:ext uri="{FF2B5EF4-FFF2-40B4-BE49-F238E27FC236}">
                <a16:creationId xmlns:a16="http://schemas.microsoft.com/office/drawing/2014/main" id="{0E56D99A-C663-F430-099B-3BA1278081B9}"/>
              </a:ext>
            </a:extLst>
          </p:cNvPr>
          <p:cNvGraphicFramePr>
            <a:graphicFrameLocks noGrp="1"/>
          </p:cNvGraphicFramePr>
          <p:nvPr>
            <p:extLst>
              <p:ext uri="{D42A27DB-BD31-4B8C-83A1-F6EECF244321}">
                <p14:modId xmlns:p14="http://schemas.microsoft.com/office/powerpoint/2010/main" val="491720073"/>
              </p:ext>
            </p:extLst>
          </p:nvPr>
        </p:nvGraphicFramePr>
        <p:xfrm>
          <a:off x="104699" y="4077104"/>
          <a:ext cx="8359004" cy="288000"/>
        </p:xfrm>
        <a:graphic>
          <a:graphicData uri="http://schemas.openxmlformats.org/drawingml/2006/table">
            <a:tbl>
              <a:tblPr/>
              <a:tblGrid>
                <a:gridCol w="2904353">
                  <a:extLst>
                    <a:ext uri="{9D8B030D-6E8A-4147-A177-3AD203B41FA5}">
                      <a16:colId xmlns:a16="http://schemas.microsoft.com/office/drawing/2014/main" val="1115746144"/>
                    </a:ext>
                  </a:extLst>
                </a:gridCol>
                <a:gridCol w="612000">
                  <a:extLst>
                    <a:ext uri="{9D8B030D-6E8A-4147-A177-3AD203B41FA5}">
                      <a16:colId xmlns:a16="http://schemas.microsoft.com/office/drawing/2014/main" val="332278745"/>
                    </a:ext>
                  </a:extLst>
                </a:gridCol>
                <a:gridCol w="333930">
                  <a:extLst>
                    <a:ext uri="{9D8B030D-6E8A-4147-A177-3AD203B41FA5}">
                      <a16:colId xmlns:a16="http://schemas.microsoft.com/office/drawing/2014/main" val="2528777640"/>
                    </a:ext>
                  </a:extLst>
                </a:gridCol>
                <a:gridCol w="612000">
                  <a:extLst>
                    <a:ext uri="{9D8B030D-6E8A-4147-A177-3AD203B41FA5}">
                      <a16:colId xmlns:a16="http://schemas.microsoft.com/office/drawing/2014/main" val="114320034"/>
                    </a:ext>
                  </a:extLst>
                </a:gridCol>
                <a:gridCol w="113411">
                  <a:extLst>
                    <a:ext uri="{9D8B030D-6E8A-4147-A177-3AD203B41FA5}">
                      <a16:colId xmlns:a16="http://schemas.microsoft.com/office/drawing/2014/main" val="1174119677"/>
                    </a:ext>
                  </a:extLst>
                </a:gridCol>
                <a:gridCol w="612000">
                  <a:extLst>
                    <a:ext uri="{9D8B030D-6E8A-4147-A177-3AD203B41FA5}">
                      <a16:colId xmlns:a16="http://schemas.microsoft.com/office/drawing/2014/main" val="4147684076"/>
                    </a:ext>
                  </a:extLst>
                </a:gridCol>
                <a:gridCol w="612000">
                  <a:extLst>
                    <a:ext uri="{9D8B030D-6E8A-4147-A177-3AD203B41FA5}">
                      <a16:colId xmlns:a16="http://schemas.microsoft.com/office/drawing/2014/main" val="2106239267"/>
                    </a:ext>
                  </a:extLst>
                </a:gridCol>
                <a:gridCol w="612000">
                  <a:extLst>
                    <a:ext uri="{9D8B030D-6E8A-4147-A177-3AD203B41FA5}">
                      <a16:colId xmlns:a16="http://schemas.microsoft.com/office/drawing/2014/main" val="234250265"/>
                    </a:ext>
                  </a:extLst>
                </a:gridCol>
                <a:gridCol w="111310">
                  <a:extLst>
                    <a:ext uri="{9D8B030D-6E8A-4147-A177-3AD203B41FA5}">
                      <a16:colId xmlns:a16="http://schemas.microsoft.com/office/drawing/2014/main" val="922587803"/>
                    </a:ext>
                  </a:extLst>
                </a:gridCol>
                <a:gridCol w="612000">
                  <a:extLst>
                    <a:ext uri="{9D8B030D-6E8A-4147-A177-3AD203B41FA5}">
                      <a16:colId xmlns:a16="http://schemas.microsoft.com/office/drawing/2014/main" val="2082942865"/>
                    </a:ext>
                  </a:extLst>
                </a:gridCol>
                <a:gridCol w="612000">
                  <a:extLst>
                    <a:ext uri="{9D8B030D-6E8A-4147-A177-3AD203B41FA5}">
                      <a16:colId xmlns:a16="http://schemas.microsoft.com/office/drawing/2014/main" val="3121905312"/>
                    </a:ext>
                  </a:extLst>
                </a:gridCol>
                <a:gridCol w="612000">
                  <a:extLst>
                    <a:ext uri="{9D8B030D-6E8A-4147-A177-3AD203B41FA5}">
                      <a16:colId xmlns:a16="http://schemas.microsoft.com/office/drawing/2014/main" val="2974333133"/>
                    </a:ext>
                  </a:extLst>
                </a:gridCol>
              </a:tblGrid>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pt-BR" sz="1100" b="1" i="0" u="none" strike="noStrike" dirty="0">
                          <a:solidFill>
                            <a:schemeClr val="bg1"/>
                          </a:solidFill>
                          <a:effectLst/>
                          <a:latin typeface="Calibri" panose="020F0502020204030204" pitchFamily="34" charset="0"/>
                        </a:rPr>
                        <a:t>     7 -  Não Reclamei</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t-BR" sz="1100" b="1" i="0" u="none" strike="noStrike" dirty="0">
                          <a:solidFill>
                            <a:schemeClr val="tx1">
                              <a:lumMod val="75000"/>
                              <a:lumOff val="25000"/>
                            </a:schemeClr>
                          </a:solidFill>
                          <a:effectLst/>
                          <a:latin typeface="Calibri" panose="020F0502020204030204" pitchFamily="34" charset="0"/>
                        </a:rPr>
                        <a:t>71,4</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t-BR" sz="1100" b="1" dirty="0">
                          <a:solidFill>
                            <a:srgbClr val="09B3F1"/>
                          </a:solidFill>
                          <a:latin typeface="Calibri" panose="020F0502020204030204" pitchFamily="34" charset="0"/>
                        </a:rPr>
                        <a:t>↓</a:t>
                      </a:r>
                      <a:endParaRPr kumimoji="0" lang="pt-BR" sz="1100" b="0" i="0" u="none" strike="noStrike" kern="1200" cap="none" spc="0" normalizeH="0" baseline="0" noProof="0" dirty="0">
                        <a:ln>
                          <a:noFill/>
                        </a:ln>
                        <a:solidFill>
                          <a:srgbClr val="09B3F1"/>
                        </a:solidFill>
                        <a:effectLst/>
                        <a:uLnTx/>
                        <a:uFillTx/>
                        <a:latin typeface="Calibri" panose="020F0502020204030204" pitchFamily="34" charset="0"/>
                        <a:ea typeface="+mn-ea"/>
                        <a:cs typeface="+mn-cs"/>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tx1">
                              <a:lumMod val="75000"/>
                              <a:lumOff val="25000"/>
                            </a:schemeClr>
                          </a:solidFill>
                          <a:effectLst/>
                          <a:latin typeface="Calibri" panose="020F0502020204030204" pitchFamily="34" charset="0"/>
                        </a:rPr>
                        <a:t>48,8</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84,5</a:t>
                      </a:r>
                      <a:endParaRPr lang="pt-BR" sz="1100" b="1" i="0" u="none" strike="noStrike" kern="1200" dirty="0">
                        <a:solidFill>
                          <a:schemeClr val="tx1">
                            <a:lumMod val="75000"/>
                            <a:lumOff val="25000"/>
                          </a:schemeClr>
                        </a:solidFill>
                        <a:effectLst/>
                        <a:latin typeface="Calibri" panose="020F0502020204030204" pitchFamily="34" charset="0"/>
                        <a:ea typeface="+mn-ea"/>
                        <a:cs typeface="+mn-cs"/>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61,6</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21,7</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ctr"/>
                      <a:endParaRPr lang="pt-BR" sz="1100" b="1" i="0" u="none" strike="noStrike" kern="1200" dirty="0">
                        <a:solidFill>
                          <a:schemeClr val="tx1">
                            <a:lumMod val="75000"/>
                            <a:lumOff val="25000"/>
                          </a:schemeClr>
                        </a:solidFill>
                        <a:effectLst/>
                        <a:latin typeface="Calibri" panose="020F0502020204030204" pitchFamily="34" charset="0"/>
                        <a:ea typeface="+mn-ea"/>
                        <a:cs typeface="+mn-cs"/>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81,4</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66,7</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50,6</a:t>
                      </a:r>
                    </a:p>
                  </a:txBody>
                  <a:tcPr marL="9525" marR="9525" marT="9525"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1231087623"/>
                  </a:ext>
                </a:extLst>
              </a:tr>
            </a:tbl>
          </a:graphicData>
        </a:graphic>
      </p:graphicFrame>
      <p:grpSp>
        <p:nvGrpSpPr>
          <p:cNvPr id="24" name="Agrupar 23">
            <a:extLst>
              <a:ext uri="{FF2B5EF4-FFF2-40B4-BE49-F238E27FC236}">
                <a16:creationId xmlns:a16="http://schemas.microsoft.com/office/drawing/2014/main" id="{89955637-DA0E-7692-FEAD-FC04780F6525}"/>
              </a:ext>
            </a:extLst>
          </p:cNvPr>
          <p:cNvGrpSpPr/>
          <p:nvPr/>
        </p:nvGrpSpPr>
        <p:grpSpPr>
          <a:xfrm>
            <a:off x="71263" y="5526417"/>
            <a:ext cx="9793908" cy="837822"/>
            <a:chOff x="71263" y="5526417"/>
            <a:chExt cx="9793908" cy="837822"/>
          </a:xfrm>
        </p:grpSpPr>
        <p:sp>
          <p:nvSpPr>
            <p:cNvPr id="9" name="Retângulo: Cantos Arredondados 8">
              <a:extLst>
                <a:ext uri="{FF2B5EF4-FFF2-40B4-BE49-F238E27FC236}">
                  <a16:creationId xmlns:a16="http://schemas.microsoft.com/office/drawing/2014/main" id="{3D70EEB0-CAD0-0A8C-8F50-A99343AE6F79}"/>
                </a:ext>
              </a:extLst>
            </p:cNvPr>
            <p:cNvSpPr/>
            <p:nvPr/>
          </p:nvSpPr>
          <p:spPr>
            <a:xfrm>
              <a:off x="71263" y="5526417"/>
              <a:ext cx="9729149" cy="837822"/>
            </a:xfrm>
            <a:prstGeom prst="roundRect">
              <a:avLst/>
            </a:prstGeom>
            <a:solidFill>
              <a:sysClr val="window" lastClr="FFFFFF">
                <a:lumMod val="95000"/>
              </a:sys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1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Agrupar 9">
              <a:extLst>
                <a:ext uri="{FF2B5EF4-FFF2-40B4-BE49-F238E27FC236}">
                  <a16:creationId xmlns:a16="http://schemas.microsoft.com/office/drawing/2014/main" id="{905E72EE-F5DC-805E-988E-C70855389B74}"/>
                </a:ext>
              </a:extLst>
            </p:cNvPr>
            <p:cNvGrpSpPr/>
            <p:nvPr/>
          </p:nvGrpSpPr>
          <p:grpSpPr>
            <a:xfrm>
              <a:off x="194663" y="5546839"/>
              <a:ext cx="7892633" cy="802010"/>
              <a:chOff x="693616" y="5910036"/>
              <a:chExt cx="8678984" cy="802010"/>
            </a:xfrm>
          </p:grpSpPr>
          <p:sp>
            <p:nvSpPr>
              <p:cNvPr id="11" name="Retângulo de cantos arredondados 45">
                <a:extLst>
                  <a:ext uri="{FF2B5EF4-FFF2-40B4-BE49-F238E27FC236}">
                    <a16:creationId xmlns:a16="http://schemas.microsoft.com/office/drawing/2014/main" id="{CAB70E57-E1E0-6696-0F89-64F7D638C9F9}"/>
                  </a:ext>
                </a:extLst>
              </p:cNvPr>
              <p:cNvSpPr/>
              <p:nvPr/>
            </p:nvSpPr>
            <p:spPr>
              <a:xfrm>
                <a:off x="693616" y="5931808"/>
                <a:ext cx="234741" cy="225253"/>
              </a:xfrm>
              <a:prstGeom prst="roundRect">
                <a:avLst/>
              </a:prstGeom>
              <a:solidFill>
                <a:srgbClr val="70AD47"/>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050" b="0" i="0" u="none" strike="noStrike" kern="0" cap="none" spc="0" normalizeH="0" baseline="0" noProof="0" dirty="0">
                  <a:ln>
                    <a:noFill/>
                  </a:ln>
                  <a:solidFill>
                    <a:prstClr val="black">
                      <a:lumMod val="65000"/>
                      <a:lumOff val="35000"/>
                    </a:prstClr>
                  </a:solidFill>
                  <a:effectLst/>
                  <a:uLnTx/>
                  <a:uFillTx/>
                  <a:latin typeface="Calibri Light" panose="020F0302020204030204"/>
                  <a:ea typeface="+mn-ea"/>
                  <a:cs typeface="Calibri" pitchFamily="34" charset="0"/>
                </a:endParaRPr>
              </a:p>
            </p:txBody>
          </p:sp>
          <p:sp>
            <p:nvSpPr>
              <p:cNvPr id="12" name="Retângulo de cantos arredondados 46">
                <a:extLst>
                  <a:ext uri="{FF2B5EF4-FFF2-40B4-BE49-F238E27FC236}">
                    <a16:creationId xmlns:a16="http://schemas.microsoft.com/office/drawing/2014/main" id="{CB3D8421-390B-D6F8-FEB9-922D3A364983}"/>
                  </a:ext>
                </a:extLst>
              </p:cNvPr>
              <p:cNvSpPr/>
              <p:nvPr/>
            </p:nvSpPr>
            <p:spPr>
              <a:xfrm>
                <a:off x="693616" y="6208977"/>
                <a:ext cx="234741" cy="218114"/>
              </a:xfrm>
              <a:prstGeom prst="roundRect">
                <a:avLst/>
              </a:prstGeom>
              <a:solidFill>
                <a:srgbClr val="FFE699"/>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050" b="0" i="0" u="none" strike="noStrike" kern="0" cap="none" spc="0" normalizeH="0" baseline="0" noProof="0" dirty="0">
                  <a:ln>
                    <a:noFill/>
                  </a:ln>
                  <a:solidFill>
                    <a:prstClr val="black">
                      <a:lumMod val="65000"/>
                      <a:lumOff val="35000"/>
                    </a:prstClr>
                  </a:solidFill>
                  <a:effectLst/>
                  <a:uLnTx/>
                  <a:uFillTx/>
                  <a:latin typeface="Calibri Light" panose="020F0302020204030204"/>
                  <a:ea typeface="+mn-ea"/>
                  <a:cs typeface="Calibri" pitchFamily="34" charset="0"/>
                </a:endParaRPr>
              </a:p>
            </p:txBody>
          </p:sp>
          <p:sp>
            <p:nvSpPr>
              <p:cNvPr id="13" name="Retângulo de cantos arredondados 47">
                <a:extLst>
                  <a:ext uri="{FF2B5EF4-FFF2-40B4-BE49-F238E27FC236}">
                    <a16:creationId xmlns:a16="http://schemas.microsoft.com/office/drawing/2014/main" id="{2A0E9E34-6B9E-24D9-3D1F-05FB6D46F303}"/>
                  </a:ext>
                </a:extLst>
              </p:cNvPr>
              <p:cNvSpPr/>
              <p:nvPr/>
            </p:nvSpPr>
            <p:spPr>
              <a:xfrm>
                <a:off x="697512" y="6479007"/>
                <a:ext cx="226949" cy="217021"/>
              </a:xfrm>
              <a:prstGeom prst="roundRect">
                <a:avLst/>
              </a:prstGeom>
              <a:solidFill>
                <a:srgbClr val="FF7C8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050" b="0" i="0" u="none" strike="noStrike" kern="0" cap="none" spc="0" normalizeH="0" baseline="0" noProof="0" dirty="0">
                  <a:ln>
                    <a:noFill/>
                  </a:ln>
                  <a:solidFill>
                    <a:prstClr val="black">
                      <a:lumMod val="65000"/>
                      <a:lumOff val="35000"/>
                    </a:prstClr>
                  </a:solidFill>
                  <a:effectLst/>
                  <a:uLnTx/>
                  <a:uFillTx/>
                  <a:latin typeface="Calibri Light" panose="020F0302020204030204"/>
                  <a:ea typeface="+mn-ea"/>
                  <a:cs typeface="Calibri" pitchFamily="34" charset="0"/>
                </a:endParaRPr>
              </a:p>
            </p:txBody>
          </p:sp>
          <p:sp>
            <p:nvSpPr>
              <p:cNvPr id="14" name="Rectangle 6">
                <a:extLst>
                  <a:ext uri="{FF2B5EF4-FFF2-40B4-BE49-F238E27FC236}">
                    <a16:creationId xmlns:a16="http://schemas.microsoft.com/office/drawing/2014/main" id="{96330FC6-F5AD-74A8-6067-59DEB5EED785}"/>
                  </a:ext>
                </a:extLst>
              </p:cNvPr>
              <p:cNvSpPr>
                <a:spLocks noChangeArrowheads="1"/>
              </p:cNvSpPr>
              <p:nvPr/>
            </p:nvSpPr>
            <p:spPr bwMode="auto">
              <a:xfrm>
                <a:off x="903662" y="5910036"/>
                <a:ext cx="8468938" cy="261610"/>
              </a:xfrm>
              <a:prstGeom prst="rect">
                <a:avLst/>
              </a:prstGeom>
              <a:noFill/>
              <a:ln w="9525">
                <a:noFill/>
                <a:miter lim="800000"/>
                <a:headEnd/>
                <a:tailEnd/>
              </a:ln>
            </p:spPr>
            <p:txBody>
              <a:bodyPr wrap="square">
                <a:spAutoFit/>
              </a:bodyPr>
              <a:lstStyle/>
              <a:p>
                <a:pPr marL="0" marR="0" lvl="0" indent="0" algn="just" defTabSz="914400" eaLnBrk="1" fontAlgn="auto" latinLnBrk="0" hangingPunct="1">
                  <a:lnSpc>
                    <a:spcPct val="100000"/>
                  </a:lnSpc>
                  <a:spcBef>
                    <a:spcPts val="0"/>
                  </a:spcBef>
                  <a:spcAft>
                    <a:spcPts val="0"/>
                  </a:spcAft>
                  <a:buClr>
                    <a:srgbClr val="CC0000"/>
                  </a:buClr>
                  <a:buSzTx/>
                  <a:buFontTx/>
                  <a:buNone/>
                  <a:tabLst/>
                  <a:defRPr/>
                </a:pPr>
                <a:r>
                  <a:rPr kumimoji="0" lang="pt-BR" sz="1050" b="0" i="0" u="none" strike="noStrike" kern="0" cap="none" spc="0" normalizeH="0" baseline="0" noProof="0" dirty="0">
                    <a:ln>
                      <a:noFill/>
                    </a:ln>
                    <a:solidFill>
                      <a:prstClr val="black">
                        <a:lumMod val="85000"/>
                        <a:lumOff val="15000"/>
                      </a:prstClr>
                    </a:solidFill>
                    <a:effectLst/>
                    <a:uLnTx/>
                    <a:uFillTx/>
                    <a:latin typeface="Calibri Light" panose="020F0302020204030204"/>
                    <a:cs typeface="Calibri" pitchFamily="34" charset="0"/>
                  </a:rPr>
                  <a:t>De 90 – 100%: Nível de satisfação de excelência (são as forças) </a:t>
                </a:r>
              </a:p>
            </p:txBody>
          </p:sp>
          <p:sp>
            <p:nvSpPr>
              <p:cNvPr id="15" name="Rectangle 7">
                <a:extLst>
                  <a:ext uri="{FF2B5EF4-FFF2-40B4-BE49-F238E27FC236}">
                    <a16:creationId xmlns:a16="http://schemas.microsoft.com/office/drawing/2014/main" id="{D3803E77-94AC-9EE8-38E6-E1ABD044C636}"/>
                  </a:ext>
                </a:extLst>
              </p:cNvPr>
              <p:cNvSpPr>
                <a:spLocks noChangeArrowheads="1"/>
              </p:cNvSpPr>
              <p:nvPr/>
            </p:nvSpPr>
            <p:spPr bwMode="auto">
              <a:xfrm>
                <a:off x="903662" y="6180236"/>
                <a:ext cx="8468938" cy="261610"/>
              </a:xfrm>
              <a:prstGeom prst="rect">
                <a:avLst/>
              </a:prstGeom>
              <a:noFill/>
              <a:ln w="9525">
                <a:noFill/>
                <a:miter lim="800000"/>
                <a:headEnd/>
                <a:tailEnd/>
              </a:ln>
            </p:spPr>
            <p:txBody>
              <a:bodyPr wrap="square">
                <a:spAutoFit/>
              </a:bodyPr>
              <a:lstStyle/>
              <a:p>
                <a:pPr marL="0" marR="0" lvl="0" indent="0" algn="just" defTabSz="914400" eaLnBrk="1" fontAlgn="auto" latinLnBrk="0" hangingPunct="1">
                  <a:lnSpc>
                    <a:spcPct val="100000"/>
                  </a:lnSpc>
                  <a:spcBef>
                    <a:spcPts val="0"/>
                  </a:spcBef>
                  <a:spcAft>
                    <a:spcPts val="0"/>
                  </a:spcAft>
                  <a:buClr>
                    <a:srgbClr val="CC0000"/>
                  </a:buClr>
                  <a:buSzTx/>
                  <a:buFontTx/>
                  <a:buNone/>
                  <a:tabLst/>
                  <a:defRPr/>
                </a:pPr>
                <a:r>
                  <a:rPr kumimoji="0" lang="pt-BR" sz="1050" b="0" i="0" u="none" strike="noStrike" kern="0" cap="none" spc="0" normalizeH="0" baseline="0" noProof="0" dirty="0">
                    <a:ln>
                      <a:noFill/>
                    </a:ln>
                    <a:solidFill>
                      <a:prstClr val="black">
                        <a:lumMod val="85000"/>
                        <a:lumOff val="15000"/>
                      </a:prstClr>
                    </a:solidFill>
                    <a:effectLst/>
                    <a:uLnTx/>
                    <a:uFillTx/>
                    <a:latin typeface="Calibri Light" panose="020F0302020204030204"/>
                    <a:cs typeface="Calibri" pitchFamily="34" charset="0"/>
                  </a:rPr>
                  <a:t>De 80 – 89%: Nível de satisfação conforme (são as oportunidades)</a:t>
                </a:r>
              </a:p>
            </p:txBody>
          </p:sp>
          <p:sp>
            <p:nvSpPr>
              <p:cNvPr id="16" name="Rectangle 8">
                <a:extLst>
                  <a:ext uri="{FF2B5EF4-FFF2-40B4-BE49-F238E27FC236}">
                    <a16:creationId xmlns:a16="http://schemas.microsoft.com/office/drawing/2014/main" id="{1D5953C9-E447-4B6D-689A-6474196084D6}"/>
                  </a:ext>
                </a:extLst>
              </p:cNvPr>
              <p:cNvSpPr>
                <a:spLocks noChangeArrowheads="1"/>
              </p:cNvSpPr>
              <p:nvPr/>
            </p:nvSpPr>
            <p:spPr bwMode="auto">
              <a:xfrm>
                <a:off x="903662" y="6450436"/>
                <a:ext cx="8468938" cy="261610"/>
              </a:xfrm>
              <a:prstGeom prst="rect">
                <a:avLst/>
              </a:prstGeom>
              <a:noFill/>
              <a:ln w="9525">
                <a:noFill/>
                <a:miter lim="800000"/>
                <a:headEnd/>
                <a:tailEnd/>
              </a:ln>
            </p:spPr>
            <p:txBody>
              <a:bodyPr wrap="square">
                <a:spAutoFit/>
              </a:bodyPr>
              <a:lstStyle/>
              <a:p>
                <a:pPr marL="0" marR="0" lvl="0" indent="0" algn="just" defTabSz="914400" eaLnBrk="1" fontAlgn="auto" latinLnBrk="0" hangingPunct="1">
                  <a:lnSpc>
                    <a:spcPct val="100000"/>
                  </a:lnSpc>
                  <a:spcBef>
                    <a:spcPts val="0"/>
                  </a:spcBef>
                  <a:spcAft>
                    <a:spcPts val="0"/>
                  </a:spcAft>
                  <a:buClr>
                    <a:srgbClr val="CC0000"/>
                  </a:buClr>
                  <a:buSzTx/>
                  <a:buFontTx/>
                  <a:buNone/>
                  <a:tabLst/>
                  <a:defRPr/>
                </a:pPr>
                <a:r>
                  <a:rPr kumimoji="0" lang="pt-BR" sz="1050" b="0" i="0" u="none" strike="noStrike" kern="0" cap="none" spc="0" normalizeH="0" baseline="0" noProof="0" dirty="0">
                    <a:ln>
                      <a:noFill/>
                    </a:ln>
                    <a:solidFill>
                      <a:prstClr val="black">
                        <a:lumMod val="85000"/>
                        <a:lumOff val="15000"/>
                      </a:prstClr>
                    </a:solidFill>
                    <a:effectLst/>
                    <a:uLnTx/>
                    <a:uFillTx/>
                    <a:latin typeface="Calibri Light" panose="020F0302020204030204"/>
                    <a:cs typeface="Calibri" pitchFamily="34" charset="0"/>
                  </a:rPr>
                  <a:t>De zero Até 79%: Nível de satisfação não conforme (fraquezas de 51 a 79%), sendo considerado Crítico o nível abaixo de 50% (ameaças)</a:t>
                </a:r>
              </a:p>
            </p:txBody>
          </p:sp>
        </p:grpSp>
        <p:pic>
          <p:nvPicPr>
            <p:cNvPr id="17" name="table">
              <a:extLst>
                <a:ext uri="{FF2B5EF4-FFF2-40B4-BE49-F238E27FC236}">
                  <a16:creationId xmlns:a16="http://schemas.microsoft.com/office/drawing/2014/main" id="{64FD5184-5C3C-EFEE-B14A-A2004F52E193}"/>
                </a:ext>
              </a:extLst>
            </p:cNvPr>
            <p:cNvPicPr>
              <a:picLocks noChangeAspect="1"/>
            </p:cNvPicPr>
            <p:nvPr/>
          </p:nvPicPr>
          <p:blipFill>
            <a:blip r:embed="rId4"/>
            <a:stretch>
              <a:fillRect/>
            </a:stretch>
          </p:blipFill>
          <p:spPr>
            <a:xfrm>
              <a:off x="7769690" y="5602509"/>
              <a:ext cx="2095481" cy="730322"/>
            </a:xfrm>
            <a:prstGeom prst="rect">
              <a:avLst/>
            </a:prstGeom>
          </p:spPr>
        </p:pic>
      </p:grpSp>
      <p:graphicFrame>
        <p:nvGraphicFramePr>
          <p:cNvPr id="18" name="Tabela 17">
            <a:extLst>
              <a:ext uri="{FF2B5EF4-FFF2-40B4-BE49-F238E27FC236}">
                <a16:creationId xmlns:a16="http://schemas.microsoft.com/office/drawing/2014/main" id="{1B0307B3-C002-89C6-1971-1169F3893D93}"/>
              </a:ext>
            </a:extLst>
          </p:cNvPr>
          <p:cNvGraphicFramePr>
            <a:graphicFrameLocks noGrp="1"/>
          </p:cNvGraphicFramePr>
          <p:nvPr>
            <p:extLst>
              <p:ext uri="{D42A27DB-BD31-4B8C-83A1-F6EECF244321}">
                <p14:modId xmlns:p14="http://schemas.microsoft.com/office/powerpoint/2010/main" val="816431564"/>
              </p:ext>
            </p:extLst>
          </p:nvPr>
        </p:nvGraphicFramePr>
        <p:xfrm>
          <a:off x="104699" y="944960"/>
          <a:ext cx="8359004" cy="2124000"/>
        </p:xfrm>
        <a:graphic>
          <a:graphicData uri="http://schemas.openxmlformats.org/drawingml/2006/table">
            <a:tbl>
              <a:tblPr/>
              <a:tblGrid>
                <a:gridCol w="2904353">
                  <a:extLst>
                    <a:ext uri="{9D8B030D-6E8A-4147-A177-3AD203B41FA5}">
                      <a16:colId xmlns:a16="http://schemas.microsoft.com/office/drawing/2014/main" val="1115746144"/>
                    </a:ext>
                  </a:extLst>
                </a:gridCol>
                <a:gridCol w="612000">
                  <a:extLst>
                    <a:ext uri="{9D8B030D-6E8A-4147-A177-3AD203B41FA5}">
                      <a16:colId xmlns:a16="http://schemas.microsoft.com/office/drawing/2014/main" val="332278745"/>
                    </a:ext>
                  </a:extLst>
                </a:gridCol>
                <a:gridCol w="333930">
                  <a:extLst>
                    <a:ext uri="{9D8B030D-6E8A-4147-A177-3AD203B41FA5}">
                      <a16:colId xmlns:a16="http://schemas.microsoft.com/office/drawing/2014/main" val="2528777640"/>
                    </a:ext>
                  </a:extLst>
                </a:gridCol>
                <a:gridCol w="612000">
                  <a:extLst>
                    <a:ext uri="{9D8B030D-6E8A-4147-A177-3AD203B41FA5}">
                      <a16:colId xmlns:a16="http://schemas.microsoft.com/office/drawing/2014/main" val="114320034"/>
                    </a:ext>
                  </a:extLst>
                </a:gridCol>
                <a:gridCol w="113411">
                  <a:extLst>
                    <a:ext uri="{9D8B030D-6E8A-4147-A177-3AD203B41FA5}">
                      <a16:colId xmlns:a16="http://schemas.microsoft.com/office/drawing/2014/main" val="1174119677"/>
                    </a:ext>
                  </a:extLst>
                </a:gridCol>
                <a:gridCol w="612000">
                  <a:extLst>
                    <a:ext uri="{9D8B030D-6E8A-4147-A177-3AD203B41FA5}">
                      <a16:colId xmlns:a16="http://schemas.microsoft.com/office/drawing/2014/main" val="4147684076"/>
                    </a:ext>
                  </a:extLst>
                </a:gridCol>
                <a:gridCol w="612000">
                  <a:extLst>
                    <a:ext uri="{9D8B030D-6E8A-4147-A177-3AD203B41FA5}">
                      <a16:colId xmlns:a16="http://schemas.microsoft.com/office/drawing/2014/main" val="2106239267"/>
                    </a:ext>
                  </a:extLst>
                </a:gridCol>
                <a:gridCol w="612000">
                  <a:extLst>
                    <a:ext uri="{9D8B030D-6E8A-4147-A177-3AD203B41FA5}">
                      <a16:colId xmlns:a16="http://schemas.microsoft.com/office/drawing/2014/main" val="234250265"/>
                    </a:ext>
                  </a:extLst>
                </a:gridCol>
                <a:gridCol w="111310">
                  <a:extLst>
                    <a:ext uri="{9D8B030D-6E8A-4147-A177-3AD203B41FA5}">
                      <a16:colId xmlns:a16="http://schemas.microsoft.com/office/drawing/2014/main" val="922587803"/>
                    </a:ext>
                  </a:extLst>
                </a:gridCol>
                <a:gridCol w="612000">
                  <a:extLst>
                    <a:ext uri="{9D8B030D-6E8A-4147-A177-3AD203B41FA5}">
                      <a16:colId xmlns:a16="http://schemas.microsoft.com/office/drawing/2014/main" val="2082942865"/>
                    </a:ext>
                  </a:extLst>
                </a:gridCol>
                <a:gridCol w="612000">
                  <a:extLst>
                    <a:ext uri="{9D8B030D-6E8A-4147-A177-3AD203B41FA5}">
                      <a16:colId xmlns:a16="http://schemas.microsoft.com/office/drawing/2014/main" val="3121905312"/>
                    </a:ext>
                  </a:extLst>
                </a:gridCol>
                <a:gridCol w="612000">
                  <a:extLst>
                    <a:ext uri="{9D8B030D-6E8A-4147-A177-3AD203B41FA5}">
                      <a16:colId xmlns:a16="http://schemas.microsoft.com/office/drawing/2014/main" val="2974333133"/>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endParaRPr lang="pt-BR" sz="1100" b="1" i="0" u="none" strike="noStrike" dirty="0">
                        <a:solidFill>
                          <a:srgbClr val="404040"/>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rowSpan="2"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pt-BR" sz="1100" b="1" i="0" u="none" strike="noStrike" dirty="0">
                        <a:solidFill>
                          <a:schemeClr val="bg1"/>
                        </a:solidFill>
                        <a:effectLst/>
                        <a:latin typeface="Calibri" panose="020F0502020204030204" pitchFamily="34" charset="0"/>
                      </a:endParaRPr>
                    </a:p>
                  </a:txBody>
                  <a:tcPr marL="6751" marR="6751" marT="6751" marB="0" anchor="b">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rowSpan="2" hMerge="1">
                  <a:txBody>
                    <a:bodyPr/>
                    <a:lstStyle/>
                    <a:p>
                      <a:pPr algn="ctr" fontAlgn="ctr"/>
                      <a:r>
                        <a:rPr lang="pt-BR" sz="1100" b="1" i="0" u="none" strike="noStrike" dirty="0">
                          <a:solidFill>
                            <a:schemeClr val="bg1"/>
                          </a:solidFill>
                          <a:effectLst/>
                          <a:latin typeface="Calibri" panose="020F0502020204030204" pitchFamily="34" charset="0"/>
                        </a:rPr>
                        <a:t>Maior</a:t>
                      </a:r>
                    </a:p>
                  </a:txBody>
                  <a:tcPr marL="6751" marR="6751" marT="6751" marB="0"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GERAL</a:t>
                      </a:r>
                      <a:endParaRPr lang="pt-BR" sz="12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hMerge="1">
                  <a:txBody>
                    <a:body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hMerge="1">
                  <a:txBody>
                    <a:body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200" b="1" i="0" u="none" strike="noStrike" dirty="0">
                          <a:solidFill>
                            <a:schemeClr val="bg1"/>
                          </a:solidFill>
                          <a:effectLst/>
                          <a:latin typeface="Calibri" panose="020F0502020204030204" pitchFamily="34" charset="0"/>
                        </a:rPr>
                        <a:t>AUTOGESTÃO</a:t>
                      </a:r>
                      <a:endParaRPr lang="pt-BR" sz="12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hMerge="1">
                  <a:txBody>
                    <a:body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hMerge="1">
                  <a:txBody>
                    <a:body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3549033785"/>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endParaRPr lang="pt-BR" sz="1100" b="1" i="0" u="none" strike="noStrike" dirty="0">
                        <a:solidFill>
                          <a:srgbClr val="404040"/>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t-BR" sz="1100" b="1" i="0" u="none" strike="noStrike" dirty="0">
                          <a:solidFill>
                            <a:schemeClr val="bg1"/>
                          </a:solidFill>
                          <a:effectLst/>
                          <a:latin typeface="Calibri" panose="020F0502020204030204" pitchFamily="34" charset="0"/>
                        </a:rPr>
                        <a:t>CONSOLIDADO</a:t>
                      </a:r>
                    </a:p>
                  </a:txBody>
                  <a:tcPr marL="6751" marR="6751" marT="675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hMerge="1"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pt-BR" sz="105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hMerge="1" vMerge="1">
                  <a:txBody>
                    <a:body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Maior</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Média</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Menor</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Maior</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Média</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Menor</a:t>
                      </a:r>
                    </a:p>
                  </a:txBody>
                  <a:tcPr marL="6751" marR="6751" marT="6751"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extLst>
                  <a:ext uri="{0D108BD9-81ED-4DB2-BD59-A6C34878D82A}">
                    <a16:rowId xmlns:a16="http://schemas.microsoft.com/office/drawing/2014/main" val="510279205"/>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endParaRPr lang="pt-BR" sz="1100" b="1" i="0" u="none" strike="noStrike" dirty="0">
                        <a:solidFill>
                          <a:srgbClr val="404040"/>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2023</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t-BR" sz="1050" b="1" dirty="0">
                          <a:solidFill>
                            <a:schemeClr val="bg1"/>
                          </a:solidFill>
                          <a:latin typeface="Calibri" panose="020F0502020204030204" pitchFamily="34" charset="0"/>
                        </a:rPr>
                        <a:t>↑↓</a:t>
                      </a:r>
                      <a:endParaRPr lang="pt-BR" sz="105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2024</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2023</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hMerge="1">
                  <a:txBody>
                    <a:body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hMerge="1">
                  <a:txBody>
                    <a:body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2023</a:t>
                      </a:r>
                    </a:p>
                  </a:txBody>
                  <a:tcPr marL="6751" marR="6751" marT="6751"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hMerge="1">
                  <a:txBody>
                    <a:body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hMerge="1">
                  <a:txBody>
                    <a:body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3343821211"/>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pt-BR" sz="1100" b="1" i="0" u="none" strike="noStrike" dirty="0">
                          <a:solidFill>
                            <a:srgbClr val="404040"/>
                          </a:solidFill>
                          <a:effectLst/>
                          <a:latin typeface="Calibri" panose="020F0502020204030204" pitchFamily="34" charset="0"/>
                        </a:rPr>
                        <a:t>     1 - Acesso atendimento eletivo primário</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82,0</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t-BR" sz="1100" b="1" kern="1200" dirty="0">
                          <a:solidFill>
                            <a:srgbClr val="09B3F1"/>
                          </a:solidFill>
                          <a:latin typeface="Calibri" panose="020F0502020204030204" pitchFamily="34" charset="0"/>
                          <a:ea typeface="+mn-ea"/>
                          <a:cs typeface="+mn-cs"/>
                        </a:rPr>
                        <a:t>↓</a:t>
                      </a:r>
                      <a:endParaRPr lang="pt-BR" sz="1100" b="1" kern="1200" noProof="0" dirty="0">
                        <a:solidFill>
                          <a:srgbClr val="09B3F1"/>
                        </a:solidFill>
                        <a:latin typeface="Calibri" panose="020F0502020204030204" pitchFamily="34" charset="0"/>
                        <a:ea typeface="+mn-ea"/>
                        <a:cs typeface="+mn-cs"/>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74,3</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FFFFFF"/>
                          </a:solidFill>
                          <a:effectLst/>
                          <a:highlight>
                            <a:srgbClr val="70AD47"/>
                          </a:highlight>
                          <a:latin typeface="Calibri" panose="020F0502020204030204" pitchFamily="34" charset="0"/>
                        </a:rPr>
                        <a:t>96,0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79,4</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48,9</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FFFFFF"/>
                          </a:solidFill>
                          <a:effectLst/>
                          <a:highlight>
                            <a:srgbClr val="70AD47"/>
                          </a:highlight>
                          <a:latin typeface="Calibri" panose="020F0502020204030204" pitchFamily="34" charset="0"/>
                        </a:rPr>
                        <a:t>96,0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dirty="0">
                          <a:solidFill>
                            <a:srgbClr val="404040"/>
                          </a:solidFill>
                          <a:effectLst/>
                          <a:highlight>
                            <a:srgbClr val="FFE699"/>
                          </a:highlight>
                          <a:latin typeface="Calibri" panose="020F0502020204030204" pitchFamily="34" charset="0"/>
                        </a:rPr>
                        <a:t>87,0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74,8</a:t>
                      </a:r>
                    </a:p>
                  </a:txBody>
                  <a:tcPr marL="9525" marR="9525" marT="9525"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333672863"/>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pt-BR" sz="1100" b="1" i="0" u="none" strike="noStrike" dirty="0">
                          <a:solidFill>
                            <a:srgbClr val="404040"/>
                          </a:solidFill>
                          <a:effectLst/>
                          <a:latin typeface="Calibri" panose="020F0502020204030204" pitchFamily="34" charset="0"/>
                        </a:rPr>
                        <a:t>     2 - Acesso atendimento urgência e Emergência</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88,7</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srgbClr val="09B3F1"/>
                          </a:solidFill>
                          <a:effectLst/>
                          <a:uLnTx/>
                          <a:uFillTx/>
                          <a:latin typeface="Calibri" panose="020F0502020204030204" pitchFamily="34" charset="0"/>
                          <a:ea typeface="+mn-ea"/>
                          <a:cs typeface="+mn-cs"/>
                        </a:rPr>
                        <a:t>↓</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75,8</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FFFFFF"/>
                          </a:solidFill>
                          <a:effectLst/>
                          <a:highlight>
                            <a:srgbClr val="70AD47"/>
                          </a:highlight>
                          <a:latin typeface="Calibri" panose="020F0502020204030204" pitchFamily="34" charset="0"/>
                        </a:rPr>
                        <a:t>98,8</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79,9</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34,3</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a:solidFill>
                            <a:srgbClr val="FFFFFF"/>
                          </a:solidFill>
                          <a:effectLst/>
                          <a:highlight>
                            <a:srgbClr val="70AD47"/>
                          </a:highlight>
                          <a:latin typeface="Calibri" panose="020F0502020204030204" pitchFamily="34" charset="0"/>
                        </a:rPr>
                        <a:t>98,8</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dirty="0">
                          <a:solidFill>
                            <a:srgbClr val="404040"/>
                          </a:solidFill>
                          <a:effectLst/>
                          <a:highlight>
                            <a:srgbClr val="FFE699"/>
                          </a:highlight>
                          <a:latin typeface="Calibri" panose="020F0502020204030204" pitchFamily="34" charset="0"/>
                        </a:rPr>
                        <a:t>89,9</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76,6</a:t>
                      </a:r>
                    </a:p>
                  </a:txBody>
                  <a:tcPr marL="9525" marR="9525" marT="9525"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531590655"/>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pt-BR" sz="1100" b="1" i="0" u="none" strike="noStrike" dirty="0">
                          <a:solidFill>
                            <a:srgbClr val="404040"/>
                          </a:solidFill>
                          <a:effectLst/>
                          <a:latin typeface="Calibri" panose="020F0502020204030204" pitchFamily="34" charset="0"/>
                        </a:rPr>
                        <a:t>     3 - Comunicado cuidados preventivos</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19,3</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srgbClr val="09B3F1"/>
                          </a:solidFill>
                          <a:effectLst/>
                          <a:uLnTx/>
                          <a:uFillTx/>
                          <a:latin typeface="Calibri" panose="020F0502020204030204" pitchFamily="34" charset="0"/>
                          <a:ea typeface="+mn-ea"/>
                          <a:cs typeface="+mn-cs"/>
                        </a:rPr>
                        <a:t>↑</a:t>
                      </a:r>
                      <a:endParaRPr lang="pt-BR" sz="1100" b="0" i="0" u="none" strike="noStrike" dirty="0">
                        <a:solidFill>
                          <a:srgbClr val="09B3F1"/>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tx1">
                              <a:lumMod val="75000"/>
                              <a:lumOff val="25000"/>
                            </a:schemeClr>
                          </a:solidFill>
                          <a:effectLst/>
                          <a:latin typeface="Calibri" panose="020F0502020204030204" pitchFamily="34" charset="0"/>
                        </a:rPr>
                        <a:t>30,6</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404040"/>
                          </a:solidFill>
                          <a:effectLst/>
                          <a:latin typeface="Calibri" panose="020F0502020204030204" pitchFamily="34" charset="0"/>
                        </a:rPr>
                        <a:t>81,1</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26,0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3,1</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ctr"/>
                      <a:endParaRPr lang="pt-BR" sz="1100" b="1" i="0" u="none" strike="noStrike" kern="1200" dirty="0">
                        <a:solidFill>
                          <a:schemeClr val="tx1">
                            <a:lumMod val="75000"/>
                            <a:lumOff val="25000"/>
                          </a:schemeClr>
                        </a:solidFill>
                        <a:effectLst/>
                        <a:latin typeface="Calibri" panose="020F0502020204030204" pitchFamily="34" charset="0"/>
                        <a:ea typeface="+mn-ea"/>
                        <a:cs typeface="+mn-cs"/>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81,1</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48,9</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19,3</a:t>
                      </a:r>
                    </a:p>
                  </a:txBody>
                  <a:tcPr marL="9525" marR="9525" marT="9525"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2693390961"/>
                  </a:ext>
                </a:extLst>
              </a:tr>
              <a:tr h="28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rtl="0" fontAlgn="ctr"/>
                      <a:r>
                        <a:rPr lang="pt-BR" sz="1100" b="1" i="0" u="none" strike="noStrike" dirty="0">
                          <a:solidFill>
                            <a:srgbClr val="404040"/>
                          </a:solidFill>
                          <a:effectLst/>
                          <a:latin typeface="Calibri" panose="020F0502020204030204" pitchFamily="34" charset="0"/>
                        </a:rPr>
                        <a:t>     4 - Acesso atendimento secundário/terciário</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100" b="1" i="0" u="none" strike="noStrike" dirty="0">
                          <a:solidFill>
                            <a:schemeClr val="tx1">
                              <a:lumMod val="75000"/>
                              <a:lumOff val="25000"/>
                            </a:schemeClr>
                          </a:solidFill>
                          <a:effectLst/>
                          <a:latin typeface="Calibri" panose="020F0502020204030204" pitchFamily="34" charset="0"/>
                        </a:rPr>
                        <a:t>83,8</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srgbClr val="09B3F1"/>
                          </a:solidFill>
                          <a:effectLst/>
                          <a:uLnTx/>
                          <a:uFillTx/>
                          <a:latin typeface="Calibri" panose="020F0502020204030204" pitchFamily="34" charset="0"/>
                          <a:ea typeface="+mn-ea"/>
                          <a:cs typeface="+mn-cs"/>
                        </a:rPr>
                        <a:t>↓</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66,7</a:t>
                      </a:r>
                    </a:p>
                  </a:txBody>
                  <a:tcPr marL="0" marR="0" marT="0"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FFFFFF"/>
                          </a:solidFill>
                          <a:effectLst/>
                          <a:highlight>
                            <a:srgbClr val="70AD47"/>
                          </a:highlight>
                          <a:latin typeface="Calibri" panose="020F0502020204030204" pitchFamily="34" charset="0"/>
                        </a:rPr>
                        <a:t>97,2</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dirty="0">
                          <a:solidFill>
                            <a:srgbClr val="404040"/>
                          </a:solidFill>
                          <a:effectLst/>
                          <a:highlight>
                            <a:srgbClr val="FFE699"/>
                          </a:highlight>
                          <a:latin typeface="Calibri" panose="020F0502020204030204" pitchFamily="34" charset="0"/>
                        </a:rPr>
                        <a:t>80,3</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53,2</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rgbClr val="FFFFFF"/>
                          </a:solidFill>
                          <a:effectLst/>
                          <a:highlight>
                            <a:srgbClr val="70AD47"/>
                          </a:highlight>
                          <a:latin typeface="Calibri" panose="020F0502020204030204" pitchFamily="34" charset="0"/>
                        </a:rPr>
                        <a:t>97,2</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100" b="1" i="0" u="none" strike="noStrike" dirty="0">
                          <a:solidFill>
                            <a:srgbClr val="404040"/>
                          </a:solidFill>
                          <a:effectLst/>
                          <a:highlight>
                            <a:srgbClr val="FFE699"/>
                          </a:highlight>
                          <a:latin typeface="Calibri" panose="020F0502020204030204" pitchFamily="34" charset="0"/>
                        </a:rPr>
                        <a:t>88,5</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100" b="1" i="0" u="none" strike="noStrike" dirty="0">
                          <a:solidFill>
                            <a:srgbClr val="FFFFFF"/>
                          </a:solidFill>
                          <a:effectLst/>
                          <a:highlight>
                            <a:srgbClr val="FF7C80"/>
                          </a:highlight>
                          <a:latin typeface="Calibri" panose="020F0502020204030204" pitchFamily="34" charset="0"/>
                        </a:rPr>
                        <a:t>77,1</a:t>
                      </a:r>
                    </a:p>
                  </a:txBody>
                  <a:tcPr marL="9525" marR="9525" marT="9525"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2009877184"/>
                  </a:ext>
                </a:extLst>
              </a:tr>
            </a:tbl>
          </a:graphicData>
        </a:graphic>
      </p:graphicFrame>
      <p:graphicFrame>
        <p:nvGraphicFramePr>
          <p:cNvPr id="19" name="Gráfico 18">
            <a:extLst>
              <a:ext uri="{FF2B5EF4-FFF2-40B4-BE49-F238E27FC236}">
                <a16:creationId xmlns:a16="http://schemas.microsoft.com/office/drawing/2014/main" id="{2FEEE825-C989-7E23-6CCC-57625E733C5B}"/>
              </a:ext>
            </a:extLst>
          </p:cNvPr>
          <p:cNvGraphicFramePr/>
          <p:nvPr>
            <p:extLst>
              <p:ext uri="{D42A27DB-BD31-4B8C-83A1-F6EECF244321}">
                <p14:modId xmlns:p14="http://schemas.microsoft.com/office/powerpoint/2010/main" val="2438067625"/>
              </p:ext>
            </p:extLst>
          </p:nvPr>
        </p:nvGraphicFramePr>
        <p:xfrm>
          <a:off x="8407631" y="1056592"/>
          <a:ext cx="2446044" cy="2300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8298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id="{C4A9FF0D-897D-41AA-B4EF-A16758D937DC}"/>
              </a:ext>
            </a:extLst>
          </p:cNvPr>
          <p:cNvGraphicFramePr>
            <a:graphicFrameLocks/>
          </p:cNvGraphicFramePr>
          <p:nvPr>
            <p:extLst>
              <p:ext uri="{D42A27DB-BD31-4B8C-83A1-F6EECF244321}">
                <p14:modId xmlns:p14="http://schemas.microsoft.com/office/powerpoint/2010/main" val="1383443621"/>
              </p:ext>
            </p:extLst>
          </p:nvPr>
        </p:nvGraphicFramePr>
        <p:xfrm>
          <a:off x="-70482" y="2060848"/>
          <a:ext cx="4535053" cy="1729319"/>
        </p:xfrm>
        <a:graphic>
          <a:graphicData uri="http://schemas.openxmlformats.org/drawingml/2006/chart">
            <c:chart xmlns:c="http://schemas.openxmlformats.org/drawingml/2006/chart" xmlns:r="http://schemas.openxmlformats.org/officeDocument/2006/relationships" r:id="rId2"/>
          </a:graphicData>
        </a:graphic>
      </p:graphicFrame>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Consultas e Exames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aixaDeTexto 5">
            <a:extLst>
              <a:ext uri="{FF2B5EF4-FFF2-40B4-BE49-F238E27FC236}">
                <a16:creationId xmlns:a16="http://schemas.microsoft.com/office/drawing/2014/main" id="{9B224C38-9713-0EB8-AF16-53653D86F04D}"/>
              </a:ext>
            </a:extLst>
          </p:cNvPr>
          <p:cNvSpPr txBox="1"/>
          <p:nvPr/>
        </p:nvSpPr>
        <p:spPr>
          <a:xfrm>
            <a:off x="0" y="908720"/>
            <a:ext cx="10656529" cy="532629"/>
          </a:xfrm>
          <a:prstGeom prst="rect">
            <a:avLst/>
          </a:prstGeom>
          <a:noFill/>
          <a:effectLst/>
        </p:spPr>
        <p:txBody>
          <a:bodyPr wrap="square" lIns="100760" tIns="50379" rIns="100760" bIns="50379" rtlCol="0">
            <a:spAutoFit/>
          </a:bodyPr>
          <a:lstStyle/>
          <a:p>
            <a:pPr algn="just" fontAlgn="auto">
              <a:spcBef>
                <a:spcPts val="0"/>
              </a:spcBef>
              <a:spcAft>
                <a:spcPts val="0"/>
              </a:spcAft>
            </a:pPr>
            <a:r>
              <a:rPr lang="pt-BR" sz="1400" b="1" dirty="0">
                <a:solidFill>
                  <a:schemeClr val="bg2">
                    <a:lumMod val="50000"/>
                  </a:schemeClr>
                </a:solidFill>
                <a:latin typeface="Calibri" panose="020F0502020204030204"/>
                <a:cs typeface="+mn-cs"/>
              </a:rPr>
              <a:t>1 - Nos 12 últimos meses, com que frequência você conseguiu ter cuidados de saúde (por exemplo: consultas, exames ou tratamentos) por meio de seu plano de saúde quando necessitou?</a:t>
            </a:r>
          </a:p>
        </p:txBody>
      </p:sp>
      <p:graphicFrame>
        <p:nvGraphicFramePr>
          <p:cNvPr id="7" name="Tabela 6">
            <a:extLst>
              <a:ext uri="{FF2B5EF4-FFF2-40B4-BE49-F238E27FC236}">
                <a16:creationId xmlns:a16="http://schemas.microsoft.com/office/drawing/2014/main" id="{EDB36CAE-F15F-C5C8-AE07-7E1648CD5621}"/>
              </a:ext>
            </a:extLst>
          </p:cNvPr>
          <p:cNvGraphicFramePr>
            <a:graphicFrameLocks noGrp="1"/>
          </p:cNvGraphicFramePr>
          <p:nvPr>
            <p:extLst>
              <p:ext uri="{D42A27DB-BD31-4B8C-83A1-F6EECF244321}">
                <p14:modId xmlns:p14="http://schemas.microsoft.com/office/powerpoint/2010/main" val="1312146941"/>
              </p:ext>
            </p:extLst>
          </p:nvPr>
        </p:nvGraphicFramePr>
        <p:xfrm>
          <a:off x="51819" y="4343375"/>
          <a:ext cx="5976682" cy="885825"/>
        </p:xfrm>
        <a:graphic>
          <a:graphicData uri="http://schemas.openxmlformats.org/drawingml/2006/table">
            <a:tbl>
              <a:tblPr/>
              <a:tblGrid>
                <a:gridCol w="5976682">
                  <a:extLst>
                    <a:ext uri="{9D8B030D-6E8A-4147-A177-3AD203B41FA5}">
                      <a16:colId xmlns:a16="http://schemas.microsoft.com/office/drawing/2014/main" val="162966755"/>
                    </a:ext>
                  </a:extLst>
                </a:gridCol>
              </a:tblGrid>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t"/>
                      <a:r>
                        <a:rPr lang="pt-BR" sz="1000" b="0" i="0" u="none" strike="noStrike" dirty="0">
                          <a:solidFill>
                            <a:srgbClr val="404040"/>
                          </a:solidFill>
                          <a:effectLst/>
                          <a:latin typeface="Calibri" panose="020F0502020204030204" pitchFamily="34" charset="0"/>
                        </a:rPr>
                        <a:t>Base: </a:t>
                      </a:r>
                      <a:r>
                        <a:rPr lang="pt-BR" sz="1000" b="1" i="0" u="none" strike="noStrike" dirty="0">
                          <a:solidFill>
                            <a:srgbClr val="404040"/>
                          </a:solidFill>
                          <a:effectLst/>
                          <a:latin typeface="Calibri" panose="020F0502020204030204" pitchFamily="34" charset="0"/>
                        </a:rPr>
                        <a:t>647</a:t>
                      </a:r>
                      <a:r>
                        <a:rPr lang="pt-BR" sz="1000" b="0" i="0" u="none" strike="noStrike" dirty="0">
                          <a:solidFill>
                            <a:srgbClr val="404040"/>
                          </a:solidFill>
                          <a:effectLst/>
                          <a:latin typeface="Calibri" panose="020F0502020204030204" pitchFamily="34" charset="0"/>
                        </a:rPr>
                        <a:t> | Margem de Erro: </a:t>
                      </a:r>
                      <a:r>
                        <a:rPr lang="pt-BR" sz="1000" b="1" i="0" u="none" strike="noStrike" dirty="0">
                          <a:solidFill>
                            <a:srgbClr val="404040"/>
                          </a:solidFill>
                          <a:effectLst/>
                          <a:latin typeface="Calibri" panose="020F0502020204030204" pitchFamily="34" charset="0"/>
                        </a:rPr>
                        <a:t>3.84.</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t"/>
                      <a:r>
                        <a:rPr lang="pt-BR" sz="1000" b="0" i="0" u="none" strike="noStrike" dirty="0">
                          <a:solidFill>
                            <a:srgbClr val="404040"/>
                          </a:solidFill>
                          <a:effectLst/>
                          <a:latin typeface="Calibri" panose="020F0502020204030204" pitchFamily="34" charset="0"/>
                        </a:rPr>
                        <a:t>Não procurei = Nos últimos 12 meses não procurei cuidados de saúde: </a:t>
                      </a:r>
                      <a:r>
                        <a:rPr lang="pt-BR" sz="1000" b="1" i="0" u="none" strike="noStrike" dirty="0">
                          <a:solidFill>
                            <a:srgbClr val="404040"/>
                          </a:solidFill>
                          <a:effectLst/>
                          <a:latin typeface="Calibri" panose="020F0502020204030204" pitchFamily="34" charset="0"/>
                        </a:rPr>
                        <a:t>18 entrevistados</a:t>
                      </a:r>
                      <a:r>
                        <a:rPr lang="pt-BR" sz="1000" b="0" i="0" u="none" strike="noStrike" dirty="0">
                          <a:solidFill>
                            <a:srgbClr val="404040"/>
                          </a:solidFill>
                          <a:effectLst/>
                          <a:latin typeface="Calibri" panose="020F0502020204030204" pitchFamily="34" charset="0"/>
                        </a:rPr>
                        <a:t> (não considerados para cálculo dos resultados).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76564653"/>
                  </a:ext>
                </a:extLst>
              </a:tr>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t"/>
                      <a:r>
                        <a:rPr lang="pt-BR" sz="1000" b="0" i="0" u="none" strike="noStrike" dirty="0">
                          <a:solidFill>
                            <a:srgbClr val="404040"/>
                          </a:solidFill>
                          <a:effectLst/>
                          <a:latin typeface="Calibri" panose="020F0502020204030204" pitchFamily="34" charset="0"/>
                        </a:rPr>
                        <a:t>Não sei = Não sei/Não me lembro: </a:t>
                      </a:r>
                      <a:r>
                        <a:rPr lang="pt-BR" sz="1000" b="1" i="0" u="none" strike="noStrike" dirty="0">
                          <a:solidFill>
                            <a:srgbClr val="404040"/>
                          </a:solidFill>
                          <a:effectLst/>
                          <a:latin typeface="Calibri" panose="020F0502020204030204" pitchFamily="34" charset="0"/>
                        </a:rPr>
                        <a:t>9 entrevistados</a:t>
                      </a:r>
                      <a:r>
                        <a:rPr lang="pt-BR" sz="1000" b="0" i="0" u="none" strike="noStrike" dirty="0">
                          <a:solidFill>
                            <a:srgbClr val="404040"/>
                          </a:solidFill>
                          <a:effectLst/>
                          <a:latin typeface="Calibri" panose="020F0502020204030204" pitchFamily="34" charset="0"/>
                        </a:rPr>
                        <a:t> (não considerados para cálculo dos resultados).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t"/>
                      <a:r>
                        <a:rPr lang="pt-BR" sz="900" b="0" i="0" u="none" strike="noStrike" dirty="0">
                          <a:solidFill>
                            <a:srgbClr val="404040"/>
                          </a:solidFill>
                          <a:effectLst/>
                          <a:latin typeface="Calibri" panose="020F0502020204030204" pitchFamily="34" charset="0"/>
                        </a:rPr>
                        <a:t>Nota¹: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0946733"/>
                  </a:ext>
                </a:extLst>
              </a:tr>
            </a:tbl>
          </a:graphicData>
        </a:graphic>
      </p:graphicFrame>
      <p:graphicFrame>
        <p:nvGraphicFramePr>
          <p:cNvPr id="8" name="Tabela 7">
            <a:extLst>
              <a:ext uri="{FF2B5EF4-FFF2-40B4-BE49-F238E27FC236}">
                <a16:creationId xmlns:a16="http://schemas.microsoft.com/office/drawing/2014/main" id="{613D99B1-0E2A-31CE-DCE8-E84771261E56}"/>
              </a:ext>
            </a:extLst>
          </p:cNvPr>
          <p:cNvGraphicFramePr>
            <a:graphicFrameLocks noGrp="1"/>
          </p:cNvGraphicFramePr>
          <p:nvPr>
            <p:extLst>
              <p:ext uri="{D42A27DB-BD31-4B8C-83A1-F6EECF244321}">
                <p14:modId xmlns:p14="http://schemas.microsoft.com/office/powerpoint/2010/main" val="1378749369"/>
              </p:ext>
            </p:extLst>
          </p:nvPr>
        </p:nvGraphicFramePr>
        <p:xfrm>
          <a:off x="51819" y="3489823"/>
          <a:ext cx="5420866" cy="803273"/>
        </p:xfrm>
        <a:graphic>
          <a:graphicData uri="http://schemas.openxmlformats.org/drawingml/2006/table">
            <a:tbl>
              <a:tblPr/>
              <a:tblGrid>
                <a:gridCol w="1070788">
                  <a:extLst>
                    <a:ext uri="{9D8B030D-6E8A-4147-A177-3AD203B41FA5}">
                      <a16:colId xmlns:a16="http://schemas.microsoft.com/office/drawing/2014/main" val="2165280647"/>
                    </a:ext>
                  </a:extLst>
                </a:gridCol>
                <a:gridCol w="1070788">
                  <a:extLst>
                    <a:ext uri="{9D8B030D-6E8A-4147-A177-3AD203B41FA5}">
                      <a16:colId xmlns:a16="http://schemas.microsoft.com/office/drawing/2014/main" val="3298146854"/>
                    </a:ext>
                  </a:extLst>
                </a:gridCol>
                <a:gridCol w="1070788">
                  <a:extLst>
                    <a:ext uri="{9D8B030D-6E8A-4147-A177-3AD203B41FA5}">
                      <a16:colId xmlns:a16="http://schemas.microsoft.com/office/drawing/2014/main" val="2970168599"/>
                    </a:ext>
                  </a:extLst>
                </a:gridCol>
                <a:gridCol w="1070788">
                  <a:extLst>
                    <a:ext uri="{9D8B030D-6E8A-4147-A177-3AD203B41FA5}">
                      <a16:colId xmlns:a16="http://schemas.microsoft.com/office/drawing/2014/main" val="3009002003"/>
                    </a:ext>
                  </a:extLst>
                </a:gridCol>
                <a:gridCol w="568857">
                  <a:extLst>
                    <a:ext uri="{9D8B030D-6E8A-4147-A177-3AD203B41FA5}">
                      <a16:colId xmlns:a16="http://schemas.microsoft.com/office/drawing/2014/main" val="2071753375"/>
                    </a:ext>
                  </a:extLst>
                </a:gridCol>
                <a:gridCol w="568857">
                  <a:extLst>
                    <a:ext uri="{9D8B030D-6E8A-4147-A177-3AD203B41FA5}">
                      <a16:colId xmlns:a16="http://schemas.microsoft.com/office/drawing/2014/main" val="3657888480"/>
                    </a:ext>
                  </a:extLst>
                </a:gridCol>
              </a:tblGrid>
              <a:tr h="3494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Nunca</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Às vezes</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Na maioria</a:t>
                      </a:r>
                    </a:p>
                    <a:p>
                      <a:pPr algn="ctr" fontAlgn="b"/>
                      <a:r>
                        <a:rPr lang="pt-BR" sz="1100" b="0" i="0" u="none" strike="noStrike" dirty="0">
                          <a:solidFill>
                            <a:srgbClr val="404040"/>
                          </a:solidFill>
                          <a:effectLst/>
                          <a:latin typeface="Calibri" panose="020F0502020204030204" pitchFamily="34" charset="0"/>
                        </a:rPr>
                        <a:t>das vezes</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Sempre</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procurei</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a:t>
                      </a:r>
                    </a:p>
                    <a:p>
                      <a:pPr algn="ctr" fontAlgn="b"/>
                      <a:r>
                        <a:rPr lang="pt-BR" sz="1100" b="0" i="0" u="none" strike="noStrike" dirty="0">
                          <a:solidFill>
                            <a:srgbClr val="404040"/>
                          </a:solidFill>
                          <a:effectLst/>
                          <a:latin typeface="Calibri" panose="020F0502020204030204" pitchFamily="34" charset="0"/>
                        </a:rPr>
                        <a:t>Sei</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231773">
                <a:tc>
                  <a:txBody>
                    <a:bodyPr/>
                    <a:lstStyle/>
                    <a:p>
                      <a:pPr algn="ctr" rtl="0" fontAlgn="ctr"/>
                      <a:r>
                        <a:rPr lang="pt-BR" sz="1000" b="0" i="0" u="none" strike="noStrike" dirty="0">
                          <a:solidFill>
                            <a:srgbClr val="404040"/>
                          </a:solidFill>
                          <a:effectLst/>
                          <a:latin typeface="Calibri" panose="020F0502020204030204" pitchFamily="34" charset="0"/>
                        </a:rPr>
                        <a:t>1,0</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23,6</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30,3</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41,1</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2,7</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dirty="0">
                          <a:solidFill>
                            <a:srgbClr val="404040"/>
                          </a:solidFill>
                          <a:effectLst/>
                          <a:latin typeface="Calibri" panose="020F0502020204030204" pitchFamily="34" charset="0"/>
                        </a:rPr>
                        <a:t>1,3</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222059">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0782612"/>
                  </a:ext>
                </a:extLst>
              </a:tr>
            </a:tbl>
          </a:graphicData>
        </a:graphic>
      </p:graphicFrame>
      <p:graphicFrame>
        <p:nvGraphicFramePr>
          <p:cNvPr id="10" name="Tabela 9">
            <a:extLst>
              <a:ext uri="{FF2B5EF4-FFF2-40B4-BE49-F238E27FC236}">
                <a16:creationId xmlns:a16="http://schemas.microsoft.com/office/drawing/2014/main" id="{CB61E4CB-3FC0-ED88-A3E0-29022094332A}"/>
              </a:ext>
            </a:extLst>
          </p:cNvPr>
          <p:cNvGraphicFramePr>
            <a:graphicFrameLocks noGrp="1"/>
          </p:cNvGraphicFramePr>
          <p:nvPr>
            <p:extLst>
              <p:ext uri="{D42A27DB-BD31-4B8C-83A1-F6EECF244321}">
                <p14:modId xmlns:p14="http://schemas.microsoft.com/office/powerpoint/2010/main" val="919079275"/>
              </p:ext>
            </p:extLst>
          </p:nvPr>
        </p:nvGraphicFramePr>
        <p:xfrm>
          <a:off x="5939799" y="1196752"/>
          <a:ext cx="4789468" cy="3509010"/>
        </p:xfrm>
        <a:graphic>
          <a:graphicData uri="http://schemas.openxmlformats.org/drawingml/2006/table">
            <a:tbl>
              <a:tblPr/>
              <a:tblGrid>
                <a:gridCol w="1189468">
                  <a:extLst>
                    <a:ext uri="{9D8B030D-6E8A-4147-A177-3AD203B41FA5}">
                      <a16:colId xmlns:a16="http://schemas.microsoft.com/office/drawing/2014/main" val="4043476719"/>
                    </a:ext>
                  </a:extLst>
                </a:gridCol>
                <a:gridCol w="900000">
                  <a:extLst>
                    <a:ext uri="{9D8B030D-6E8A-4147-A177-3AD203B41FA5}">
                      <a16:colId xmlns:a16="http://schemas.microsoft.com/office/drawing/2014/main" val="887322865"/>
                    </a:ext>
                  </a:extLst>
                </a:gridCol>
                <a:gridCol w="900000">
                  <a:extLst>
                    <a:ext uri="{9D8B030D-6E8A-4147-A177-3AD203B41FA5}">
                      <a16:colId xmlns:a16="http://schemas.microsoft.com/office/drawing/2014/main" val="3504795122"/>
                    </a:ext>
                  </a:extLst>
                </a:gridCol>
                <a:gridCol w="900000">
                  <a:extLst>
                    <a:ext uri="{9D8B030D-6E8A-4147-A177-3AD203B41FA5}">
                      <a16:colId xmlns:a16="http://schemas.microsoft.com/office/drawing/2014/main" val="4252080179"/>
                    </a:ext>
                  </a:extLst>
                </a:gridCol>
                <a:gridCol w="900000">
                  <a:extLst>
                    <a:ext uri="{9D8B030D-6E8A-4147-A177-3AD203B41FA5}">
                      <a16:colId xmlns:a16="http://schemas.microsoft.com/office/drawing/2014/main" val="2431796243"/>
                    </a:ext>
                  </a:extLst>
                </a:gridCol>
              </a:tblGrid>
              <a:tr h="3088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Nunca</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Às vezes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Na maioria</a:t>
                      </a:r>
                      <a:br>
                        <a:rPr lang="pt-BR" sz="1200" b="1" i="0" u="none" strike="noStrike" dirty="0">
                          <a:solidFill>
                            <a:schemeClr val="bg1"/>
                          </a:solidFill>
                          <a:effectLst/>
                          <a:latin typeface="Calibri" panose="020F0502020204030204" pitchFamily="34" charset="0"/>
                        </a:rPr>
                      </a:br>
                      <a:r>
                        <a:rPr lang="pt-BR" sz="1200" b="1" i="0" u="none" strike="noStrike" dirty="0">
                          <a:solidFill>
                            <a:schemeClr val="bg1"/>
                          </a:solidFill>
                          <a:effectLst/>
                          <a:latin typeface="Calibri" panose="020F0502020204030204" pitchFamily="34" charset="0"/>
                        </a:rPr>
                        <a:t> das vezes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Sempre</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extLst>
                  <a:ext uri="{0D108BD9-81ED-4DB2-BD59-A6C34878D82A}">
                    <a16:rowId xmlns:a16="http://schemas.microsoft.com/office/drawing/2014/main" val="1761320232"/>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Feminino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1,1</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23,9</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34,1</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40,9</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80039910"/>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 </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75,0</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04086280"/>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Masculino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1,1</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25,4</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28,3</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45,2</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976443621"/>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73,5</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4721816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1"/>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a:tc>
                <a:extLst>
                  <a:ext uri="{0D108BD9-81ED-4DB2-BD59-A6C34878D82A}">
                    <a16:rowId xmlns:a16="http://schemas.microsoft.com/office/drawing/2014/main" val="519626964"/>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18 a 25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4,5</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27,3</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22,7</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45,5</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28085382"/>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 </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68,2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54798142"/>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26 a 35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0,0</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29,5</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37,5</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33,0</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94112976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 </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70,5</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9843597"/>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36 a 45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0,7</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26,5</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32,3</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40,5</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63840701"/>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72,9</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5897449"/>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46 a 55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0,8</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18,8</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29,3</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51,1</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85503933"/>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80,5</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67845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56 a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3,6</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14,3</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32,1</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50,0</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29353387"/>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82,1</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033961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0,0</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11,8</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29,4</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58,8</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52456518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88,2</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6550521"/>
                  </a:ext>
                </a:extLst>
              </a:tr>
            </a:tbl>
          </a:graphicData>
        </a:graphic>
      </p:graphicFrame>
      <p:grpSp>
        <p:nvGrpSpPr>
          <p:cNvPr id="18" name="Agrupar 17">
            <a:extLst>
              <a:ext uri="{FF2B5EF4-FFF2-40B4-BE49-F238E27FC236}">
                <a16:creationId xmlns:a16="http://schemas.microsoft.com/office/drawing/2014/main" id="{05C81915-0DBD-311F-8221-DBA8274D7B54}"/>
              </a:ext>
            </a:extLst>
          </p:cNvPr>
          <p:cNvGrpSpPr/>
          <p:nvPr/>
        </p:nvGrpSpPr>
        <p:grpSpPr>
          <a:xfrm>
            <a:off x="0" y="5384482"/>
            <a:ext cx="10708348" cy="1212870"/>
            <a:chOff x="0" y="5216659"/>
            <a:chExt cx="10708348" cy="1212870"/>
          </a:xfrm>
        </p:grpSpPr>
        <p:sp>
          <p:nvSpPr>
            <p:cNvPr id="5" name="Retângulo 4">
              <a:extLst>
                <a:ext uri="{FF2B5EF4-FFF2-40B4-BE49-F238E27FC236}">
                  <a16:creationId xmlns:a16="http://schemas.microsoft.com/office/drawing/2014/main" id="{010CC7BB-ADA0-9DBC-7473-77FE973EFC0C}"/>
                </a:ext>
              </a:extLst>
            </p:cNvPr>
            <p:cNvSpPr/>
            <p:nvPr/>
          </p:nvSpPr>
          <p:spPr>
            <a:xfrm>
              <a:off x="51819" y="5216659"/>
              <a:ext cx="10656529" cy="121287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endParaRPr>
            </a:p>
          </p:txBody>
        </p:sp>
        <p:sp>
          <p:nvSpPr>
            <p:cNvPr id="11" name="CaixaDeTexto 10">
              <a:extLst>
                <a:ext uri="{FF2B5EF4-FFF2-40B4-BE49-F238E27FC236}">
                  <a16:creationId xmlns:a16="http://schemas.microsoft.com/office/drawing/2014/main" id="{28921369-3F7B-9C39-41DF-9F45933BC70C}"/>
                </a:ext>
              </a:extLst>
            </p:cNvPr>
            <p:cNvSpPr txBox="1"/>
            <p:nvPr/>
          </p:nvSpPr>
          <p:spPr>
            <a:xfrm>
              <a:off x="0" y="5229200"/>
              <a:ext cx="10656529" cy="1015663"/>
            </a:xfrm>
            <a:prstGeom prst="rect">
              <a:avLst/>
            </a:prstGeom>
            <a:noFill/>
          </p:spPr>
          <p:txBody>
            <a:bodyPr wrap="square" rtlCol="0">
              <a:spAutoFit/>
            </a:bodyPr>
            <a:lstStyle/>
            <a:p>
              <a:pPr algn="just" fontAlgn="auto">
                <a:spcBef>
                  <a:spcPts val="0"/>
                </a:spcBef>
                <a:spcAft>
                  <a:spcPts val="0"/>
                </a:spcAft>
              </a:pPr>
              <a:r>
                <a:rPr lang="pt-BR" sz="1200" dirty="0">
                  <a:solidFill>
                    <a:schemeClr val="bg2">
                      <a:lumMod val="50000"/>
                    </a:schemeClr>
                  </a:solidFill>
                  <a:latin typeface="Calibri" panose="020F0502020204030204"/>
                  <a:cs typeface="Times New Roman" panose="02020603050405020304" pitchFamily="18" charset="0"/>
                </a:rPr>
                <a:t>Dentre os beneficiários que tiveram cuidados de saúde e souberam responder, </a:t>
              </a:r>
              <a:r>
                <a:rPr lang="pt-BR" sz="1200" b="1" dirty="0">
                  <a:solidFill>
                    <a:schemeClr val="bg2">
                      <a:lumMod val="50000"/>
                    </a:schemeClr>
                  </a:solidFill>
                  <a:latin typeface="Calibri" panose="020F0502020204030204"/>
                  <a:cs typeface="Times New Roman" panose="02020603050405020304" pitchFamily="18" charset="0"/>
                </a:rPr>
                <a:t>74,3%</a:t>
              </a:r>
              <a:r>
                <a:rPr lang="pt-BR" sz="1200" dirty="0">
                  <a:solidFill>
                    <a:schemeClr val="bg2">
                      <a:lumMod val="50000"/>
                    </a:schemeClr>
                  </a:solidFill>
                  <a:latin typeface="Calibri" panose="020F0502020204030204"/>
                  <a:cs typeface="Times New Roman" panose="02020603050405020304" pitchFamily="18" charset="0"/>
                </a:rPr>
                <a:t> conseguiram ter cuidados de saúde </a:t>
              </a:r>
              <a:r>
                <a:rPr lang="pt-BR" sz="1200" b="1" dirty="0">
                  <a:solidFill>
                    <a:schemeClr val="bg2">
                      <a:lumMod val="50000"/>
                    </a:schemeClr>
                  </a:solidFill>
                  <a:latin typeface="Calibri" panose="020F0502020204030204"/>
                  <a:cs typeface="Times New Roman" panose="02020603050405020304" pitchFamily="18" charset="0"/>
                </a:rPr>
                <a:t>Sempre</a:t>
              </a:r>
              <a:r>
                <a:rPr lang="pt-BR" sz="1200" dirty="0">
                  <a:solidFill>
                    <a:schemeClr val="bg2">
                      <a:lumMod val="50000"/>
                    </a:schemeClr>
                  </a:solidFill>
                  <a:latin typeface="Calibri" panose="020F0502020204030204"/>
                  <a:cs typeface="Times New Roman" panose="02020603050405020304" pitchFamily="18" charset="0"/>
                </a:rPr>
                <a:t> ou </a:t>
              </a:r>
              <a:r>
                <a:rPr lang="pt-BR" sz="1200" b="1" dirty="0">
                  <a:solidFill>
                    <a:schemeClr val="bg2">
                      <a:lumMod val="50000"/>
                    </a:schemeClr>
                  </a:solidFill>
                  <a:latin typeface="Calibri" panose="020F0502020204030204"/>
                  <a:cs typeface="Times New Roman" panose="02020603050405020304" pitchFamily="18" charset="0"/>
                </a:rPr>
                <a:t>Na maioria das vezes</a:t>
              </a:r>
              <a:r>
                <a:rPr lang="pt-BR" sz="1200" dirty="0">
                  <a:solidFill>
                    <a:schemeClr val="bg2">
                      <a:lumMod val="50000"/>
                    </a:schemeClr>
                  </a:solidFill>
                  <a:latin typeface="Calibri" panose="020F0502020204030204"/>
                  <a:cs typeface="Times New Roman" panose="02020603050405020304" pitchFamily="18" charset="0"/>
                </a:rPr>
                <a:t>, classificando o atributo em patamar de </a:t>
              </a:r>
              <a:r>
                <a:rPr lang="pt-BR" sz="1200" b="1" dirty="0">
                  <a:solidFill>
                    <a:schemeClr val="bg2">
                      <a:lumMod val="50000"/>
                    </a:schemeClr>
                  </a:solidFill>
                  <a:latin typeface="Calibri" panose="020F0502020204030204"/>
                  <a:cs typeface="Times New Roman" panose="02020603050405020304" pitchFamily="18" charset="0"/>
                </a:rPr>
                <a:t>Não</a:t>
              </a:r>
              <a:r>
                <a:rPr lang="pt-BR" sz="1200" dirty="0">
                  <a:solidFill>
                    <a:schemeClr val="bg2">
                      <a:lumMod val="50000"/>
                    </a:schemeClr>
                  </a:solidFill>
                  <a:latin typeface="Calibri" panose="020F0502020204030204"/>
                  <a:cs typeface="Times New Roman" panose="02020603050405020304" pitchFamily="18" charset="0"/>
                </a:rPr>
                <a:t> </a:t>
              </a:r>
              <a:r>
                <a:rPr lang="pt-BR" sz="1200" b="1" dirty="0">
                  <a:solidFill>
                    <a:schemeClr val="bg2">
                      <a:lumMod val="50000"/>
                    </a:schemeClr>
                  </a:solidFill>
                  <a:latin typeface="Calibri" panose="020F0502020204030204"/>
                  <a:cs typeface="Times New Roman" panose="02020603050405020304" pitchFamily="18" charset="0"/>
                </a:rPr>
                <a:t>Conformidade</a:t>
              </a:r>
              <a:r>
                <a:rPr lang="pt-BR" sz="1200" dirty="0">
                  <a:solidFill>
                    <a:schemeClr val="bg2">
                      <a:lumMod val="50000"/>
                    </a:schemeClr>
                  </a:solidFill>
                  <a:latin typeface="Calibri" panose="020F0502020204030204"/>
                  <a:cs typeface="Times New Roman" panose="02020603050405020304" pitchFamily="18" charset="0"/>
                </a:rPr>
                <a:t>. Destaque positivo para a opção </a:t>
              </a:r>
              <a:r>
                <a:rPr lang="pt-BR" sz="1200" b="1" dirty="0">
                  <a:solidFill>
                    <a:schemeClr val="bg2">
                      <a:lumMod val="50000"/>
                    </a:schemeClr>
                  </a:solidFill>
                  <a:latin typeface="Calibri" panose="020F0502020204030204"/>
                  <a:cs typeface="Times New Roman" panose="02020603050405020304" pitchFamily="18" charset="0"/>
                </a:rPr>
                <a:t>Nunca</a:t>
              </a:r>
              <a:r>
                <a:rPr lang="pt-BR" sz="1200" dirty="0">
                  <a:solidFill>
                    <a:schemeClr val="bg2">
                      <a:lumMod val="50000"/>
                    </a:schemeClr>
                  </a:solidFill>
                  <a:latin typeface="Calibri" panose="020F0502020204030204"/>
                  <a:cs typeface="Times New Roman" panose="02020603050405020304" pitchFamily="18" charset="0"/>
                </a:rPr>
                <a:t> que obteve apenas </a:t>
              </a:r>
              <a:r>
                <a:rPr lang="pt-BR" sz="1200" b="1" dirty="0">
                  <a:solidFill>
                    <a:schemeClr val="bg2">
                      <a:lumMod val="50000"/>
                    </a:schemeClr>
                  </a:solidFill>
                  <a:latin typeface="Calibri" panose="020F0502020204030204"/>
                  <a:cs typeface="Times New Roman" panose="02020603050405020304" pitchFamily="18" charset="0"/>
                </a:rPr>
                <a:t>1,1%</a:t>
              </a:r>
              <a:r>
                <a:rPr lang="pt-BR" sz="1200" dirty="0">
                  <a:solidFill>
                    <a:schemeClr val="bg2">
                      <a:lumMod val="50000"/>
                    </a:schemeClr>
                  </a:solidFill>
                  <a:latin typeface="Calibri" panose="020F0502020204030204"/>
                  <a:cs typeface="Times New Roman" panose="02020603050405020304" pitchFamily="18" charset="0"/>
                </a:rPr>
                <a:t> de menções. </a:t>
              </a:r>
            </a:p>
            <a:p>
              <a:pPr algn="just" fontAlgn="auto">
                <a:spcBef>
                  <a:spcPts val="0"/>
                </a:spcBef>
                <a:spcAft>
                  <a:spcPts val="0"/>
                </a:spcAft>
              </a:pPr>
              <a:r>
                <a:rPr lang="pt-BR" sz="1200" dirty="0">
                  <a:solidFill>
                    <a:schemeClr val="bg2">
                      <a:lumMod val="50000"/>
                    </a:schemeClr>
                  </a:solidFill>
                  <a:latin typeface="Calibri" panose="020F0502020204030204" pitchFamily="34" charset="0"/>
                  <a:cs typeface="Calibri" panose="020F0502020204030204" pitchFamily="34" charset="0"/>
                </a:rPr>
                <a:t>Analisando os perfis, a variação entre os gêneros é pequena ficando dentro da margem de erro, logo não é possível dizer que há um gênero com melhor resultado que outro</a:t>
              </a:r>
              <a:r>
                <a:rPr lang="pt-BR" sz="1200" dirty="0">
                  <a:solidFill>
                    <a:schemeClr val="bg2">
                      <a:lumMod val="50000"/>
                    </a:schemeClr>
                  </a:solidFill>
                  <a:latin typeface="Calibri" panose="020F0502020204030204"/>
                  <a:cs typeface="Times New Roman" panose="02020603050405020304" pitchFamily="18" charset="0"/>
                </a:rPr>
                <a:t>. Por faixa etária quem melhor avaliou foram os beneficiários com </a:t>
              </a:r>
              <a:r>
                <a:rPr lang="pt-BR" sz="1200" b="1" dirty="0">
                  <a:solidFill>
                    <a:schemeClr val="bg2">
                      <a:lumMod val="50000"/>
                    </a:schemeClr>
                  </a:solidFill>
                  <a:latin typeface="Calibri" panose="020F0502020204030204"/>
                  <a:cs typeface="Times New Roman" panose="02020603050405020304" pitchFamily="18" charset="0"/>
                </a:rPr>
                <a:t>Mais de 65 anos</a:t>
              </a:r>
              <a:r>
                <a:rPr lang="pt-BR" sz="1200" dirty="0">
                  <a:solidFill>
                    <a:schemeClr val="bg2">
                      <a:lumMod val="50000"/>
                    </a:schemeClr>
                  </a:solidFill>
                  <a:latin typeface="Calibri" panose="020F0502020204030204"/>
                  <a:cs typeface="Times New Roman" panose="02020603050405020304" pitchFamily="18" charset="0"/>
                </a:rPr>
                <a:t>, chegando a </a:t>
              </a:r>
              <a:r>
                <a:rPr lang="pt-BR" sz="1200" b="1" dirty="0">
                  <a:solidFill>
                    <a:schemeClr val="bg2">
                      <a:lumMod val="50000"/>
                    </a:schemeClr>
                  </a:solidFill>
                  <a:latin typeface="Calibri" panose="020F0502020204030204"/>
                  <a:cs typeface="Times New Roman" panose="02020603050405020304" pitchFamily="18" charset="0"/>
                </a:rPr>
                <a:t>88,2%</a:t>
              </a:r>
              <a:r>
                <a:rPr lang="pt-BR" sz="1200" dirty="0">
                  <a:solidFill>
                    <a:schemeClr val="bg2">
                      <a:lumMod val="50000"/>
                    </a:schemeClr>
                  </a:solidFill>
                  <a:latin typeface="Calibri" panose="020F0502020204030204"/>
                  <a:cs typeface="Times New Roman" panose="02020603050405020304" pitchFamily="18" charset="0"/>
                </a:rPr>
                <a:t> das menções positivas, classificando o atributo em patamar de </a:t>
              </a:r>
              <a:r>
                <a:rPr lang="pt-BR" sz="1200" b="1" dirty="0">
                  <a:solidFill>
                    <a:schemeClr val="bg2">
                      <a:lumMod val="50000"/>
                    </a:schemeClr>
                  </a:solidFill>
                  <a:latin typeface="Calibri" panose="020F0502020204030204"/>
                  <a:cs typeface="Times New Roman" panose="02020603050405020304" pitchFamily="18" charset="0"/>
                </a:rPr>
                <a:t>Conformidade</a:t>
              </a:r>
              <a:r>
                <a:rPr lang="pt-BR" sz="1200" dirty="0">
                  <a:solidFill>
                    <a:schemeClr val="bg2">
                      <a:lumMod val="50000"/>
                    </a:schemeClr>
                  </a:solidFill>
                  <a:latin typeface="Calibri" panose="020F0502020204030204"/>
                  <a:cs typeface="Times New Roman" panose="02020603050405020304" pitchFamily="18" charset="0"/>
                </a:rPr>
                <a:t>. Já o público</a:t>
              </a:r>
              <a:r>
                <a:rPr lang="pt-BR" sz="1200" b="1" dirty="0">
                  <a:solidFill>
                    <a:schemeClr val="bg2">
                      <a:lumMod val="50000"/>
                    </a:schemeClr>
                  </a:solidFill>
                  <a:latin typeface="Calibri" panose="020F0502020204030204"/>
                  <a:cs typeface="Times New Roman" panose="02020603050405020304" pitchFamily="18" charset="0"/>
                </a:rPr>
                <a:t> De 18 a 25 anos </a:t>
              </a:r>
              <a:r>
                <a:rPr lang="pt-BR" sz="1200" dirty="0">
                  <a:solidFill>
                    <a:schemeClr val="bg2">
                      <a:lumMod val="50000"/>
                    </a:schemeClr>
                  </a:solidFill>
                  <a:latin typeface="Calibri" panose="020F0502020204030204"/>
                  <a:cs typeface="Times New Roman" panose="02020603050405020304" pitchFamily="18" charset="0"/>
                </a:rPr>
                <a:t>são os que menos conseguiram ter cuidados quando necessitaram com </a:t>
              </a:r>
              <a:r>
                <a:rPr lang="pt-BR" sz="1200" b="1" dirty="0">
                  <a:solidFill>
                    <a:schemeClr val="bg2">
                      <a:lumMod val="50000"/>
                    </a:schemeClr>
                  </a:solidFill>
                  <a:latin typeface="Calibri" panose="020F0502020204030204"/>
                  <a:cs typeface="Times New Roman" panose="02020603050405020304" pitchFamily="18" charset="0"/>
                </a:rPr>
                <a:t>68,2% </a:t>
              </a:r>
              <a:r>
                <a:rPr lang="pt-BR" sz="1200" dirty="0">
                  <a:solidFill>
                    <a:schemeClr val="bg2">
                      <a:lumMod val="50000"/>
                    </a:schemeClr>
                  </a:solidFill>
                  <a:latin typeface="Calibri" panose="020F0502020204030204"/>
                  <a:cs typeface="Times New Roman" panose="02020603050405020304" pitchFamily="18" charset="0"/>
                </a:rPr>
                <a:t>em patamar de </a:t>
              </a:r>
              <a:r>
                <a:rPr lang="pt-BR" sz="1200" b="1" dirty="0">
                  <a:solidFill>
                    <a:schemeClr val="bg2">
                      <a:lumMod val="50000"/>
                    </a:schemeClr>
                  </a:solidFill>
                  <a:latin typeface="Calibri" panose="020F0502020204030204"/>
                  <a:cs typeface="Times New Roman" panose="02020603050405020304" pitchFamily="18" charset="0"/>
                </a:rPr>
                <a:t>Não Conformidade</a:t>
              </a:r>
              <a:r>
                <a:rPr lang="pt-BR" sz="1200" dirty="0">
                  <a:solidFill>
                    <a:schemeClr val="bg2">
                      <a:lumMod val="50000"/>
                    </a:schemeClr>
                  </a:solidFill>
                  <a:latin typeface="Calibri" panose="020F0502020204030204"/>
                  <a:cs typeface="Times New Roman" panose="02020603050405020304" pitchFamily="18" charset="0"/>
                </a:rPr>
                <a:t>.</a:t>
              </a:r>
            </a:p>
          </p:txBody>
        </p:sp>
      </p:grpSp>
      <p:sp>
        <p:nvSpPr>
          <p:cNvPr id="13" name="Retângulo 12">
            <a:extLst>
              <a:ext uri="{FF2B5EF4-FFF2-40B4-BE49-F238E27FC236}">
                <a16:creationId xmlns:a16="http://schemas.microsoft.com/office/drawing/2014/main" id="{CA7BA5B3-F7FA-2C3F-67C7-E6ABE7BA1114}"/>
              </a:ext>
            </a:extLst>
          </p:cNvPr>
          <p:cNvSpPr/>
          <p:nvPr/>
        </p:nvSpPr>
        <p:spPr>
          <a:xfrm>
            <a:off x="8929067" y="4509120"/>
            <a:ext cx="1800000" cy="180000"/>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tângulo Arredondado 12">
            <a:extLst>
              <a:ext uri="{FF2B5EF4-FFF2-40B4-BE49-F238E27FC236}">
                <a16:creationId xmlns:a16="http://schemas.microsoft.com/office/drawing/2014/main" id="{C56E7510-C646-84BD-3937-2817A36E68DE}"/>
              </a:ext>
            </a:extLst>
          </p:cNvPr>
          <p:cNvSpPr/>
          <p:nvPr/>
        </p:nvSpPr>
        <p:spPr>
          <a:xfrm>
            <a:off x="324096" y="1460536"/>
            <a:ext cx="900115" cy="572599"/>
          </a:xfrm>
          <a:prstGeom prst="roundRect">
            <a:avLst/>
          </a:prstGeom>
          <a:solidFill>
            <a:sysClr val="window" lastClr="FFFFFF">
              <a:lumMod val="85000"/>
            </a:sys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schemeClr val="bg2">
                    <a:lumMod val="50000"/>
                  </a:schemeClr>
                </a:solidFill>
                <a:effectLst/>
                <a:uLnTx/>
                <a:uFillTx/>
                <a:latin typeface="Calibri"/>
                <a:ea typeface="+mn-ea"/>
                <a:cs typeface="Calibri"/>
              </a:rPr>
              <a:t>Negativo 25,7</a:t>
            </a:r>
            <a:endParaRPr kumimoji="0" lang="pt-BR" sz="1600" b="1" i="0" u="none" strike="noStrike" kern="0" cap="none" spc="0" normalizeH="0" baseline="0" noProof="0" dirty="0">
              <a:ln>
                <a:noFill/>
              </a:ln>
              <a:solidFill>
                <a:schemeClr val="bg2">
                  <a:lumMod val="50000"/>
                </a:schemeClr>
              </a:solidFill>
              <a:effectLst/>
              <a:uLnTx/>
              <a:uFillTx/>
              <a:latin typeface="Calibri" panose="020F0502020204030204"/>
              <a:ea typeface="+mn-ea"/>
            </a:endParaRPr>
          </a:p>
        </p:txBody>
      </p:sp>
      <p:pic>
        <p:nvPicPr>
          <p:cNvPr id="9" name="Gráfico 8" descr="Fala com preenchimento sólido">
            <a:extLst>
              <a:ext uri="{FF2B5EF4-FFF2-40B4-BE49-F238E27FC236}">
                <a16:creationId xmlns:a16="http://schemas.microsoft.com/office/drawing/2014/main" id="{A06A105A-B94E-76A1-E3BD-972818202A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10886" y="4869160"/>
            <a:ext cx="638645" cy="638645"/>
          </a:xfrm>
          <a:prstGeom prst="rect">
            <a:avLst/>
          </a:prstGeom>
        </p:spPr>
      </p:pic>
      <p:sp>
        <p:nvSpPr>
          <p:cNvPr id="15" name="Retângulo Arredondado 12">
            <a:extLst>
              <a:ext uri="{FF2B5EF4-FFF2-40B4-BE49-F238E27FC236}">
                <a16:creationId xmlns:a16="http://schemas.microsoft.com/office/drawing/2014/main" id="{8DF7DFB8-8F41-FD6E-AF28-7D810C187E4D}"/>
              </a:ext>
            </a:extLst>
          </p:cNvPr>
          <p:cNvSpPr/>
          <p:nvPr/>
        </p:nvSpPr>
        <p:spPr>
          <a:xfrm>
            <a:off x="2458320" y="1464327"/>
            <a:ext cx="828001" cy="572599"/>
          </a:xfrm>
          <a:prstGeom prst="roundRect">
            <a:avLst/>
          </a:prstGeom>
          <a:solidFill>
            <a:srgbClr val="44546A">
              <a:lumMod val="60000"/>
              <a:lumOff val="40000"/>
            </a:srgb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prstClr val="white"/>
                </a:solidFill>
                <a:effectLst/>
                <a:uLnTx/>
                <a:uFillTx/>
                <a:latin typeface="Calibri"/>
                <a:ea typeface="+mn-ea"/>
                <a:cs typeface="Calibri"/>
              </a:rPr>
              <a:t>Positivo 74,3</a:t>
            </a:r>
            <a:endParaRPr kumimoji="0" lang="pt-BR"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Retângulo 3">
            <a:extLst>
              <a:ext uri="{FF2B5EF4-FFF2-40B4-BE49-F238E27FC236}">
                <a16:creationId xmlns:a16="http://schemas.microsoft.com/office/drawing/2014/main" id="{C296E411-AD0F-88B6-E751-B02F7F32A66F}"/>
              </a:ext>
            </a:extLst>
          </p:cNvPr>
          <p:cNvSpPr/>
          <p:nvPr/>
        </p:nvSpPr>
        <p:spPr>
          <a:xfrm>
            <a:off x="8929067" y="2672936"/>
            <a:ext cx="1800000" cy="180000"/>
          </a:xfrm>
          <a:prstGeom prst="rect">
            <a:avLst/>
          </a:prstGeom>
          <a:noFill/>
          <a:ln w="19050" cap="rnd" cmpd="sng" algn="ctr">
            <a:solidFill>
              <a:srgbClr val="FF7979"/>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tângulo: Cantos Arredondados 1">
            <a:extLst>
              <a:ext uri="{FF2B5EF4-FFF2-40B4-BE49-F238E27FC236}">
                <a16:creationId xmlns:a16="http://schemas.microsoft.com/office/drawing/2014/main" id="{5B2B6091-E6BB-F60B-4239-6BA84CD8B214}"/>
              </a:ext>
            </a:extLst>
          </p:cNvPr>
          <p:cNvSpPr/>
          <p:nvPr/>
        </p:nvSpPr>
        <p:spPr>
          <a:xfrm>
            <a:off x="2582727" y="2063258"/>
            <a:ext cx="550669" cy="283571"/>
          </a:xfrm>
          <a:prstGeom prst="roundRect">
            <a:avLst/>
          </a:prstGeom>
          <a:solidFill>
            <a:sysClr val="window" lastClr="FFFFFF">
              <a:lumMod val="95000"/>
            </a:sysClr>
          </a:solid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200" b="1" kern="0" dirty="0">
                <a:solidFill>
                  <a:schemeClr val="bg2">
                    <a:lumMod val="50000"/>
                  </a:schemeClr>
                </a:solidFill>
                <a:latin typeface="Calibri" panose="020F0502020204030204"/>
                <a:cs typeface="+mn-cs"/>
              </a:rPr>
              <a:t>82,0</a:t>
            </a:r>
            <a:endPar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mn-cs"/>
            </a:endParaRPr>
          </a:p>
        </p:txBody>
      </p:sp>
      <p:sp>
        <p:nvSpPr>
          <p:cNvPr id="16" name="CaixaDeTexto 15">
            <a:extLst>
              <a:ext uri="{FF2B5EF4-FFF2-40B4-BE49-F238E27FC236}">
                <a16:creationId xmlns:a16="http://schemas.microsoft.com/office/drawing/2014/main" id="{5AB1934E-8B10-C7D8-6C75-92551DD1C067}"/>
              </a:ext>
            </a:extLst>
          </p:cNvPr>
          <p:cNvSpPr txBox="1"/>
          <p:nvPr/>
        </p:nvSpPr>
        <p:spPr>
          <a:xfrm>
            <a:off x="2101505" y="2082445"/>
            <a:ext cx="481222" cy="246221"/>
          </a:xfrm>
          <a:prstGeom prst="rect">
            <a:avLst/>
          </a:prstGeom>
          <a:noFill/>
        </p:spPr>
        <p:txBody>
          <a:bodyPr wrap="none" rtlCol="0">
            <a:spAutoFit/>
          </a:bodyPr>
          <a:lstStyle/>
          <a:p>
            <a:pPr fontAlgn="auto">
              <a:spcBef>
                <a:spcPts val="0"/>
              </a:spcBef>
              <a:spcAft>
                <a:spcPts val="0"/>
              </a:spcAft>
            </a:pPr>
            <a:r>
              <a:rPr lang="pt-BR" sz="1000" dirty="0">
                <a:solidFill>
                  <a:schemeClr val="bg2">
                    <a:lumMod val="50000"/>
                  </a:schemeClr>
                </a:solidFill>
                <a:latin typeface="Calibri" panose="020F0502020204030204"/>
                <a:cs typeface="+mn-cs"/>
              </a:rPr>
              <a:t>2023:</a:t>
            </a:r>
          </a:p>
        </p:txBody>
      </p:sp>
    </p:spTree>
    <p:extLst>
      <p:ext uri="{BB962C8B-B14F-4D97-AF65-F5344CB8AC3E}">
        <p14:creationId xmlns:p14="http://schemas.microsoft.com/office/powerpoint/2010/main" val="121726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A0143059-F226-4A48-9C7E-33D50AB3373E}"/>
              </a:ext>
            </a:extLst>
          </p:cNvPr>
          <p:cNvGraphicFramePr>
            <a:graphicFrameLocks/>
          </p:cNvGraphicFramePr>
          <p:nvPr>
            <p:extLst>
              <p:ext uri="{D42A27DB-BD31-4B8C-83A1-F6EECF244321}">
                <p14:modId xmlns:p14="http://schemas.microsoft.com/office/powerpoint/2010/main" val="1637851586"/>
              </p:ext>
            </p:extLst>
          </p:nvPr>
        </p:nvGraphicFramePr>
        <p:xfrm>
          <a:off x="-72738" y="1916832"/>
          <a:ext cx="4537309" cy="1725493"/>
        </p:xfrm>
        <a:graphic>
          <a:graphicData uri="http://schemas.openxmlformats.org/drawingml/2006/chart">
            <c:chart xmlns:c="http://schemas.openxmlformats.org/drawingml/2006/chart" xmlns:r="http://schemas.openxmlformats.org/officeDocument/2006/relationships" r:id="rId2"/>
          </a:graphicData>
        </a:graphic>
      </p:graphicFrame>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Urgências e Emergências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aixaDeTexto 5">
            <a:extLst>
              <a:ext uri="{FF2B5EF4-FFF2-40B4-BE49-F238E27FC236}">
                <a16:creationId xmlns:a16="http://schemas.microsoft.com/office/drawing/2014/main" id="{9B224C38-9713-0EB8-AF16-53653D86F04D}"/>
              </a:ext>
            </a:extLst>
          </p:cNvPr>
          <p:cNvSpPr txBox="1"/>
          <p:nvPr/>
        </p:nvSpPr>
        <p:spPr>
          <a:xfrm>
            <a:off x="0" y="908720"/>
            <a:ext cx="10656529" cy="532629"/>
          </a:xfrm>
          <a:prstGeom prst="rect">
            <a:avLst/>
          </a:prstGeom>
          <a:noFill/>
          <a:effectLst/>
        </p:spPr>
        <p:txBody>
          <a:bodyPr wrap="square" lIns="100760" tIns="50379" rIns="100760" bIns="50379" rtlCol="0">
            <a:spAutoFit/>
          </a:bodyPr>
          <a:lstStyle/>
          <a:p>
            <a:pPr algn="just"/>
            <a:r>
              <a:rPr lang="pt-BR" sz="1400" b="1" dirty="0">
                <a:solidFill>
                  <a:schemeClr val="bg2">
                    <a:lumMod val="50000"/>
                  </a:schemeClr>
                </a:solidFill>
                <a:latin typeface="Calibri" panose="020F0502020204030204" pitchFamily="34" charset="0"/>
                <a:cs typeface="Calibri" panose="020F0502020204030204" pitchFamily="34" charset="0"/>
              </a:rPr>
              <a:t>2 - Nos últimos 12 meses, quando você necessitou de atenção imediata (por exemplo: caso de urgência ou emergência), com que frequência você foi atendido pelo seu plano de saúde assim que precisou?</a:t>
            </a:r>
          </a:p>
        </p:txBody>
      </p:sp>
      <p:graphicFrame>
        <p:nvGraphicFramePr>
          <p:cNvPr id="7" name="Tabela 6">
            <a:extLst>
              <a:ext uri="{FF2B5EF4-FFF2-40B4-BE49-F238E27FC236}">
                <a16:creationId xmlns:a16="http://schemas.microsoft.com/office/drawing/2014/main" id="{EDB36CAE-F15F-C5C8-AE07-7E1648CD5621}"/>
              </a:ext>
            </a:extLst>
          </p:cNvPr>
          <p:cNvGraphicFramePr>
            <a:graphicFrameLocks noGrp="1"/>
          </p:cNvGraphicFramePr>
          <p:nvPr>
            <p:extLst>
              <p:ext uri="{D42A27DB-BD31-4B8C-83A1-F6EECF244321}">
                <p14:modId xmlns:p14="http://schemas.microsoft.com/office/powerpoint/2010/main" val="1441143838"/>
              </p:ext>
            </p:extLst>
          </p:nvPr>
        </p:nvGraphicFramePr>
        <p:xfrm>
          <a:off x="51819" y="4271367"/>
          <a:ext cx="5976682" cy="885825"/>
        </p:xfrm>
        <a:graphic>
          <a:graphicData uri="http://schemas.openxmlformats.org/drawingml/2006/table">
            <a:tbl>
              <a:tblPr/>
              <a:tblGrid>
                <a:gridCol w="5976682">
                  <a:extLst>
                    <a:ext uri="{9D8B030D-6E8A-4147-A177-3AD203B41FA5}">
                      <a16:colId xmlns:a16="http://schemas.microsoft.com/office/drawing/2014/main" val="162966755"/>
                    </a:ext>
                  </a:extLst>
                </a:gridCol>
              </a:tblGrid>
              <a:tr h="190500">
                <a:tc>
                  <a:txBody>
                    <a:bodyPr/>
                    <a:lstStyle/>
                    <a:p>
                      <a:pPr algn="l" fontAlgn="t"/>
                      <a:r>
                        <a:rPr lang="pt-BR" sz="1000" b="0" i="0" u="none" strike="noStrike" dirty="0">
                          <a:solidFill>
                            <a:srgbClr val="404040"/>
                          </a:solidFill>
                          <a:effectLst/>
                          <a:latin typeface="Calibri" panose="020F0502020204030204" pitchFamily="34" charset="0"/>
                        </a:rPr>
                        <a:t>Base: </a:t>
                      </a:r>
                      <a:r>
                        <a:rPr lang="pt-BR" sz="1000" b="1" i="0" u="none" strike="noStrike" dirty="0">
                          <a:solidFill>
                            <a:srgbClr val="404040"/>
                          </a:solidFill>
                          <a:effectLst/>
                          <a:latin typeface="Calibri" panose="020F0502020204030204" pitchFamily="34" charset="0"/>
                        </a:rPr>
                        <a:t>553 </a:t>
                      </a:r>
                      <a:r>
                        <a:rPr lang="pt-BR" sz="1000" b="0" i="0" u="none" strike="noStrike" dirty="0">
                          <a:solidFill>
                            <a:srgbClr val="404040"/>
                          </a:solidFill>
                          <a:effectLst/>
                          <a:latin typeface="Calibri" panose="020F0502020204030204" pitchFamily="34" charset="0"/>
                        </a:rPr>
                        <a:t>| Margem de Erro: </a:t>
                      </a:r>
                      <a:r>
                        <a:rPr lang="pt-BR" sz="1000" b="1" i="0" u="none" strike="noStrike" dirty="0">
                          <a:solidFill>
                            <a:srgbClr val="404040"/>
                          </a:solidFill>
                          <a:effectLst/>
                          <a:latin typeface="Calibri" panose="020F0502020204030204" pitchFamily="34" charset="0"/>
                        </a:rPr>
                        <a:t>4.16</a:t>
                      </a:r>
                      <a:endParaRPr lang="pt-BR" sz="1000" b="0" i="0" u="none" strike="noStrike" dirty="0">
                        <a:solidFill>
                          <a:srgbClr val="404040"/>
                        </a:solidFill>
                        <a:effectLst/>
                        <a:latin typeface="Calibri" panose="020F0502020204030204" pitchFamily="34" charset="0"/>
                      </a:endParaRP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rgbClr val="404040"/>
                          </a:solidFill>
                          <a:effectLst/>
                          <a:latin typeface="Calibri" panose="020F0502020204030204" pitchFamily="34" charset="0"/>
                        </a:rPr>
                        <a:t>Não necessitei = Nos últimos 12 meses não necessitei de atenção imediata: </a:t>
                      </a:r>
                      <a:r>
                        <a:rPr lang="pt-BR" sz="1000" b="1" i="0" u="none" strike="noStrike" dirty="0">
                          <a:solidFill>
                            <a:srgbClr val="404040"/>
                          </a:solidFill>
                          <a:effectLst/>
                          <a:latin typeface="Calibri" panose="020F0502020204030204" pitchFamily="34" charset="0"/>
                        </a:rPr>
                        <a:t>115 entrevistados</a:t>
                      </a:r>
                      <a:r>
                        <a:rPr lang="pt-BR" sz="1000" b="0" i="0" u="none" strike="noStrike" dirty="0">
                          <a:solidFill>
                            <a:srgbClr val="404040"/>
                          </a:solidFill>
                          <a:effectLst/>
                          <a:latin typeface="Calibri" panose="020F0502020204030204" pitchFamily="34" charset="0"/>
                        </a:rPr>
                        <a:t> (não considerados para cálculo dos resultados).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76564653"/>
                  </a:ext>
                </a:extLst>
              </a:tr>
              <a:tr h="190500">
                <a:tc>
                  <a:txBody>
                    <a:bodyPr/>
                    <a:lstStyle/>
                    <a:p>
                      <a:pPr algn="l" fontAlgn="t"/>
                      <a:r>
                        <a:rPr lang="pt-BR" sz="1000" b="0" i="0" u="none" strike="noStrike" dirty="0">
                          <a:solidFill>
                            <a:srgbClr val="404040"/>
                          </a:solidFill>
                          <a:effectLst/>
                          <a:latin typeface="Calibri" panose="020F0502020204030204" pitchFamily="34" charset="0"/>
                        </a:rPr>
                        <a:t>Não sei = Não sei/Não me lembro: </a:t>
                      </a:r>
                      <a:r>
                        <a:rPr lang="pt-BR" sz="1000" b="1" i="0" u="none" strike="noStrike" dirty="0">
                          <a:solidFill>
                            <a:srgbClr val="404040"/>
                          </a:solidFill>
                          <a:effectLst/>
                          <a:latin typeface="Calibri" panose="020F0502020204030204" pitchFamily="34" charset="0"/>
                        </a:rPr>
                        <a:t>6 entrevistados</a:t>
                      </a:r>
                      <a:r>
                        <a:rPr lang="pt-BR" sz="1000" b="0" i="0" u="none" strike="noStrike" dirty="0">
                          <a:solidFill>
                            <a:srgbClr val="404040"/>
                          </a:solidFill>
                          <a:effectLst/>
                          <a:latin typeface="Calibri" panose="020F0502020204030204" pitchFamily="34" charset="0"/>
                        </a:rPr>
                        <a:t> (não considerados para cálculo dos resultados).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r h="190500">
                <a:tc>
                  <a:txBody>
                    <a:bodyPr/>
                    <a:lstStyle/>
                    <a:p>
                      <a:pPr algn="l" fontAlgn="t"/>
                      <a:r>
                        <a:rPr lang="pt-BR" sz="900" b="0" i="0" u="none" strike="noStrike" dirty="0">
                          <a:solidFill>
                            <a:srgbClr val="404040"/>
                          </a:solidFill>
                          <a:effectLst/>
                          <a:latin typeface="Calibri" panose="020F0502020204030204" pitchFamily="34" charset="0"/>
                        </a:rPr>
                        <a:t>Nota¹: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0946733"/>
                  </a:ext>
                </a:extLst>
              </a:tr>
            </a:tbl>
          </a:graphicData>
        </a:graphic>
      </p:graphicFrame>
      <p:graphicFrame>
        <p:nvGraphicFramePr>
          <p:cNvPr id="8" name="Tabela 7">
            <a:extLst>
              <a:ext uri="{FF2B5EF4-FFF2-40B4-BE49-F238E27FC236}">
                <a16:creationId xmlns:a16="http://schemas.microsoft.com/office/drawing/2014/main" id="{613D99B1-0E2A-31CE-DCE8-E84771261E56}"/>
              </a:ext>
            </a:extLst>
          </p:cNvPr>
          <p:cNvGraphicFramePr>
            <a:graphicFrameLocks noGrp="1"/>
          </p:cNvGraphicFramePr>
          <p:nvPr>
            <p:extLst>
              <p:ext uri="{D42A27DB-BD31-4B8C-83A1-F6EECF244321}">
                <p14:modId xmlns:p14="http://schemas.microsoft.com/office/powerpoint/2010/main" val="2747907562"/>
              </p:ext>
            </p:extLst>
          </p:nvPr>
        </p:nvGraphicFramePr>
        <p:xfrm>
          <a:off x="51819" y="3356992"/>
          <a:ext cx="5420866" cy="803273"/>
        </p:xfrm>
        <a:graphic>
          <a:graphicData uri="http://schemas.openxmlformats.org/drawingml/2006/table">
            <a:tbl>
              <a:tblPr/>
              <a:tblGrid>
                <a:gridCol w="1070788">
                  <a:extLst>
                    <a:ext uri="{9D8B030D-6E8A-4147-A177-3AD203B41FA5}">
                      <a16:colId xmlns:a16="http://schemas.microsoft.com/office/drawing/2014/main" val="2165280647"/>
                    </a:ext>
                  </a:extLst>
                </a:gridCol>
                <a:gridCol w="1070788">
                  <a:extLst>
                    <a:ext uri="{9D8B030D-6E8A-4147-A177-3AD203B41FA5}">
                      <a16:colId xmlns:a16="http://schemas.microsoft.com/office/drawing/2014/main" val="3298146854"/>
                    </a:ext>
                  </a:extLst>
                </a:gridCol>
                <a:gridCol w="1070788">
                  <a:extLst>
                    <a:ext uri="{9D8B030D-6E8A-4147-A177-3AD203B41FA5}">
                      <a16:colId xmlns:a16="http://schemas.microsoft.com/office/drawing/2014/main" val="2970168599"/>
                    </a:ext>
                  </a:extLst>
                </a:gridCol>
                <a:gridCol w="1070788">
                  <a:extLst>
                    <a:ext uri="{9D8B030D-6E8A-4147-A177-3AD203B41FA5}">
                      <a16:colId xmlns:a16="http://schemas.microsoft.com/office/drawing/2014/main" val="3009002003"/>
                    </a:ext>
                  </a:extLst>
                </a:gridCol>
                <a:gridCol w="568857">
                  <a:extLst>
                    <a:ext uri="{9D8B030D-6E8A-4147-A177-3AD203B41FA5}">
                      <a16:colId xmlns:a16="http://schemas.microsoft.com/office/drawing/2014/main" val="2071753375"/>
                    </a:ext>
                  </a:extLst>
                </a:gridCol>
                <a:gridCol w="568857">
                  <a:extLst>
                    <a:ext uri="{9D8B030D-6E8A-4147-A177-3AD203B41FA5}">
                      <a16:colId xmlns:a16="http://schemas.microsoft.com/office/drawing/2014/main" val="3657888480"/>
                    </a:ext>
                  </a:extLst>
                </a:gridCol>
              </a:tblGrid>
              <a:tr h="3494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Nunca</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Às vezes</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Na maioria</a:t>
                      </a:r>
                    </a:p>
                    <a:p>
                      <a:pPr algn="ctr" fontAlgn="b"/>
                      <a:r>
                        <a:rPr lang="pt-BR" sz="1100" b="0" i="0" u="none" strike="noStrike" dirty="0">
                          <a:solidFill>
                            <a:srgbClr val="404040"/>
                          </a:solidFill>
                          <a:effectLst/>
                          <a:latin typeface="Calibri" panose="020F0502020204030204" pitchFamily="34" charset="0"/>
                        </a:rPr>
                        <a:t>das vezes</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Sempre</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procurei</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a:t>
                      </a:r>
                    </a:p>
                    <a:p>
                      <a:pPr algn="ctr" fontAlgn="b"/>
                      <a:r>
                        <a:rPr lang="pt-BR" sz="1100" b="0" i="0" u="none" strike="noStrike" dirty="0">
                          <a:solidFill>
                            <a:srgbClr val="404040"/>
                          </a:solidFill>
                          <a:effectLst/>
                          <a:latin typeface="Calibri" panose="020F0502020204030204" pitchFamily="34" charset="0"/>
                        </a:rPr>
                        <a:t>Sei</a:t>
                      </a: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231773">
                <a:tc>
                  <a:txBody>
                    <a:bodyPr/>
                    <a:lstStyle/>
                    <a:p>
                      <a:pPr algn="ctr" rtl="0" fontAlgn="ctr"/>
                      <a:r>
                        <a:rPr lang="pt-BR" sz="1000" b="0" i="0" u="none" strike="noStrike" dirty="0">
                          <a:solidFill>
                            <a:srgbClr val="404040"/>
                          </a:solidFill>
                          <a:effectLst/>
                          <a:latin typeface="Calibri" panose="020F0502020204030204" pitchFamily="34" charset="0"/>
                        </a:rPr>
                        <a:t>5,8</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14,1</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15,7</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46,4</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17,1</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dirty="0">
                          <a:solidFill>
                            <a:srgbClr val="404040"/>
                          </a:solidFill>
                          <a:effectLst/>
                          <a:latin typeface="Calibri" panose="020F0502020204030204" pitchFamily="34" charset="0"/>
                        </a:rPr>
                        <a:t>0,9</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222059">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0782612"/>
                  </a:ext>
                </a:extLst>
              </a:tr>
            </a:tbl>
          </a:graphicData>
        </a:graphic>
      </p:graphicFrame>
      <p:graphicFrame>
        <p:nvGraphicFramePr>
          <p:cNvPr id="10" name="Tabela 9">
            <a:extLst>
              <a:ext uri="{FF2B5EF4-FFF2-40B4-BE49-F238E27FC236}">
                <a16:creationId xmlns:a16="http://schemas.microsoft.com/office/drawing/2014/main" id="{CB61E4CB-3FC0-ED88-A3E0-29022094332A}"/>
              </a:ext>
            </a:extLst>
          </p:cNvPr>
          <p:cNvGraphicFramePr>
            <a:graphicFrameLocks noGrp="1"/>
          </p:cNvGraphicFramePr>
          <p:nvPr>
            <p:extLst>
              <p:ext uri="{D42A27DB-BD31-4B8C-83A1-F6EECF244321}">
                <p14:modId xmlns:p14="http://schemas.microsoft.com/office/powerpoint/2010/main" val="3971904817"/>
              </p:ext>
            </p:extLst>
          </p:nvPr>
        </p:nvGraphicFramePr>
        <p:xfrm>
          <a:off x="5939799" y="1196752"/>
          <a:ext cx="4789468" cy="3509010"/>
        </p:xfrm>
        <a:graphic>
          <a:graphicData uri="http://schemas.openxmlformats.org/drawingml/2006/table">
            <a:tbl>
              <a:tblPr/>
              <a:tblGrid>
                <a:gridCol w="1189468">
                  <a:extLst>
                    <a:ext uri="{9D8B030D-6E8A-4147-A177-3AD203B41FA5}">
                      <a16:colId xmlns:a16="http://schemas.microsoft.com/office/drawing/2014/main" val="4043476719"/>
                    </a:ext>
                  </a:extLst>
                </a:gridCol>
                <a:gridCol w="900000">
                  <a:extLst>
                    <a:ext uri="{9D8B030D-6E8A-4147-A177-3AD203B41FA5}">
                      <a16:colId xmlns:a16="http://schemas.microsoft.com/office/drawing/2014/main" val="887322865"/>
                    </a:ext>
                  </a:extLst>
                </a:gridCol>
                <a:gridCol w="900000">
                  <a:extLst>
                    <a:ext uri="{9D8B030D-6E8A-4147-A177-3AD203B41FA5}">
                      <a16:colId xmlns:a16="http://schemas.microsoft.com/office/drawing/2014/main" val="3504795122"/>
                    </a:ext>
                  </a:extLst>
                </a:gridCol>
                <a:gridCol w="900000">
                  <a:extLst>
                    <a:ext uri="{9D8B030D-6E8A-4147-A177-3AD203B41FA5}">
                      <a16:colId xmlns:a16="http://schemas.microsoft.com/office/drawing/2014/main" val="4252080179"/>
                    </a:ext>
                  </a:extLst>
                </a:gridCol>
                <a:gridCol w="900000">
                  <a:extLst>
                    <a:ext uri="{9D8B030D-6E8A-4147-A177-3AD203B41FA5}">
                      <a16:colId xmlns:a16="http://schemas.microsoft.com/office/drawing/2014/main" val="2431796243"/>
                    </a:ext>
                  </a:extLst>
                </a:gridCol>
              </a:tblGrid>
              <a:tr h="3088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Nunca</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Às vezes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Na maioria</a:t>
                      </a:r>
                      <a:br>
                        <a:rPr lang="pt-BR" sz="1200" b="1" i="0" u="none" strike="noStrike" dirty="0">
                          <a:solidFill>
                            <a:schemeClr val="bg1"/>
                          </a:solidFill>
                          <a:effectLst/>
                          <a:latin typeface="Calibri" panose="020F0502020204030204" pitchFamily="34" charset="0"/>
                        </a:rPr>
                      </a:br>
                      <a:r>
                        <a:rPr lang="pt-BR" sz="1200" b="1" i="0" u="none" strike="noStrike" dirty="0">
                          <a:solidFill>
                            <a:schemeClr val="bg1"/>
                          </a:solidFill>
                          <a:effectLst/>
                          <a:latin typeface="Calibri" panose="020F0502020204030204" pitchFamily="34" charset="0"/>
                        </a:rPr>
                        <a:t> das vezes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Sempre</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extLst>
                  <a:ext uri="{0D108BD9-81ED-4DB2-BD59-A6C34878D82A}">
                    <a16:rowId xmlns:a16="http://schemas.microsoft.com/office/drawing/2014/main" val="1761320232"/>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Feminino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8,1</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16,0</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19,5</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56,4</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80039910"/>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 </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75,9</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04086280"/>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Masculino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5,7</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18,7</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18,7</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56,9</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976443621"/>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75,6</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4721816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1"/>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pt-BR"/>
                    </a:p>
                  </a:txBody>
                  <a:tcPr/>
                </a:tc>
                <a:extLst>
                  <a:ext uri="{0D108BD9-81ED-4DB2-BD59-A6C34878D82A}">
                    <a16:rowId xmlns:a16="http://schemas.microsoft.com/office/drawing/2014/main" val="519626964"/>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18 a 25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17,3</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19,2</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17,3</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46,2</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28085382"/>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 </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63,5</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54798142"/>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26 a 35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8,3</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18,8</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17,7</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55,2</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94112976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 </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72,9</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12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9843597"/>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36 a 45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5,1</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17,0</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17,4</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60,5</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63840701"/>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77,9</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5897449"/>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46 a 55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5,1</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14,4</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24,6</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55,9</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85503933"/>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80,5</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67845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De 56 a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15,8</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31,6</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21,1</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31,6</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29353387"/>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52,6</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033961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0,0</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6,7</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20,0</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73,3</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524565186"/>
                  </a:ext>
                </a:extLst>
              </a:tr>
              <a:tr h="158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1" i="0" u="none" strike="noStrike" dirty="0">
                          <a:solidFill>
                            <a:schemeClr val="bg1"/>
                          </a:solidFill>
                          <a:effectLst/>
                          <a:latin typeface="Calibri" panose="020F0502020204030204" pitchFamily="34" charset="0"/>
                        </a:rPr>
                        <a:t>93,3</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6550521"/>
                  </a:ext>
                </a:extLst>
              </a:tr>
            </a:tbl>
          </a:graphicData>
        </a:graphic>
      </p:graphicFrame>
      <p:grpSp>
        <p:nvGrpSpPr>
          <p:cNvPr id="18" name="Agrupar 17">
            <a:extLst>
              <a:ext uri="{FF2B5EF4-FFF2-40B4-BE49-F238E27FC236}">
                <a16:creationId xmlns:a16="http://schemas.microsoft.com/office/drawing/2014/main" id="{05C81915-0DBD-311F-8221-DBA8274D7B54}"/>
              </a:ext>
            </a:extLst>
          </p:cNvPr>
          <p:cNvGrpSpPr/>
          <p:nvPr/>
        </p:nvGrpSpPr>
        <p:grpSpPr>
          <a:xfrm>
            <a:off x="0" y="5384482"/>
            <a:ext cx="10708348" cy="1212870"/>
            <a:chOff x="0" y="5216659"/>
            <a:chExt cx="10708348" cy="1212870"/>
          </a:xfrm>
        </p:grpSpPr>
        <p:sp>
          <p:nvSpPr>
            <p:cNvPr id="5" name="Retângulo 4">
              <a:extLst>
                <a:ext uri="{FF2B5EF4-FFF2-40B4-BE49-F238E27FC236}">
                  <a16:creationId xmlns:a16="http://schemas.microsoft.com/office/drawing/2014/main" id="{010CC7BB-ADA0-9DBC-7473-77FE973EFC0C}"/>
                </a:ext>
              </a:extLst>
            </p:cNvPr>
            <p:cNvSpPr/>
            <p:nvPr/>
          </p:nvSpPr>
          <p:spPr>
            <a:xfrm>
              <a:off x="51819" y="5216659"/>
              <a:ext cx="10656529" cy="121287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dirty="0">
                <a:ln>
                  <a:noFill/>
                </a:ln>
                <a:solidFill>
                  <a:schemeClr val="bg2">
                    <a:lumMod val="50000"/>
                  </a:schemeClr>
                </a:solidFill>
                <a:effectLst/>
                <a:uLnTx/>
                <a:uFillTx/>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28921369-3F7B-9C39-41DF-9F45933BC70C}"/>
                </a:ext>
              </a:extLst>
            </p:cNvPr>
            <p:cNvSpPr txBox="1"/>
            <p:nvPr/>
          </p:nvSpPr>
          <p:spPr>
            <a:xfrm>
              <a:off x="0" y="5229200"/>
              <a:ext cx="10656529" cy="1015663"/>
            </a:xfrm>
            <a:prstGeom prst="rect">
              <a:avLst/>
            </a:prstGeom>
            <a:noFill/>
          </p:spPr>
          <p:txBody>
            <a:bodyPr wrap="square" rtlCol="0">
              <a:spAutoFit/>
            </a:bodyPr>
            <a:lstStyle/>
            <a:p>
              <a:pPr algn="just"/>
              <a:r>
                <a:rPr lang="pt-BR" sz="1200" dirty="0">
                  <a:solidFill>
                    <a:schemeClr val="bg2">
                      <a:lumMod val="50000"/>
                    </a:schemeClr>
                  </a:solidFill>
                  <a:latin typeface="Calibri" panose="020F0502020204030204" pitchFamily="34" charset="0"/>
                  <a:cs typeface="Calibri" panose="020F0502020204030204" pitchFamily="34" charset="0"/>
                </a:rPr>
                <a:t>Dentre os beneficiários que necessitaram de atenção imediata e souberam responder, </a:t>
              </a:r>
              <a:r>
                <a:rPr lang="pt-BR" sz="1200" b="1" dirty="0">
                  <a:solidFill>
                    <a:schemeClr val="bg2">
                      <a:lumMod val="50000"/>
                    </a:schemeClr>
                  </a:solidFill>
                  <a:latin typeface="Calibri" panose="020F0502020204030204" pitchFamily="34" charset="0"/>
                  <a:cs typeface="Calibri" panose="020F0502020204030204" pitchFamily="34" charset="0"/>
                </a:rPr>
                <a:t>75,8%</a:t>
              </a:r>
              <a:r>
                <a:rPr lang="pt-BR" sz="1200" dirty="0">
                  <a:solidFill>
                    <a:schemeClr val="bg2">
                      <a:lumMod val="50000"/>
                    </a:schemeClr>
                  </a:solidFill>
                  <a:latin typeface="Calibri" panose="020F0502020204030204" pitchFamily="34" charset="0"/>
                  <a:cs typeface="Calibri" panose="020F0502020204030204" pitchFamily="34" charset="0"/>
                </a:rPr>
                <a:t> conseguiram atendimento </a:t>
              </a:r>
              <a:r>
                <a:rPr lang="pt-BR" sz="1200" b="1" dirty="0">
                  <a:solidFill>
                    <a:schemeClr val="bg2">
                      <a:lumMod val="50000"/>
                    </a:schemeClr>
                  </a:solidFill>
                  <a:latin typeface="Calibri" panose="020F0502020204030204" pitchFamily="34" charset="0"/>
                  <a:cs typeface="Calibri" panose="020F0502020204030204" pitchFamily="34" charset="0"/>
                </a:rPr>
                <a:t>Sempre</a:t>
              </a:r>
              <a:r>
                <a:rPr lang="pt-BR" sz="1200" dirty="0">
                  <a:solidFill>
                    <a:schemeClr val="bg2">
                      <a:lumMod val="50000"/>
                    </a:schemeClr>
                  </a:solidFill>
                  <a:latin typeface="Calibri" panose="020F0502020204030204" pitchFamily="34" charset="0"/>
                  <a:cs typeface="Calibri" panose="020F0502020204030204" pitchFamily="34" charset="0"/>
                </a:rPr>
                <a:t> ou </a:t>
              </a:r>
              <a:r>
                <a:rPr lang="pt-BR" sz="1200" b="1" dirty="0">
                  <a:solidFill>
                    <a:schemeClr val="bg2">
                      <a:lumMod val="50000"/>
                    </a:schemeClr>
                  </a:solidFill>
                  <a:latin typeface="Calibri" panose="020F0502020204030204" pitchFamily="34" charset="0"/>
                  <a:cs typeface="Calibri" panose="020F0502020204030204" pitchFamily="34" charset="0"/>
                </a:rPr>
                <a:t>Na maioria das vezes</a:t>
              </a:r>
              <a:r>
                <a:rPr lang="pt-BR" sz="1200" dirty="0">
                  <a:solidFill>
                    <a:schemeClr val="bg2">
                      <a:lumMod val="50000"/>
                    </a:schemeClr>
                  </a:solidFill>
                  <a:latin typeface="Calibri" panose="020F0502020204030204" pitchFamily="34" charset="0"/>
                  <a:cs typeface="Calibri" panose="020F0502020204030204" pitchFamily="34" charset="0"/>
                </a:rPr>
                <a:t>, classificando o atributo em patamar de </a:t>
              </a:r>
              <a:r>
                <a:rPr lang="pt-BR" sz="1200" b="1" dirty="0">
                  <a:solidFill>
                    <a:schemeClr val="bg2">
                      <a:lumMod val="50000"/>
                    </a:schemeClr>
                  </a:solidFill>
                  <a:latin typeface="Calibri" panose="020F0502020204030204" pitchFamily="34" charset="0"/>
                  <a:cs typeface="Calibri" panose="020F0502020204030204" pitchFamily="34" charset="0"/>
                </a:rPr>
                <a:t>Não</a:t>
              </a:r>
              <a:r>
                <a:rPr lang="pt-BR" sz="1200" dirty="0">
                  <a:solidFill>
                    <a:schemeClr val="bg2">
                      <a:lumMod val="50000"/>
                    </a:schemeClr>
                  </a:solidFill>
                  <a:latin typeface="Calibri" panose="020F0502020204030204" pitchFamily="34" charset="0"/>
                  <a:cs typeface="Calibri" panose="020F0502020204030204" pitchFamily="34" charset="0"/>
                </a:rPr>
                <a:t> </a:t>
              </a:r>
              <a:r>
                <a:rPr lang="pt-BR" sz="1200" b="1" dirty="0">
                  <a:solidFill>
                    <a:schemeClr val="bg2">
                      <a:lumMod val="50000"/>
                    </a:schemeClr>
                  </a:solidFill>
                  <a:latin typeface="Calibri" panose="020F0502020204030204" pitchFamily="34" charset="0"/>
                  <a:cs typeface="Calibri" panose="020F0502020204030204" pitchFamily="34" charset="0"/>
                </a:rPr>
                <a:t>Conformidade</a:t>
              </a:r>
              <a:r>
                <a:rPr lang="pt-BR" sz="1200" dirty="0">
                  <a:solidFill>
                    <a:schemeClr val="bg2">
                      <a:lumMod val="50000"/>
                    </a:schemeClr>
                  </a:solidFill>
                  <a:latin typeface="Calibri" panose="020F0502020204030204" pitchFamily="34" charset="0"/>
                  <a:cs typeface="Calibri" panose="020F0502020204030204" pitchFamily="34" charset="0"/>
                </a:rPr>
                <a:t>. Ponto de atenção para a opção </a:t>
              </a:r>
              <a:r>
                <a:rPr lang="pt-BR" sz="1200" b="1" dirty="0">
                  <a:solidFill>
                    <a:schemeClr val="bg2">
                      <a:lumMod val="50000"/>
                    </a:schemeClr>
                  </a:solidFill>
                  <a:latin typeface="Calibri" panose="020F0502020204030204" pitchFamily="34" charset="0"/>
                  <a:cs typeface="Calibri" panose="020F0502020204030204" pitchFamily="34" charset="0"/>
                </a:rPr>
                <a:t>Nunca</a:t>
              </a:r>
              <a:r>
                <a:rPr lang="pt-BR" sz="1200" dirty="0">
                  <a:solidFill>
                    <a:schemeClr val="bg2">
                      <a:lumMod val="50000"/>
                    </a:schemeClr>
                  </a:solidFill>
                  <a:latin typeface="Calibri" panose="020F0502020204030204" pitchFamily="34" charset="0"/>
                  <a:cs typeface="Calibri" panose="020F0502020204030204" pitchFamily="34" charset="0"/>
                </a:rPr>
                <a:t> com </a:t>
              </a:r>
              <a:r>
                <a:rPr lang="pt-BR" sz="1200" b="1" dirty="0">
                  <a:solidFill>
                    <a:schemeClr val="bg2">
                      <a:lumMod val="50000"/>
                    </a:schemeClr>
                  </a:solidFill>
                  <a:latin typeface="Calibri" panose="020F0502020204030204" pitchFamily="34" charset="0"/>
                  <a:cs typeface="Calibri" panose="020F0502020204030204" pitchFamily="34" charset="0"/>
                </a:rPr>
                <a:t>7,1%</a:t>
              </a:r>
              <a:r>
                <a:rPr lang="pt-BR" sz="1200" dirty="0">
                  <a:solidFill>
                    <a:schemeClr val="bg2">
                      <a:lumMod val="50000"/>
                    </a:schemeClr>
                  </a:solidFill>
                  <a:latin typeface="Calibri" panose="020F0502020204030204" pitchFamily="34" charset="0"/>
                  <a:cs typeface="Calibri" panose="020F0502020204030204" pitchFamily="34" charset="0"/>
                </a:rPr>
                <a:t> de menções.</a:t>
              </a:r>
            </a:p>
            <a:p>
              <a:pPr algn="just"/>
              <a:r>
                <a:rPr lang="pt-BR" sz="1200" dirty="0">
                  <a:solidFill>
                    <a:schemeClr val="bg2">
                      <a:lumMod val="50000"/>
                    </a:schemeClr>
                  </a:solidFill>
                  <a:latin typeface="Calibri" panose="020F0502020204030204" pitchFamily="34" charset="0"/>
                  <a:cs typeface="Calibri" panose="020F0502020204030204" pitchFamily="34" charset="0"/>
                </a:rPr>
                <a:t>Analisando os perfis, a variação entre os gêneros é pequena ficando dentro da margem de erro, logo não é possível dizer que há um gênero com melhor resultado que outro.</a:t>
              </a:r>
              <a:r>
                <a:rPr lang="pt-BR" sz="1200" b="1" dirty="0">
                  <a:solidFill>
                    <a:schemeClr val="bg2">
                      <a:lumMod val="50000"/>
                    </a:schemeClr>
                  </a:solidFill>
                  <a:latin typeface="Calibri" panose="020F0502020204030204" pitchFamily="34" charset="0"/>
                  <a:cs typeface="Calibri" panose="020F0502020204030204" pitchFamily="34" charset="0"/>
                </a:rPr>
                <a:t> </a:t>
              </a:r>
              <a:r>
                <a:rPr lang="pt-BR" sz="1200" dirty="0">
                  <a:solidFill>
                    <a:schemeClr val="bg2">
                      <a:lumMod val="50000"/>
                    </a:schemeClr>
                  </a:solidFill>
                  <a:latin typeface="Calibri" panose="020F0502020204030204" pitchFamily="34" charset="0"/>
                  <a:cs typeface="Calibri" panose="020F0502020204030204" pitchFamily="34" charset="0"/>
                </a:rPr>
                <a:t>Por faixa etária quem melhor avaliou foram os beneficiários com </a:t>
              </a:r>
              <a:r>
                <a:rPr lang="pt-BR" sz="1200" b="1" dirty="0">
                  <a:solidFill>
                    <a:schemeClr val="bg2">
                      <a:lumMod val="50000"/>
                    </a:schemeClr>
                  </a:solidFill>
                  <a:latin typeface="Calibri" panose="020F0502020204030204" pitchFamily="34" charset="0"/>
                  <a:cs typeface="Calibri" panose="020F0502020204030204" pitchFamily="34" charset="0"/>
                </a:rPr>
                <a:t>Mais de 65 anos</a:t>
              </a:r>
              <a:r>
                <a:rPr lang="pt-BR" sz="1200" dirty="0">
                  <a:solidFill>
                    <a:schemeClr val="bg2">
                      <a:lumMod val="50000"/>
                    </a:schemeClr>
                  </a:solidFill>
                  <a:latin typeface="Calibri" panose="020F0502020204030204" pitchFamily="34" charset="0"/>
                  <a:cs typeface="Calibri" panose="020F0502020204030204" pitchFamily="34" charset="0"/>
                </a:rPr>
                <a:t>, com </a:t>
              </a:r>
              <a:r>
                <a:rPr lang="pt-BR" sz="1200" b="1" dirty="0">
                  <a:solidFill>
                    <a:schemeClr val="bg2">
                      <a:lumMod val="50000"/>
                    </a:schemeClr>
                  </a:solidFill>
                  <a:latin typeface="Calibri" panose="020F0502020204030204" pitchFamily="34" charset="0"/>
                  <a:cs typeface="Calibri" panose="020F0502020204030204" pitchFamily="34" charset="0"/>
                </a:rPr>
                <a:t>93,3%</a:t>
              </a:r>
              <a:r>
                <a:rPr lang="pt-BR" sz="1200" dirty="0">
                  <a:solidFill>
                    <a:schemeClr val="bg2">
                      <a:lumMod val="50000"/>
                    </a:schemeClr>
                  </a:solidFill>
                  <a:latin typeface="Calibri" panose="020F0502020204030204" pitchFamily="34" charset="0"/>
                  <a:cs typeface="Calibri" panose="020F0502020204030204" pitchFamily="34" charset="0"/>
                </a:rPr>
                <a:t> de menções positivas, classificando o atributo em patamar de </a:t>
              </a:r>
              <a:r>
                <a:rPr lang="pt-BR" sz="1200" b="1" dirty="0">
                  <a:solidFill>
                    <a:schemeClr val="bg2">
                      <a:lumMod val="50000"/>
                    </a:schemeClr>
                  </a:solidFill>
                  <a:latin typeface="Calibri" panose="020F0502020204030204" pitchFamily="34" charset="0"/>
                  <a:cs typeface="Calibri" panose="020F0502020204030204" pitchFamily="34" charset="0"/>
                </a:rPr>
                <a:t>Excelência</a:t>
              </a:r>
              <a:r>
                <a:rPr lang="pt-BR" sz="1200" dirty="0">
                  <a:solidFill>
                    <a:schemeClr val="bg2">
                      <a:lumMod val="50000"/>
                    </a:schemeClr>
                  </a:solidFill>
                  <a:latin typeface="Calibri" panose="020F0502020204030204" pitchFamily="34" charset="0"/>
                  <a:cs typeface="Calibri" panose="020F0502020204030204" pitchFamily="34" charset="0"/>
                </a:rPr>
                <a:t>. Já o público</a:t>
              </a:r>
              <a:r>
                <a:rPr lang="pt-BR" sz="1200" b="1" dirty="0">
                  <a:solidFill>
                    <a:schemeClr val="bg2">
                      <a:lumMod val="50000"/>
                    </a:schemeClr>
                  </a:solidFill>
                  <a:latin typeface="Calibri" panose="020F0502020204030204" pitchFamily="34" charset="0"/>
                  <a:cs typeface="Calibri" panose="020F0502020204030204" pitchFamily="34" charset="0"/>
                </a:rPr>
                <a:t> De 56 a 65 anos </a:t>
              </a:r>
              <a:r>
                <a:rPr lang="pt-BR" sz="1200" dirty="0">
                  <a:solidFill>
                    <a:schemeClr val="bg2">
                      <a:lumMod val="50000"/>
                    </a:schemeClr>
                  </a:solidFill>
                  <a:latin typeface="Calibri" panose="020F0502020204030204" pitchFamily="34" charset="0"/>
                  <a:cs typeface="Calibri" panose="020F0502020204030204" pitchFamily="34" charset="0"/>
                </a:rPr>
                <a:t>é o que menos conseguiu atenção imediata quando necessitou, com </a:t>
              </a:r>
              <a:r>
                <a:rPr lang="pt-BR" sz="1200" b="1" dirty="0">
                  <a:solidFill>
                    <a:schemeClr val="bg2">
                      <a:lumMod val="50000"/>
                    </a:schemeClr>
                  </a:solidFill>
                  <a:latin typeface="Calibri" panose="020F0502020204030204" pitchFamily="34" charset="0"/>
                  <a:cs typeface="Calibri" panose="020F0502020204030204" pitchFamily="34" charset="0"/>
                </a:rPr>
                <a:t>52,6%</a:t>
              </a:r>
              <a:r>
                <a:rPr lang="pt-BR" sz="1200" dirty="0">
                  <a:solidFill>
                    <a:schemeClr val="bg2">
                      <a:lumMod val="50000"/>
                    </a:schemeClr>
                  </a:solidFill>
                  <a:latin typeface="Calibri" panose="020F0502020204030204" pitchFamily="34" charset="0"/>
                  <a:cs typeface="Calibri" panose="020F0502020204030204" pitchFamily="34" charset="0"/>
                </a:rPr>
                <a:t>, atribuindo um patamar de</a:t>
              </a:r>
              <a:r>
                <a:rPr lang="pt-BR" sz="1200" b="1" dirty="0">
                  <a:solidFill>
                    <a:schemeClr val="bg2">
                      <a:lumMod val="50000"/>
                    </a:schemeClr>
                  </a:solidFill>
                  <a:latin typeface="Calibri" panose="020F0502020204030204" pitchFamily="34" charset="0"/>
                  <a:cs typeface="Calibri" panose="020F0502020204030204" pitchFamily="34" charset="0"/>
                </a:rPr>
                <a:t> Não Conformidade</a:t>
              </a:r>
              <a:r>
                <a:rPr lang="pt-BR" sz="1200" dirty="0">
                  <a:solidFill>
                    <a:schemeClr val="bg2">
                      <a:lumMod val="50000"/>
                    </a:schemeClr>
                  </a:solidFill>
                  <a:latin typeface="Calibri" panose="020F0502020204030204" pitchFamily="34" charset="0"/>
                  <a:cs typeface="Calibri" panose="020F0502020204030204" pitchFamily="34" charset="0"/>
                </a:rPr>
                <a:t>.</a:t>
              </a:r>
            </a:p>
          </p:txBody>
        </p:sp>
      </p:grpSp>
      <p:sp>
        <p:nvSpPr>
          <p:cNvPr id="13" name="Retângulo 12">
            <a:extLst>
              <a:ext uri="{FF2B5EF4-FFF2-40B4-BE49-F238E27FC236}">
                <a16:creationId xmlns:a16="http://schemas.microsoft.com/office/drawing/2014/main" id="{CA7BA5B3-F7FA-2C3F-67C7-E6ABE7BA1114}"/>
              </a:ext>
            </a:extLst>
          </p:cNvPr>
          <p:cNvSpPr/>
          <p:nvPr/>
        </p:nvSpPr>
        <p:spPr>
          <a:xfrm>
            <a:off x="8929067" y="4509120"/>
            <a:ext cx="1800000" cy="180000"/>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tângulo Arredondado 12">
            <a:extLst>
              <a:ext uri="{FF2B5EF4-FFF2-40B4-BE49-F238E27FC236}">
                <a16:creationId xmlns:a16="http://schemas.microsoft.com/office/drawing/2014/main" id="{C56E7510-C646-84BD-3937-2817A36E68DE}"/>
              </a:ext>
            </a:extLst>
          </p:cNvPr>
          <p:cNvSpPr/>
          <p:nvPr/>
        </p:nvSpPr>
        <p:spPr>
          <a:xfrm>
            <a:off x="324096" y="1460536"/>
            <a:ext cx="900115" cy="572599"/>
          </a:xfrm>
          <a:prstGeom prst="roundRect">
            <a:avLst/>
          </a:prstGeom>
          <a:solidFill>
            <a:sysClr val="window" lastClr="FFFFFF">
              <a:lumMod val="85000"/>
            </a:sys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schemeClr val="bg2">
                    <a:lumMod val="50000"/>
                  </a:schemeClr>
                </a:solidFill>
                <a:effectLst/>
                <a:uLnTx/>
                <a:uFillTx/>
                <a:latin typeface="Calibri"/>
                <a:ea typeface="+mn-ea"/>
                <a:cs typeface="Calibri"/>
              </a:rPr>
              <a:t>Negativo 24,3</a:t>
            </a:r>
            <a:endParaRPr kumimoji="0" lang="pt-BR" sz="1600" b="1" i="0" u="none" strike="noStrike" kern="0" cap="none" spc="0" normalizeH="0" baseline="0" noProof="0" dirty="0">
              <a:ln>
                <a:noFill/>
              </a:ln>
              <a:solidFill>
                <a:schemeClr val="bg2">
                  <a:lumMod val="50000"/>
                </a:schemeClr>
              </a:solidFill>
              <a:effectLst/>
              <a:uLnTx/>
              <a:uFillTx/>
              <a:latin typeface="Calibri" panose="020F0502020204030204"/>
              <a:ea typeface="+mn-ea"/>
            </a:endParaRPr>
          </a:p>
        </p:txBody>
      </p:sp>
      <p:pic>
        <p:nvPicPr>
          <p:cNvPr id="9" name="Gráfico 8" descr="Fala com preenchimento sólido">
            <a:extLst>
              <a:ext uri="{FF2B5EF4-FFF2-40B4-BE49-F238E27FC236}">
                <a16:creationId xmlns:a16="http://schemas.microsoft.com/office/drawing/2014/main" id="{A06A105A-B94E-76A1-E3BD-972818202A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10886" y="4920898"/>
            <a:ext cx="638645" cy="638645"/>
          </a:xfrm>
          <a:prstGeom prst="rect">
            <a:avLst/>
          </a:prstGeom>
        </p:spPr>
      </p:pic>
      <p:sp>
        <p:nvSpPr>
          <p:cNvPr id="15" name="Retângulo Arredondado 12">
            <a:extLst>
              <a:ext uri="{FF2B5EF4-FFF2-40B4-BE49-F238E27FC236}">
                <a16:creationId xmlns:a16="http://schemas.microsoft.com/office/drawing/2014/main" id="{8DF7DFB8-8F41-FD6E-AF28-7D810C187E4D}"/>
              </a:ext>
            </a:extLst>
          </p:cNvPr>
          <p:cNvSpPr/>
          <p:nvPr/>
        </p:nvSpPr>
        <p:spPr>
          <a:xfrm>
            <a:off x="2458320" y="1464327"/>
            <a:ext cx="828001" cy="572599"/>
          </a:xfrm>
          <a:prstGeom prst="roundRect">
            <a:avLst/>
          </a:prstGeom>
          <a:solidFill>
            <a:srgbClr val="44546A">
              <a:lumMod val="60000"/>
              <a:lumOff val="40000"/>
            </a:srgb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prstClr val="white"/>
                </a:solidFill>
                <a:effectLst/>
                <a:uLnTx/>
                <a:uFillTx/>
                <a:latin typeface="Calibri"/>
                <a:ea typeface="+mn-ea"/>
                <a:cs typeface="Calibri"/>
              </a:rPr>
              <a:t>Positivo</a:t>
            </a:r>
            <a:r>
              <a:rPr lang="pt-BR" sz="1200" b="1" kern="0" dirty="0">
                <a:solidFill>
                  <a:prstClr val="white"/>
                </a:solidFill>
                <a:latin typeface="Calibri"/>
                <a:cs typeface="Calibri"/>
              </a:rPr>
              <a:t> 75,8</a:t>
            </a:r>
            <a:endParaRPr kumimoji="0" lang="pt-BR"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Retângulo 2">
            <a:extLst>
              <a:ext uri="{FF2B5EF4-FFF2-40B4-BE49-F238E27FC236}">
                <a16:creationId xmlns:a16="http://schemas.microsoft.com/office/drawing/2014/main" id="{39C691C1-E26A-C003-91B5-DC5CE9D8C93C}"/>
              </a:ext>
            </a:extLst>
          </p:cNvPr>
          <p:cNvSpPr/>
          <p:nvPr/>
        </p:nvSpPr>
        <p:spPr>
          <a:xfrm>
            <a:off x="8929067" y="4149080"/>
            <a:ext cx="1800000" cy="180000"/>
          </a:xfrm>
          <a:prstGeom prst="rect">
            <a:avLst/>
          </a:prstGeom>
          <a:noFill/>
          <a:ln w="19050" cap="rnd" cmpd="sng" algn="ctr">
            <a:solidFill>
              <a:srgbClr val="FF7979"/>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tângulo: Cantos Arredondados 11">
            <a:extLst>
              <a:ext uri="{FF2B5EF4-FFF2-40B4-BE49-F238E27FC236}">
                <a16:creationId xmlns:a16="http://schemas.microsoft.com/office/drawing/2014/main" id="{299CC099-D431-0AA1-708B-CE1E08C6D143}"/>
              </a:ext>
            </a:extLst>
          </p:cNvPr>
          <p:cNvSpPr/>
          <p:nvPr/>
        </p:nvSpPr>
        <p:spPr>
          <a:xfrm>
            <a:off x="2582727" y="2063258"/>
            <a:ext cx="550669" cy="283571"/>
          </a:xfrm>
          <a:prstGeom prst="roundRect">
            <a:avLst/>
          </a:prstGeom>
          <a:solidFill>
            <a:sysClr val="window" lastClr="FFFFFF">
              <a:lumMod val="95000"/>
            </a:sysClr>
          </a:solid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200" b="1" kern="0" dirty="0">
                <a:solidFill>
                  <a:schemeClr val="bg2">
                    <a:lumMod val="50000"/>
                  </a:schemeClr>
                </a:solidFill>
                <a:latin typeface="Calibri" panose="020F0502020204030204"/>
                <a:cs typeface="+mn-cs"/>
              </a:rPr>
              <a:t>88,7</a:t>
            </a:r>
            <a:endPar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mn-cs"/>
            </a:endParaRPr>
          </a:p>
        </p:txBody>
      </p:sp>
      <p:sp>
        <p:nvSpPr>
          <p:cNvPr id="16" name="CaixaDeTexto 15">
            <a:extLst>
              <a:ext uri="{FF2B5EF4-FFF2-40B4-BE49-F238E27FC236}">
                <a16:creationId xmlns:a16="http://schemas.microsoft.com/office/drawing/2014/main" id="{951B54C3-7D4F-8D7F-0106-48F5AA530AED}"/>
              </a:ext>
            </a:extLst>
          </p:cNvPr>
          <p:cNvSpPr txBox="1"/>
          <p:nvPr/>
        </p:nvSpPr>
        <p:spPr>
          <a:xfrm>
            <a:off x="2101505" y="2082445"/>
            <a:ext cx="481222" cy="246221"/>
          </a:xfrm>
          <a:prstGeom prst="rect">
            <a:avLst/>
          </a:prstGeom>
          <a:noFill/>
        </p:spPr>
        <p:txBody>
          <a:bodyPr wrap="none" rtlCol="0">
            <a:spAutoFit/>
          </a:bodyPr>
          <a:lstStyle/>
          <a:p>
            <a:pPr fontAlgn="auto">
              <a:spcBef>
                <a:spcPts val="0"/>
              </a:spcBef>
              <a:spcAft>
                <a:spcPts val="0"/>
              </a:spcAft>
            </a:pPr>
            <a:r>
              <a:rPr lang="pt-BR" sz="1000" dirty="0">
                <a:solidFill>
                  <a:schemeClr val="bg2">
                    <a:lumMod val="50000"/>
                  </a:schemeClr>
                </a:solidFill>
                <a:latin typeface="Calibri" panose="020F0502020204030204"/>
                <a:cs typeface="+mn-cs"/>
              </a:rPr>
              <a:t>2023:</a:t>
            </a:r>
          </a:p>
        </p:txBody>
      </p:sp>
    </p:spTree>
    <p:extLst>
      <p:ext uri="{BB962C8B-B14F-4D97-AF65-F5344CB8AC3E}">
        <p14:creationId xmlns:p14="http://schemas.microsoft.com/office/powerpoint/2010/main" val="378872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Comunicados Preventivos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aixaDeTexto 5">
            <a:extLst>
              <a:ext uri="{FF2B5EF4-FFF2-40B4-BE49-F238E27FC236}">
                <a16:creationId xmlns:a16="http://schemas.microsoft.com/office/drawing/2014/main" id="{9B224C38-9713-0EB8-AF16-53653D86F04D}"/>
              </a:ext>
            </a:extLst>
          </p:cNvPr>
          <p:cNvSpPr txBox="1"/>
          <p:nvPr/>
        </p:nvSpPr>
        <p:spPr>
          <a:xfrm>
            <a:off x="0" y="908720"/>
            <a:ext cx="10656529" cy="748073"/>
          </a:xfrm>
          <a:prstGeom prst="rect">
            <a:avLst/>
          </a:prstGeom>
          <a:noFill/>
          <a:effectLst/>
        </p:spPr>
        <p:txBody>
          <a:bodyPr wrap="square" lIns="100760" tIns="50379" rIns="100760" bIns="50379" rtlCol="0">
            <a:spAutoFit/>
          </a:bodyPr>
          <a:lstStyle/>
          <a:p>
            <a:pPr algn="just"/>
            <a:r>
              <a:rPr lang="pt-BR" sz="1400" b="1" dirty="0">
                <a:solidFill>
                  <a:schemeClr val="bg2">
                    <a:lumMod val="25000"/>
                  </a:schemeClr>
                </a:solidFill>
                <a:latin typeface="Calibri" panose="020F0502020204030204" pitchFamily="34" charset="0"/>
                <a:cs typeface="Calibri" panose="020F0502020204030204" pitchFamily="34" charset="0"/>
              </a:rPr>
              <a:t>3 - Nos últimos 12 meses, você recebeu algum tipo de comunicação de seu plano de saúde (por exemplo: carta, e-mail, telefonema, etc.) convidando e/ou esclarecendo sobre a necessidade de realização de consultas ou exames preventivos, tais como: mamografia, preventivo de câncer, consulta preventiva com urologista, consulta preventiva com dentista, etc.?</a:t>
            </a:r>
          </a:p>
        </p:txBody>
      </p:sp>
      <p:graphicFrame>
        <p:nvGraphicFramePr>
          <p:cNvPr id="7" name="Tabela 6">
            <a:extLst>
              <a:ext uri="{FF2B5EF4-FFF2-40B4-BE49-F238E27FC236}">
                <a16:creationId xmlns:a16="http://schemas.microsoft.com/office/drawing/2014/main" id="{EDB36CAE-F15F-C5C8-AE07-7E1648CD5621}"/>
              </a:ext>
            </a:extLst>
          </p:cNvPr>
          <p:cNvGraphicFramePr>
            <a:graphicFrameLocks noGrp="1"/>
          </p:cNvGraphicFramePr>
          <p:nvPr>
            <p:extLst>
              <p:ext uri="{D42A27DB-BD31-4B8C-83A1-F6EECF244321}">
                <p14:modId xmlns:p14="http://schemas.microsoft.com/office/powerpoint/2010/main" val="1332026149"/>
              </p:ext>
            </p:extLst>
          </p:nvPr>
        </p:nvGraphicFramePr>
        <p:xfrm>
          <a:off x="51819" y="4513684"/>
          <a:ext cx="5976682" cy="571500"/>
        </p:xfrm>
        <a:graphic>
          <a:graphicData uri="http://schemas.openxmlformats.org/drawingml/2006/table">
            <a:tbl>
              <a:tblPr/>
              <a:tblGrid>
                <a:gridCol w="5976682">
                  <a:extLst>
                    <a:ext uri="{9D8B030D-6E8A-4147-A177-3AD203B41FA5}">
                      <a16:colId xmlns:a16="http://schemas.microsoft.com/office/drawing/2014/main" val="162966755"/>
                    </a:ext>
                  </a:extLst>
                </a:gridCol>
              </a:tblGrid>
              <a:tr h="190500">
                <a:tc>
                  <a:txBody>
                    <a:bodyPr/>
                    <a:lstStyle/>
                    <a:p>
                      <a:pPr algn="l" fontAlgn="t"/>
                      <a:r>
                        <a:rPr lang="pt-BR" sz="1000" b="0" i="0" u="none" strike="noStrike" dirty="0">
                          <a:solidFill>
                            <a:srgbClr val="404040"/>
                          </a:solidFill>
                          <a:effectLst/>
                          <a:latin typeface="Calibri" panose="020F0502020204030204" pitchFamily="34" charset="0"/>
                        </a:rPr>
                        <a:t>Base: </a:t>
                      </a:r>
                      <a:r>
                        <a:rPr lang="pt-BR" sz="1000" b="1" i="0" u="none" strike="noStrike" dirty="0">
                          <a:solidFill>
                            <a:srgbClr val="404040"/>
                          </a:solidFill>
                          <a:effectLst/>
                          <a:latin typeface="Calibri" panose="020F0502020204030204" pitchFamily="34" charset="0"/>
                        </a:rPr>
                        <a:t>576</a:t>
                      </a:r>
                      <a:r>
                        <a:rPr lang="pt-BR" sz="1000" b="0" i="0" u="none" strike="noStrike" dirty="0">
                          <a:solidFill>
                            <a:srgbClr val="404040"/>
                          </a:solidFill>
                          <a:effectLst/>
                          <a:latin typeface="Calibri" panose="020F0502020204030204" pitchFamily="34" charset="0"/>
                        </a:rPr>
                        <a:t> | Margem de Erro: </a:t>
                      </a:r>
                      <a:r>
                        <a:rPr lang="pt-BR" sz="1000" b="1" i="0" u="none" strike="noStrike" dirty="0">
                          <a:solidFill>
                            <a:srgbClr val="404040"/>
                          </a:solidFill>
                          <a:effectLst/>
                          <a:latin typeface="Calibri" panose="020F0502020204030204" pitchFamily="34" charset="0"/>
                        </a:rPr>
                        <a:t>4.07.</a:t>
                      </a:r>
                      <a:endParaRPr lang="pt-BR" sz="1000" b="0" i="0" u="none" strike="noStrike" dirty="0">
                        <a:solidFill>
                          <a:srgbClr val="404040"/>
                        </a:solidFill>
                        <a:effectLst/>
                        <a:latin typeface="Calibri" panose="020F0502020204030204" pitchFamily="34" charset="0"/>
                      </a:endParaRP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rgbClr val="404040"/>
                          </a:solidFill>
                          <a:effectLst/>
                          <a:latin typeface="Calibri" panose="020F0502020204030204" pitchFamily="34" charset="0"/>
                        </a:rPr>
                        <a:t>Não sei = Não sei/Não me lembro: </a:t>
                      </a:r>
                      <a:r>
                        <a:rPr lang="pt-BR" sz="1000" b="1" i="0" u="none" strike="noStrike" dirty="0">
                          <a:solidFill>
                            <a:srgbClr val="404040"/>
                          </a:solidFill>
                          <a:effectLst/>
                          <a:latin typeface="Calibri" panose="020F0502020204030204" pitchFamily="34" charset="0"/>
                        </a:rPr>
                        <a:t>98 entrevistados.</a:t>
                      </a:r>
                      <a:r>
                        <a:rPr lang="pt-BR" sz="1000" b="0" i="0" u="none" strike="noStrike" dirty="0">
                          <a:solidFill>
                            <a:srgbClr val="404040"/>
                          </a:solidFill>
                          <a:effectLst/>
                          <a:latin typeface="Calibri" panose="020F0502020204030204" pitchFamily="34" charset="0"/>
                        </a:rPr>
                        <a:t> (não considerados para cálculo dos indicadores).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76564653"/>
                  </a:ext>
                </a:extLst>
              </a:tr>
              <a:tr h="190500">
                <a:tc>
                  <a:txBody>
                    <a:bodyPr/>
                    <a:lstStyle/>
                    <a:p>
                      <a:pPr algn="l" fontAlgn="t"/>
                      <a:r>
                        <a:rPr lang="pt-BR" sz="900" b="0" i="0" u="none" strike="noStrike" dirty="0">
                          <a:solidFill>
                            <a:srgbClr val="404040"/>
                          </a:solidFill>
                          <a:effectLst/>
                          <a:latin typeface="Calibri" panose="020F0502020204030204" pitchFamily="34" charset="0"/>
                        </a:rPr>
                        <a:t>Nota¹: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bl>
          </a:graphicData>
        </a:graphic>
      </p:graphicFrame>
      <p:grpSp>
        <p:nvGrpSpPr>
          <p:cNvPr id="18" name="Agrupar 17">
            <a:extLst>
              <a:ext uri="{FF2B5EF4-FFF2-40B4-BE49-F238E27FC236}">
                <a16:creationId xmlns:a16="http://schemas.microsoft.com/office/drawing/2014/main" id="{05C81915-0DBD-311F-8221-DBA8274D7B54}"/>
              </a:ext>
            </a:extLst>
          </p:cNvPr>
          <p:cNvGrpSpPr/>
          <p:nvPr/>
        </p:nvGrpSpPr>
        <p:grpSpPr>
          <a:xfrm>
            <a:off x="0" y="5312474"/>
            <a:ext cx="10708348" cy="1212870"/>
            <a:chOff x="0" y="5216659"/>
            <a:chExt cx="10708348" cy="1212870"/>
          </a:xfrm>
        </p:grpSpPr>
        <p:sp>
          <p:nvSpPr>
            <p:cNvPr id="5" name="Retângulo 4">
              <a:extLst>
                <a:ext uri="{FF2B5EF4-FFF2-40B4-BE49-F238E27FC236}">
                  <a16:creationId xmlns:a16="http://schemas.microsoft.com/office/drawing/2014/main" id="{010CC7BB-ADA0-9DBC-7473-77FE973EFC0C}"/>
                </a:ext>
              </a:extLst>
            </p:cNvPr>
            <p:cNvSpPr/>
            <p:nvPr/>
          </p:nvSpPr>
          <p:spPr>
            <a:xfrm>
              <a:off x="51819" y="5216659"/>
              <a:ext cx="10656529" cy="121287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dirty="0">
                <a:ln>
                  <a:noFill/>
                </a:ln>
                <a:solidFill>
                  <a:schemeClr val="bg2">
                    <a:lumMod val="50000"/>
                  </a:schemeClr>
                </a:solidFill>
                <a:effectLst/>
                <a:uLnTx/>
                <a:uFillTx/>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28921369-3F7B-9C39-41DF-9F45933BC70C}"/>
                </a:ext>
              </a:extLst>
            </p:cNvPr>
            <p:cNvSpPr txBox="1"/>
            <p:nvPr/>
          </p:nvSpPr>
          <p:spPr>
            <a:xfrm>
              <a:off x="0" y="5291569"/>
              <a:ext cx="10656529" cy="1077218"/>
            </a:xfrm>
            <a:prstGeom prst="rect">
              <a:avLst/>
            </a:prstGeom>
            <a:noFill/>
          </p:spPr>
          <p:txBody>
            <a:bodyPr wrap="square" rtlCol="0">
              <a:spAutoFit/>
            </a:bodyPr>
            <a:lstStyle/>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Com relação à comunicação, dentre os beneficiários que souberam responder, </a:t>
              </a:r>
              <a:r>
                <a:rPr lang="pt-BR" sz="1200" b="1" dirty="0">
                  <a:solidFill>
                    <a:schemeClr val="tx1">
                      <a:lumMod val="75000"/>
                      <a:lumOff val="25000"/>
                    </a:schemeClr>
                  </a:solidFill>
                  <a:latin typeface="Calibri" panose="020F0502020204030204" pitchFamily="34" charset="0"/>
                  <a:cs typeface="Calibri" panose="020F0502020204030204" pitchFamily="34" charset="0"/>
                </a:rPr>
                <a:t>30,6%</a:t>
              </a:r>
              <a:r>
                <a:rPr lang="pt-BR" sz="1200" dirty="0">
                  <a:solidFill>
                    <a:schemeClr val="tx1">
                      <a:lumMod val="75000"/>
                      <a:lumOff val="25000"/>
                    </a:schemeClr>
                  </a:solidFill>
                  <a:latin typeface="Calibri" panose="020F0502020204030204" pitchFamily="34" charset="0"/>
                  <a:cs typeface="Calibri" panose="020F0502020204030204" pitchFamily="34" charset="0"/>
                </a:rPr>
                <a:t> disseram que receberam comunicação do plano de saúde, enquanto </a:t>
              </a:r>
              <a:r>
                <a:rPr lang="pt-BR" sz="1200" b="1" dirty="0">
                  <a:solidFill>
                    <a:schemeClr val="tx1">
                      <a:lumMod val="75000"/>
                      <a:lumOff val="25000"/>
                    </a:schemeClr>
                  </a:solidFill>
                  <a:latin typeface="Calibri" panose="020F0502020204030204" pitchFamily="34" charset="0"/>
                  <a:cs typeface="Calibri" panose="020F0502020204030204" pitchFamily="34" charset="0"/>
                </a:rPr>
                <a:t>69,4%</a:t>
              </a:r>
              <a:r>
                <a:rPr lang="pt-BR" sz="1200" dirty="0">
                  <a:solidFill>
                    <a:schemeClr val="tx1">
                      <a:lumMod val="75000"/>
                      <a:lumOff val="25000"/>
                    </a:schemeClr>
                  </a:solidFill>
                  <a:latin typeface="Calibri" panose="020F0502020204030204" pitchFamily="34" charset="0"/>
                  <a:cs typeface="Calibri" panose="020F0502020204030204" pitchFamily="34" charset="0"/>
                </a:rPr>
                <a:t> relatam não ter recebido comunicação, um índice elevado que cabe um </a:t>
              </a:r>
              <a:r>
                <a:rPr lang="pt-BR" sz="1200" b="1" dirty="0">
                  <a:solidFill>
                    <a:schemeClr val="tx1">
                      <a:lumMod val="75000"/>
                      <a:lumOff val="25000"/>
                    </a:schemeClr>
                  </a:solidFill>
                  <a:latin typeface="Calibri" panose="020F0502020204030204" pitchFamily="34" charset="0"/>
                  <a:cs typeface="Calibri" panose="020F0502020204030204" pitchFamily="34" charset="0"/>
                </a:rPr>
                <a:t>ponto de atenção</a:t>
              </a:r>
              <a:r>
                <a:rPr lang="pt-BR" sz="1200" dirty="0">
                  <a:solidFill>
                    <a:schemeClr val="tx1">
                      <a:lumMod val="75000"/>
                      <a:lumOff val="25000"/>
                    </a:schemeClr>
                  </a:solidFill>
                  <a:latin typeface="Calibri" panose="020F0502020204030204" pitchFamily="34" charset="0"/>
                  <a:cs typeface="Calibri" panose="020F0502020204030204" pitchFamily="34" charset="0"/>
                </a:rPr>
                <a:t>.</a:t>
              </a:r>
            </a:p>
            <a:p>
              <a:pPr algn="just"/>
              <a:endParaRPr lang="pt-BR" sz="400" dirty="0">
                <a:solidFill>
                  <a:schemeClr val="tx1">
                    <a:lumMod val="75000"/>
                    <a:lumOff val="25000"/>
                  </a:schemeClr>
                </a:solidFill>
                <a:latin typeface="Calibri" panose="020F0502020204030204" pitchFamily="34" charset="0"/>
                <a:cs typeface="Calibri" panose="020F0502020204030204" pitchFamily="34" charset="0"/>
              </a:endParaRPr>
            </a:p>
            <a:p>
              <a:pPr algn="just"/>
              <a:r>
                <a:rPr lang="pt-BR" sz="1200" dirty="0">
                  <a:solidFill>
                    <a:schemeClr val="tx1">
                      <a:lumMod val="75000"/>
                      <a:lumOff val="25000"/>
                    </a:schemeClr>
                  </a:solidFill>
                  <a:latin typeface="Calibri" panose="020F0502020204030204" pitchFamily="34" charset="0"/>
                  <a:cs typeface="Calibri" panose="020F0502020204030204" pitchFamily="34" charset="0"/>
                </a:rPr>
                <a:t>Analisando os perfis, a variação entre os gêneros é pequena ficando dentro da margem de erro, logo não é possível dizer que há um gênero com melhor resultado que outro. Por faixa etária</a:t>
              </a:r>
              <a:r>
                <a:rPr lang="pt-BR" sz="1200" b="1" dirty="0">
                  <a:solidFill>
                    <a:schemeClr val="tx1">
                      <a:lumMod val="75000"/>
                      <a:lumOff val="25000"/>
                    </a:schemeClr>
                  </a:solidFill>
                  <a:latin typeface="Calibri" panose="020F0502020204030204" pitchFamily="34" charset="0"/>
                  <a:cs typeface="Calibri" panose="020F0502020204030204" pitchFamily="34" charset="0"/>
                </a:rPr>
                <a:t> </a:t>
              </a:r>
              <a:r>
                <a:rPr lang="pt-BR" sz="1200" dirty="0">
                  <a:solidFill>
                    <a:schemeClr val="tx1">
                      <a:lumMod val="75000"/>
                      <a:lumOff val="25000"/>
                    </a:schemeClr>
                  </a:solidFill>
                  <a:latin typeface="Calibri" panose="020F0502020204030204" pitchFamily="34" charset="0"/>
                  <a:cs typeface="Calibri" panose="020F0502020204030204" pitchFamily="34" charset="0"/>
                </a:rPr>
                <a:t>os respondentes que mais receberam comunicação são os beneficiários </a:t>
              </a:r>
              <a:r>
                <a:rPr lang="pt-BR" sz="1200" b="1" dirty="0">
                  <a:solidFill>
                    <a:schemeClr val="tx1">
                      <a:lumMod val="75000"/>
                      <a:lumOff val="25000"/>
                    </a:schemeClr>
                  </a:solidFill>
                  <a:latin typeface="Calibri" panose="020F0502020204030204" pitchFamily="34" charset="0"/>
                  <a:cs typeface="Calibri" panose="020F0502020204030204" pitchFamily="34" charset="0"/>
                </a:rPr>
                <a:t>De 36 a 45 anos</a:t>
              </a:r>
              <a:r>
                <a:rPr lang="pt-BR" sz="1200" dirty="0">
                  <a:solidFill>
                    <a:schemeClr val="tx1">
                      <a:lumMod val="75000"/>
                      <a:lumOff val="25000"/>
                    </a:schemeClr>
                  </a:solidFill>
                  <a:latin typeface="Calibri" panose="020F0502020204030204" pitchFamily="34" charset="0"/>
                  <a:cs typeface="Calibri" panose="020F0502020204030204" pitchFamily="34" charset="0"/>
                </a:rPr>
                <a:t>,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32,4% </a:t>
              </a:r>
              <a:r>
                <a:rPr lang="pt-BR" sz="1200" dirty="0">
                  <a:solidFill>
                    <a:schemeClr val="tx1">
                      <a:lumMod val="75000"/>
                      <a:lumOff val="25000"/>
                    </a:schemeClr>
                  </a:solidFill>
                  <a:latin typeface="Calibri" panose="020F0502020204030204" pitchFamily="34" charset="0"/>
                  <a:cs typeface="Calibri" panose="020F0502020204030204" pitchFamily="34" charset="0"/>
                </a:rPr>
                <a:t>para a menção positiva. O público com menor frequência de contato são beneficiários com </a:t>
              </a:r>
              <a:r>
                <a:rPr lang="pt-BR" sz="1200" b="1" dirty="0">
                  <a:solidFill>
                    <a:schemeClr val="tx1">
                      <a:lumMod val="75000"/>
                      <a:lumOff val="25000"/>
                    </a:schemeClr>
                  </a:solidFill>
                  <a:latin typeface="Calibri" panose="020F0502020204030204" pitchFamily="34" charset="0"/>
                  <a:cs typeface="Calibri" panose="020F0502020204030204" pitchFamily="34" charset="0"/>
                </a:rPr>
                <a:t>Mais de 65 anos</a:t>
              </a:r>
              <a:r>
                <a:rPr lang="pt-BR" sz="1200" dirty="0">
                  <a:solidFill>
                    <a:schemeClr val="tx1">
                      <a:lumMod val="75000"/>
                      <a:lumOff val="25000"/>
                    </a:schemeClr>
                  </a:solidFill>
                  <a:latin typeface="Calibri" panose="020F0502020204030204" pitchFamily="34" charset="0"/>
                  <a:cs typeface="Calibri" panose="020F0502020204030204" pitchFamily="34" charset="0"/>
                </a:rPr>
                <a:t>, dos respondentes </a:t>
              </a:r>
              <a:r>
                <a:rPr lang="pt-BR" sz="1200" b="1" dirty="0">
                  <a:solidFill>
                    <a:schemeClr val="tx1">
                      <a:lumMod val="75000"/>
                      <a:lumOff val="25000"/>
                    </a:schemeClr>
                  </a:solidFill>
                  <a:latin typeface="Calibri" panose="020F0502020204030204" pitchFamily="34" charset="0"/>
                  <a:cs typeface="Calibri" panose="020F0502020204030204" pitchFamily="34" charset="0"/>
                </a:rPr>
                <a:t>72,2% </a:t>
              </a:r>
              <a:r>
                <a:rPr lang="pt-BR" sz="1200" dirty="0">
                  <a:solidFill>
                    <a:schemeClr val="tx1">
                      <a:lumMod val="75000"/>
                      <a:lumOff val="25000"/>
                    </a:schemeClr>
                  </a:solidFill>
                  <a:latin typeface="Calibri" panose="020F0502020204030204" pitchFamily="34" charset="0"/>
                  <a:cs typeface="Calibri" panose="020F0502020204030204" pitchFamily="34" charset="0"/>
                </a:rPr>
                <a:t>não receberam algum tipo de comunicação do plano nos últimos 12 meses.</a:t>
              </a:r>
              <a:endParaRPr lang="pt-BR" sz="1200" b="1" dirty="0">
                <a:solidFill>
                  <a:schemeClr val="tx1">
                    <a:lumMod val="75000"/>
                    <a:lumOff val="25000"/>
                  </a:schemeClr>
                </a:solidFill>
                <a:latin typeface="Calibri" panose="020F0502020204030204" pitchFamily="34" charset="0"/>
                <a:cs typeface="Calibri" panose="020F0502020204030204" pitchFamily="34" charset="0"/>
              </a:endParaRPr>
            </a:p>
          </p:txBody>
        </p:sp>
      </p:grpSp>
      <p:pic>
        <p:nvPicPr>
          <p:cNvPr id="9" name="Gráfico 8" descr="Fala com preenchimento sólido">
            <a:extLst>
              <a:ext uri="{FF2B5EF4-FFF2-40B4-BE49-F238E27FC236}">
                <a16:creationId xmlns:a16="http://schemas.microsoft.com/office/drawing/2014/main" id="{A06A105A-B94E-76A1-E3BD-972818202A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10886" y="4848890"/>
            <a:ext cx="638645" cy="638645"/>
          </a:xfrm>
          <a:prstGeom prst="rect">
            <a:avLst/>
          </a:prstGeom>
        </p:spPr>
      </p:pic>
      <p:graphicFrame>
        <p:nvGraphicFramePr>
          <p:cNvPr id="2" name="Tabela 1">
            <a:extLst>
              <a:ext uri="{FF2B5EF4-FFF2-40B4-BE49-F238E27FC236}">
                <a16:creationId xmlns:a16="http://schemas.microsoft.com/office/drawing/2014/main" id="{83E17F83-0454-9508-E28B-872C9E062C2E}"/>
              </a:ext>
            </a:extLst>
          </p:cNvPr>
          <p:cNvGraphicFramePr>
            <a:graphicFrameLocks noGrp="1"/>
          </p:cNvGraphicFramePr>
          <p:nvPr>
            <p:extLst>
              <p:ext uri="{D42A27DB-BD31-4B8C-83A1-F6EECF244321}">
                <p14:modId xmlns:p14="http://schemas.microsoft.com/office/powerpoint/2010/main" val="589725971"/>
              </p:ext>
            </p:extLst>
          </p:nvPr>
        </p:nvGraphicFramePr>
        <p:xfrm>
          <a:off x="61765" y="3717032"/>
          <a:ext cx="2160000" cy="624118"/>
        </p:xfrm>
        <a:graphic>
          <a:graphicData uri="http://schemas.openxmlformats.org/drawingml/2006/table">
            <a:tbl>
              <a:tblPr/>
              <a:tblGrid>
                <a:gridCol w="720000">
                  <a:extLst>
                    <a:ext uri="{9D8B030D-6E8A-4147-A177-3AD203B41FA5}">
                      <a16:colId xmlns:a16="http://schemas.microsoft.com/office/drawing/2014/main" val="2165280647"/>
                    </a:ext>
                  </a:extLst>
                </a:gridCol>
                <a:gridCol w="720000">
                  <a:extLst>
                    <a:ext uri="{9D8B030D-6E8A-4147-A177-3AD203B41FA5}">
                      <a16:colId xmlns:a16="http://schemas.microsoft.com/office/drawing/2014/main" val="3298146854"/>
                    </a:ext>
                  </a:extLst>
                </a:gridCol>
                <a:gridCol w="720000">
                  <a:extLst>
                    <a:ext uri="{9D8B030D-6E8A-4147-A177-3AD203B41FA5}">
                      <a16:colId xmlns:a16="http://schemas.microsoft.com/office/drawing/2014/main" val="2970168599"/>
                    </a:ext>
                  </a:extLst>
                </a:gridCol>
              </a:tblGrid>
              <a:tr h="18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Sim</a:t>
                      </a:r>
                    </a:p>
                  </a:txBody>
                  <a:tcPr marL="9525" marR="9525" marT="9525"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a:t>
                      </a:r>
                    </a:p>
                  </a:txBody>
                  <a:tcPr marL="9525" marR="9525" marT="9525"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sei</a:t>
                      </a:r>
                    </a:p>
                  </a:txBody>
                  <a:tcPr marL="9525" marR="9525" marT="9525"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222059">
                <a:tc>
                  <a:txBody>
                    <a:bodyPr/>
                    <a:lstStyle/>
                    <a:p>
                      <a:pPr algn="ctr" rtl="0" fontAlgn="ctr"/>
                      <a:r>
                        <a:rPr lang="pt-BR" sz="1000" b="0" i="0" u="none" strike="noStrike" dirty="0">
                          <a:solidFill>
                            <a:srgbClr val="404040"/>
                          </a:solidFill>
                          <a:effectLst/>
                          <a:latin typeface="Calibri" panose="020F0502020204030204" pitchFamily="34" charset="0"/>
                        </a:rPr>
                        <a:t>26,1</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59,3</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dirty="0">
                          <a:solidFill>
                            <a:srgbClr val="404040"/>
                          </a:solidFill>
                          <a:effectLst/>
                          <a:latin typeface="Calibri" panose="020F0502020204030204" pitchFamily="34" charset="0"/>
                        </a:rPr>
                        <a:t>14,5</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222059">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50" b="0" i="0" u="none" strike="noStrike" dirty="0">
                        <a:solidFill>
                          <a:schemeClr val="tx1">
                            <a:lumMod val="75000"/>
                            <a:lumOff val="25000"/>
                          </a:schemeClr>
                        </a:solidFill>
                        <a:effectLst/>
                        <a:latin typeface="Calibri" panose="020F050202020403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50" b="0" i="0" u="none" strike="noStrike" dirty="0">
                        <a:solidFill>
                          <a:schemeClr val="tx1">
                            <a:lumMod val="75000"/>
                            <a:lumOff val="25000"/>
                          </a:schemeClr>
                        </a:solidFill>
                        <a:effectLst/>
                        <a:latin typeface="Calibri" panose="020F050202020403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7976014"/>
                  </a:ext>
                </a:extLst>
              </a:tr>
            </a:tbl>
          </a:graphicData>
        </a:graphic>
      </p:graphicFrame>
      <p:graphicFrame>
        <p:nvGraphicFramePr>
          <p:cNvPr id="3" name="Tabela 2">
            <a:extLst>
              <a:ext uri="{FF2B5EF4-FFF2-40B4-BE49-F238E27FC236}">
                <a16:creationId xmlns:a16="http://schemas.microsoft.com/office/drawing/2014/main" id="{0554C37C-A163-A238-8A68-2354263FBDCE}"/>
              </a:ext>
            </a:extLst>
          </p:cNvPr>
          <p:cNvGraphicFramePr>
            <a:graphicFrameLocks noGrp="1"/>
          </p:cNvGraphicFramePr>
          <p:nvPr>
            <p:extLst>
              <p:ext uri="{D42A27DB-BD31-4B8C-83A1-F6EECF244321}">
                <p14:modId xmlns:p14="http://schemas.microsoft.com/office/powerpoint/2010/main" val="2712721465"/>
              </p:ext>
            </p:extLst>
          </p:nvPr>
        </p:nvGraphicFramePr>
        <p:xfrm>
          <a:off x="5551807" y="1680728"/>
          <a:ext cx="5104722" cy="2900400"/>
        </p:xfrm>
        <a:graphic>
          <a:graphicData uri="http://schemas.openxmlformats.org/drawingml/2006/table">
            <a:tbl>
              <a:tblPr/>
              <a:tblGrid>
                <a:gridCol w="1701574">
                  <a:extLst>
                    <a:ext uri="{9D8B030D-6E8A-4147-A177-3AD203B41FA5}">
                      <a16:colId xmlns:a16="http://schemas.microsoft.com/office/drawing/2014/main" val="4043476719"/>
                    </a:ext>
                  </a:extLst>
                </a:gridCol>
                <a:gridCol w="1701574">
                  <a:extLst>
                    <a:ext uri="{9D8B030D-6E8A-4147-A177-3AD203B41FA5}">
                      <a16:colId xmlns:a16="http://schemas.microsoft.com/office/drawing/2014/main" val="887322865"/>
                    </a:ext>
                  </a:extLst>
                </a:gridCol>
                <a:gridCol w="1701574">
                  <a:extLst>
                    <a:ext uri="{9D8B030D-6E8A-4147-A177-3AD203B41FA5}">
                      <a16:colId xmlns:a16="http://schemas.microsoft.com/office/drawing/2014/main" val="4252080179"/>
                    </a:ext>
                  </a:extLst>
                </a:gridCol>
              </a:tblGrid>
              <a:tr h="43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GÊNERO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Não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Sim</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extLst>
                  <a:ext uri="{0D108BD9-81ED-4DB2-BD59-A6C34878D82A}">
                    <a16:rowId xmlns:a16="http://schemas.microsoft.com/office/drawing/2014/main" val="1761320232"/>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Feminino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69,9</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30,1</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80039910"/>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Masculino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a:solidFill>
                            <a:srgbClr val="404040"/>
                          </a:solidFill>
                          <a:effectLst/>
                          <a:latin typeface="Calibri" panose="020F0502020204030204" pitchFamily="34" charset="0"/>
                        </a:rPr>
                        <a:t>68,9</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31,1</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976443621"/>
                  </a:ext>
                </a:extLst>
              </a:tr>
              <a:tr h="360000">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70574"/>
                  </a:ext>
                </a:extLst>
              </a:tr>
              <a:tr h="43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Faixa etária</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Não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Sim</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extLst>
                  <a:ext uri="{0D108BD9-81ED-4DB2-BD59-A6C34878D82A}">
                    <a16:rowId xmlns:a16="http://schemas.microsoft.com/office/drawing/2014/main" val="2814735720"/>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404040"/>
                          </a:solidFill>
                          <a:effectLst/>
                          <a:latin typeface="Calibri" panose="020F0502020204030204" pitchFamily="34" charset="0"/>
                        </a:rPr>
                        <a:t>De 18 a 25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68,5</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31,5</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28085382"/>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26 a 35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a:solidFill>
                            <a:srgbClr val="404040"/>
                          </a:solidFill>
                          <a:effectLst/>
                          <a:latin typeface="Calibri" panose="020F0502020204030204" pitchFamily="34" charset="0"/>
                        </a:rPr>
                        <a:t>71,9</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28,1</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941129766"/>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36 a 45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a:solidFill>
                            <a:srgbClr val="404040"/>
                          </a:solidFill>
                          <a:effectLst/>
                          <a:latin typeface="Calibri" panose="020F0502020204030204" pitchFamily="34" charset="0"/>
                        </a:rPr>
                        <a:t>67,6</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32,4</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63840701"/>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404040"/>
                          </a:solidFill>
                          <a:effectLst/>
                          <a:latin typeface="Calibri" panose="020F0502020204030204" pitchFamily="34" charset="0"/>
                        </a:rPr>
                        <a:t>De 46 a 55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a:solidFill>
                            <a:srgbClr val="404040"/>
                          </a:solidFill>
                          <a:effectLst/>
                          <a:latin typeface="Calibri" panose="020F0502020204030204" pitchFamily="34" charset="0"/>
                        </a:rPr>
                        <a:t>71,4</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28,6</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85503933"/>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56 a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a:solidFill>
                            <a:srgbClr val="404040"/>
                          </a:solidFill>
                          <a:effectLst/>
                          <a:latin typeface="Calibri" panose="020F0502020204030204" pitchFamily="34" charset="0"/>
                        </a:rPr>
                        <a:t>70,4</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29,6</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29353387"/>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404040"/>
                          </a:solidFill>
                          <a:effectLst/>
                          <a:latin typeface="Calibri" panose="020F0502020204030204" pitchFamily="34" charset="0"/>
                        </a:rPr>
                        <a:t>Mais de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a:solidFill>
                            <a:srgbClr val="404040"/>
                          </a:solidFill>
                          <a:effectLst/>
                          <a:latin typeface="Calibri" panose="020F0502020204030204" pitchFamily="34" charset="0"/>
                        </a:rPr>
                        <a:t>72,2</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27,8</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524565186"/>
                  </a:ext>
                </a:extLst>
              </a:tr>
            </a:tbl>
          </a:graphicData>
        </a:graphic>
      </p:graphicFrame>
      <p:sp>
        <p:nvSpPr>
          <p:cNvPr id="4" name="Retângulo 3">
            <a:extLst>
              <a:ext uri="{FF2B5EF4-FFF2-40B4-BE49-F238E27FC236}">
                <a16:creationId xmlns:a16="http://schemas.microsoft.com/office/drawing/2014/main" id="{7163858A-B023-8245-CAAD-6BCBCDD50B41}"/>
              </a:ext>
            </a:extLst>
          </p:cNvPr>
          <p:cNvSpPr/>
          <p:nvPr/>
        </p:nvSpPr>
        <p:spPr>
          <a:xfrm>
            <a:off x="7241686" y="4365104"/>
            <a:ext cx="1724963" cy="203757"/>
          </a:xfrm>
          <a:prstGeom prst="rect">
            <a:avLst/>
          </a:prstGeom>
          <a:noFill/>
          <a:ln w="19050" cap="rnd" cmpd="sng" algn="ctr">
            <a:solidFill>
              <a:srgbClr val="FF7C80"/>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tângulo 11">
            <a:extLst>
              <a:ext uri="{FF2B5EF4-FFF2-40B4-BE49-F238E27FC236}">
                <a16:creationId xmlns:a16="http://schemas.microsoft.com/office/drawing/2014/main" id="{A3998972-B211-C023-853F-A4EA608C50C9}"/>
              </a:ext>
            </a:extLst>
          </p:cNvPr>
          <p:cNvSpPr/>
          <p:nvPr/>
        </p:nvSpPr>
        <p:spPr>
          <a:xfrm>
            <a:off x="8938666" y="3729299"/>
            <a:ext cx="1724963" cy="203757"/>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tângulo: Cantos Arredondados 9">
            <a:extLst>
              <a:ext uri="{FF2B5EF4-FFF2-40B4-BE49-F238E27FC236}">
                <a16:creationId xmlns:a16="http://schemas.microsoft.com/office/drawing/2014/main" id="{77C5B9ED-417A-997B-69BE-46430613B1F4}"/>
              </a:ext>
            </a:extLst>
          </p:cNvPr>
          <p:cNvSpPr/>
          <p:nvPr/>
        </p:nvSpPr>
        <p:spPr>
          <a:xfrm>
            <a:off x="3657672" y="1706847"/>
            <a:ext cx="1887035" cy="1386843"/>
          </a:xfrm>
          <a:prstGeom prst="roundRect">
            <a:avLst/>
          </a:prstGeom>
          <a:no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CaixaDeTexto 12">
            <a:extLst>
              <a:ext uri="{FF2B5EF4-FFF2-40B4-BE49-F238E27FC236}">
                <a16:creationId xmlns:a16="http://schemas.microsoft.com/office/drawing/2014/main" id="{D9FB53B1-B542-04F6-E3CB-D369E4FA2ED4}"/>
              </a:ext>
            </a:extLst>
          </p:cNvPr>
          <p:cNvSpPr txBox="1"/>
          <p:nvPr/>
        </p:nvSpPr>
        <p:spPr>
          <a:xfrm>
            <a:off x="3631753" y="1750459"/>
            <a:ext cx="498855" cy="276999"/>
          </a:xfrm>
          <a:prstGeom prst="rect">
            <a:avLst/>
          </a:prstGeom>
          <a:noFill/>
        </p:spPr>
        <p:txBody>
          <a:bodyPr wrap="none" rtlCol="0">
            <a:spAutoFit/>
          </a:bodyPr>
          <a:lstStyle/>
          <a:p>
            <a:pPr fontAlgn="auto">
              <a:spcBef>
                <a:spcPts val="0"/>
              </a:spcBef>
              <a:spcAft>
                <a:spcPts val="0"/>
              </a:spcAft>
            </a:pPr>
            <a:r>
              <a:rPr lang="pt-BR" sz="1200" b="1" dirty="0">
                <a:solidFill>
                  <a:prstClr val="black">
                    <a:lumMod val="75000"/>
                    <a:lumOff val="25000"/>
                  </a:prstClr>
                </a:solidFill>
                <a:latin typeface="Calibri" panose="020F0502020204030204"/>
                <a:cs typeface="+mn-cs"/>
              </a:rPr>
              <a:t>2023</a:t>
            </a:r>
          </a:p>
        </p:txBody>
      </p:sp>
      <p:graphicFrame>
        <p:nvGraphicFramePr>
          <p:cNvPr id="8" name="Gráfico 7">
            <a:extLst>
              <a:ext uri="{FF2B5EF4-FFF2-40B4-BE49-F238E27FC236}">
                <a16:creationId xmlns:a16="http://schemas.microsoft.com/office/drawing/2014/main" id="{BEEB1B30-9DEA-4C86-72E3-9850EB8AD649}"/>
              </a:ext>
            </a:extLst>
          </p:cNvPr>
          <p:cNvGraphicFramePr>
            <a:graphicFrameLocks/>
          </p:cNvGraphicFramePr>
          <p:nvPr>
            <p:extLst>
              <p:ext uri="{D42A27DB-BD31-4B8C-83A1-F6EECF244321}">
                <p14:modId xmlns:p14="http://schemas.microsoft.com/office/powerpoint/2010/main" val="4118831770"/>
              </p:ext>
            </p:extLst>
          </p:nvPr>
        </p:nvGraphicFramePr>
        <p:xfrm>
          <a:off x="3492362" y="1476600"/>
          <a:ext cx="2217654" cy="18961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áfico 13">
            <a:extLst>
              <a:ext uri="{FF2B5EF4-FFF2-40B4-BE49-F238E27FC236}">
                <a16:creationId xmlns:a16="http://schemas.microsoft.com/office/drawing/2014/main" id="{F907AD9E-048B-494D-8E92-760ECD0FA8D5}"/>
              </a:ext>
            </a:extLst>
          </p:cNvPr>
          <p:cNvGraphicFramePr>
            <a:graphicFrameLocks/>
          </p:cNvGraphicFramePr>
          <p:nvPr>
            <p:extLst>
              <p:ext uri="{D42A27DB-BD31-4B8C-83A1-F6EECF244321}">
                <p14:modId xmlns:p14="http://schemas.microsoft.com/office/powerpoint/2010/main" val="1243947538"/>
              </p:ext>
            </p:extLst>
          </p:nvPr>
        </p:nvGraphicFramePr>
        <p:xfrm>
          <a:off x="-71933" y="1512765"/>
          <a:ext cx="3255444" cy="210218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3758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áfico 8">
            <a:extLst>
              <a:ext uri="{FF2B5EF4-FFF2-40B4-BE49-F238E27FC236}">
                <a16:creationId xmlns:a16="http://schemas.microsoft.com/office/drawing/2014/main" id="{22A1DE04-5B55-4231-89D1-977C62DE6C13}"/>
              </a:ext>
            </a:extLst>
          </p:cNvPr>
          <p:cNvGraphicFramePr>
            <a:graphicFrameLocks/>
          </p:cNvGraphicFramePr>
          <p:nvPr>
            <p:extLst>
              <p:ext uri="{D42A27DB-BD31-4B8C-83A1-F6EECF244321}">
                <p14:modId xmlns:p14="http://schemas.microsoft.com/office/powerpoint/2010/main" val="1492886103"/>
              </p:ext>
            </p:extLst>
          </p:nvPr>
        </p:nvGraphicFramePr>
        <p:xfrm>
          <a:off x="75" y="2421986"/>
          <a:ext cx="3920888" cy="2231150"/>
        </p:xfrm>
        <a:graphic>
          <a:graphicData uri="http://schemas.openxmlformats.org/drawingml/2006/chart">
            <c:chart xmlns:c="http://schemas.openxmlformats.org/drawingml/2006/chart" xmlns:r="http://schemas.openxmlformats.org/officeDocument/2006/relationships" r:id="rId2"/>
          </a:graphicData>
        </a:graphic>
      </p:graphicFrame>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Hospitais, Clínicas, </a:t>
            </a:r>
            <a:r>
              <a:rPr lang="pt-BR" sz="3300" dirty="0" err="1">
                <a:latin typeface="Arial Rounded MT Bold" panose="020F0704030504030204" pitchFamily="34" charset="0"/>
              </a:rPr>
              <a:t>etc</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aixaDeTexto 5">
            <a:extLst>
              <a:ext uri="{FF2B5EF4-FFF2-40B4-BE49-F238E27FC236}">
                <a16:creationId xmlns:a16="http://schemas.microsoft.com/office/drawing/2014/main" id="{9B224C38-9713-0EB8-AF16-53653D86F04D}"/>
              </a:ext>
            </a:extLst>
          </p:cNvPr>
          <p:cNvSpPr txBox="1"/>
          <p:nvPr/>
        </p:nvSpPr>
        <p:spPr>
          <a:xfrm>
            <a:off x="0" y="908720"/>
            <a:ext cx="10656529" cy="532629"/>
          </a:xfrm>
          <a:prstGeom prst="rect">
            <a:avLst/>
          </a:prstGeom>
          <a:noFill/>
          <a:effectLst/>
        </p:spPr>
        <p:txBody>
          <a:bodyPr wrap="square" lIns="100760" tIns="50379" rIns="100760" bIns="50379" rtlCol="0">
            <a:spAutoFit/>
          </a:bodyPr>
          <a:lstStyle/>
          <a:p>
            <a:pPr algn="just"/>
            <a:r>
              <a:rPr lang="pt-BR" sz="1400" b="1" dirty="0">
                <a:solidFill>
                  <a:schemeClr val="bg2">
                    <a:lumMod val="50000"/>
                  </a:schemeClr>
                </a:solidFill>
                <a:latin typeface="Calibri" panose="020F0502020204030204" pitchFamily="34" charset="0"/>
                <a:cs typeface="Calibri" panose="020F0502020204030204" pitchFamily="34" charset="0"/>
              </a:rPr>
              <a:t>4 - Nos últimos 12 meses, como você avalia toda a atenção em saúde recebida (por exemplo: atendimento em hospitais, laboratórios, clínicas, dentistas, fisioterapeutas, nutricionistas, psicólogos e outros)?</a:t>
            </a:r>
          </a:p>
        </p:txBody>
      </p:sp>
      <p:graphicFrame>
        <p:nvGraphicFramePr>
          <p:cNvPr id="8" name="Tabela 7">
            <a:extLst>
              <a:ext uri="{FF2B5EF4-FFF2-40B4-BE49-F238E27FC236}">
                <a16:creationId xmlns:a16="http://schemas.microsoft.com/office/drawing/2014/main" id="{F87616B3-D2B9-FE52-60A4-9E395C0D2955}"/>
              </a:ext>
            </a:extLst>
          </p:cNvPr>
          <p:cNvGraphicFramePr>
            <a:graphicFrameLocks noGrp="1"/>
          </p:cNvGraphicFramePr>
          <p:nvPr>
            <p:extLst>
              <p:ext uri="{D42A27DB-BD31-4B8C-83A1-F6EECF244321}">
                <p14:modId xmlns:p14="http://schemas.microsoft.com/office/powerpoint/2010/main" val="1262785825"/>
              </p:ext>
            </p:extLst>
          </p:nvPr>
        </p:nvGraphicFramePr>
        <p:xfrm>
          <a:off x="7848947" y="1449549"/>
          <a:ext cx="2848466" cy="1831214"/>
        </p:xfrm>
        <a:graphic>
          <a:graphicData uri="http://schemas.openxmlformats.org/drawingml/2006/table">
            <a:tbl>
              <a:tblPr/>
              <a:tblGrid>
                <a:gridCol w="1424233">
                  <a:extLst>
                    <a:ext uri="{9D8B030D-6E8A-4147-A177-3AD203B41FA5}">
                      <a16:colId xmlns:a16="http://schemas.microsoft.com/office/drawing/2014/main" val="3399568873"/>
                    </a:ext>
                  </a:extLst>
                </a:gridCol>
                <a:gridCol w="1424233">
                  <a:extLst>
                    <a:ext uri="{9D8B030D-6E8A-4147-A177-3AD203B41FA5}">
                      <a16:colId xmlns:a16="http://schemas.microsoft.com/office/drawing/2014/main" val="1949039527"/>
                    </a:ext>
                  </a:extLst>
                </a:gridCol>
              </a:tblGrid>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Faixa Etária</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T2B</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5950574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18 a 25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404040"/>
                          </a:solidFill>
                          <a:effectLst/>
                          <a:latin typeface="Calibri" panose="020F0502020204030204" pitchFamily="34" charset="0"/>
                        </a:rPr>
                        <a:t>80,0</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598173083"/>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26 a 35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FFFFFF"/>
                          </a:solidFill>
                          <a:effectLst/>
                          <a:latin typeface="Calibri" panose="020F0502020204030204" pitchFamily="34" charset="0"/>
                        </a:rPr>
                        <a:t>56,3</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60608656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36 a 45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FFFFFF"/>
                          </a:solidFill>
                          <a:effectLst/>
                          <a:latin typeface="Calibri" panose="020F0502020204030204" pitchFamily="34" charset="0"/>
                        </a:rPr>
                        <a:t>63,5</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512628842"/>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46 a 55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FFFFFF"/>
                          </a:solidFill>
                          <a:effectLst/>
                          <a:latin typeface="Calibri" panose="020F0502020204030204" pitchFamily="34" charset="0"/>
                        </a:rPr>
                        <a:t>70,7</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431269831"/>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rgbClr val="404040"/>
                          </a:solidFill>
                          <a:effectLst/>
                          <a:latin typeface="Calibri" panose="020F0502020204030204" pitchFamily="34" charset="0"/>
                        </a:rPr>
                        <a:t>De 56 a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FFFFFF"/>
                          </a:solidFill>
                          <a:effectLst/>
                          <a:latin typeface="Calibri" panose="020F0502020204030204" pitchFamily="34" charset="0"/>
                        </a:rPr>
                        <a:t>73,1</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104673009"/>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404040"/>
                          </a:solidFill>
                          <a:effectLst/>
                          <a:latin typeface="Calibri" panose="020F0502020204030204" pitchFamily="34" charset="0"/>
                        </a:rPr>
                        <a:t>Mais de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FFFFFF"/>
                          </a:solidFill>
                          <a:effectLst/>
                          <a:latin typeface="Calibri" panose="020F0502020204030204" pitchFamily="34" charset="0"/>
                        </a:rPr>
                        <a:t>100,0</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755464123"/>
                  </a:ext>
                </a:extLst>
              </a:tr>
            </a:tbl>
          </a:graphicData>
        </a:graphic>
      </p:graphicFrame>
      <p:sp>
        <p:nvSpPr>
          <p:cNvPr id="10" name="Seta para a Direita 134">
            <a:extLst>
              <a:ext uri="{FF2B5EF4-FFF2-40B4-BE49-F238E27FC236}">
                <a16:creationId xmlns:a16="http://schemas.microsoft.com/office/drawing/2014/main" id="{A433F682-661A-198E-8D9F-50839D9F3C93}"/>
              </a:ext>
            </a:extLst>
          </p:cNvPr>
          <p:cNvSpPr/>
          <p:nvPr/>
        </p:nvSpPr>
        <p:spPr>
          <a:xfrm>
            <a:off x="504131" y="1564452"/>
            <a:ext cx="1737764" cy="937664"/>
          </a:xfrm>
          <a:prstGeom prst="rightArrow">
            <a:avLst/>
          </a:prstGeom>
          <a:solidFill>
            <a:sysClr val="window" lastClr="FFFFFF">
              <a:lumMod val="95000"/>
            </a:sys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300" normalizeH="0" baseline="0" noProof="0" dirty="0">
                <a:ln>
                  <a:noFill/>
                </a:ln>
                <a:solidFill>
                  <a:schemeClr val="bg2">
                    <a:lumMod val="50000"/>
                  </a:schemeClr>
                </a:solidFill>
                <a:effectLst/>
                <a:uLnTx/>
                <a:uFillTx/>
                <a:latin typeface="Calibri" panose="020F0502020204030204"/>
                <a:ea typeface="+mn-ea"/>
                <a:cs typeface="+mn-cs"/>
              </a:rPr>
              <a:t>Percepção</a:t>
            </a:r>
          </a:p>
        </p:txBody>
      </p:sp>
      <p:grpSp>
        <p:nvGrpSpPr>
          <p:cNvPr id="13" name="Agrupar 12">
            <a:extLst>
              <a:ext uri="{FF2B5EF4-FFF2-40B4-BE49-F238E27FC236}">
                <a16:creationId xmlns:a16="http://schemas.microsoft.com/office/drawing/2014/main" id="{0C35CFF1-FE7C-0DB9-1D6F-01900D614FAB}"/>
              </a:ext>
            </a:extLst>
          </p:cNvPr>
          <p:cNvGrpSpPr/>
          <p:nvPr/>
        </p:nvGrpSpPr>
        <p:grpSpPr>
          <a:xfrm>
            <a:off x="75" y="6093296"/>
            <a:ext cx="4024269" cy="637044"/>
            <a:chOff x="157406" y="5740245"/>
            <a:chExt cx="4024269" cy="637044"/>
          </a:xfrm>
        </p:grpSpPr>
        <p:sp>
          <p:nvSpPr>
            <p:cNvPr id="14" name="Retângulo: Cantos Arredondados 13">
              <a:extLst>
                <a:ext uri="{FF2B5EF4-FFF2-40B4-BE49-F238E27FC236}">
                  <a16:creationId xmlns:a16="http://schemas.microsoft.com/office/drawing/2014/main" id="{32354DFF-212A-B653-EAC5-3A088EC57FCA}"/>
                </a:ext>
              </a:extLst>
            </p:cNvPr>
            <p:cNvSpPr/>
            <p:nvPr/>
          </p:nvSpPr>
          <p:spPr>
            <a:xfrm>
              <a:off x="180975" y="5740245"/>
              <a:ext cx="3798597" cy="637044"/>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tângulo Arredondado 81">
              <a:extLst>
                <a:ext uri="{FF2B5EF4-FFF2-40B4-BE49-F238E27FC236}">
                  <a16:creationId xmlns:a16="http://schemas.microsoft.com/office/drawing/2014/main" id="{2BE42D65-FA7A-18C0-07B7-1F769BB40B39}"/>
                </a:ext>
              </a:extLst>
            </p:cNvPr>
            <p:cNvSpPr/>
            <p:nvPr/>
          </p:nvSpPr>
          <p:spPr>
            <a:xfrm>
              <a:off x="246685" y="5992517"/>
              <a:ext cx="720000" cy="177903"/>
            </a:xfrm>
            <a:prstGeom prst="roundRect">
              <a:avLst/>
            </a:prstGeom>
            <a:solidFill>
              <a:srgbClr val="70AD47"/>
            </a:solidFill>
            <a:ln w="12700" cap="flat" cmpd="sng" algn="ctr">
              <a:solidFill>
                <a:srgbClr val="70AD47"/>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white"/>
                  </a:solidFill>
                  <a:effectLst/>
                  <a:uLnTx/>
                  <a:uFillTx/>
                  <a:latin typeface="Calibri" panose="020F0502020204030204"/>
                  <a:ea typeface="+mn-ea"/>
                  <a:cs typeface="+mn-cs"/>
                </a:rPr>
                <a:t>90 a 100</a:t>
              </a:r>
            </a:p>
          </p:txBody>
        </p:sp>
        <p:sp>
          <p:nvSpPr>
            <p:cNvPr id="16" name="Retângulo Arredondado 82">
              <a:extLst>
                <a:ext uri="{FF2B5EF4-FFF2-40B4-BE49-F238E27FC236}">
                  <a16:creationId xmlns:a16="http://schemas.microsoft.com/office/drawing/2014/main" id="{E1D05132-9301-BFC4-6B67-407CE05997BB}"/>
                </a:ext>
              </a:extLst>
            </p:cNvPr>
            <p:cNvSpPr/>
            <p:nvPr/>
          </p:nvSpPr>
          <p:spPr>
            <a:xfrm>
              <a:off x="1079602" y="5985083"/>
              <a:ext cx="720000" cy="189413"/>
            </a:xfrm>
            <a:prstGeom prst="roundRect">
              <a:avLst/>
            </a:prstGeom>
            <a:solidFill>
              <a:srgbClr val="FFC000">
                <a:lumMod val="40000"/>
                <a:lumOff val="60000"/>
              </a:srgbClr>
            </a:solidFill>
            <a:ln w="12700" cap="flat" cmpd="sng" algn="ctr">
              <a:solidFill>
                <a:srgbClr val="FFC000">
                  <a:lumMod val="40000"/>
                  <a:lumOff val="6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mn-cs"/>
                </a:rPr>
                <a:t>80 a 89</a:t>
              </a:r>
            </a:p>
          </p:txBody>
        </p:sp>
        <p:sp>
          <p:nvSpPr>
            <p:cNvPr id="17" name="Retângulo Arredondado 84">
              <a:extLst>
                <a:ext uri="{FF2B5EF4-FFF2-40B4-BE49-F238E27FC236}">
                  <a16:creationId xmlns:a16="http://schemas.microsoft.com/office/drawing/2014/main" id="{9BA2B2CC-5339-F41F-F42A-14DB2733ACBC}"/>
                </a:ext>
              </a:extLst>
            </p:cNvPr>
            <p:cNvSpPr/>
            <p:nvPr/>
          </p:nvSpPr>
          <p:spPr>
            <a:xfrm>
              <a:off x="2297710" y="5992517"/>
              <a:ext cx="720000" cy="177903"/>
            </a:xfrm>
            <a:prstGeom prst="roundRect">
              <a:avLst/>
            </a:prstGeom>
            <a:solidFill>
              <a:srgbClr val="FF7C80"/>
            </a:solidFill>
            <a:ln w="12700" cap="flat" cmpd="sng" algn="ctr">
              <a:solidFill>
                <a:srgbClr val="FF7C8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white"/>
                  </a:solidFill>
                  <a:effectLst/>
                  <a:uLnTx/>
                  <a:uFillTx/>
                  <a:latin typeface="Calibri" panose="020F0502020204030204"/>
                  <a:ea typeface="+mn-ea"/>
                  <a:cs typeface="+mn-cs"/>
                </a:rPr>
                <a:t>0 a 79</a:t>
              </a:r>
            </a:p>
          </p:txBody>
        </p:sp>
        <p:sp>
          <p:nvSpPr>
            <p:cNvPr id="21" name="CaixaDeTexto 20">
              <a:extLst>
                <a:ext uri="{FF2B5EF4-FFF2-40B4-BE49-F238E27FC236}">
                  <a16:creationId xmlns:a16="http://schemas.microsoft.com/office/drawing/2014/main" id="{2C32EF3B-3C26-0020-8715-751825370531}"/>
                </a:ext>
              </a:extLst>
            </p:cNvPr>
            <p:cNvSpPr txBox="1"/>
            <p:nvPr/>
          </p:nvSpPr>
          <p:spPr>
            <a:xfrm>
              <a:off x="187886" y="5740245"/>
              <a:ext cx="845103"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1" i="0" u="sng" strike="noStrike" kern="0" cap="none" spc="0" normalizeH="0" baseline="0" noProof="0" dirty="0">
                  <a:ln>
                    <a:noFill/>
                  </a:ln>
                  <a:solidFill>
                    <a:prstClr val="black">
                      <a:lumMod val="75000"/>
                      <a:lumOff val="25000"/>
                    </a:prstClr>
                  </a:solidFill>
                  <a:effectLst/>
                  <a:uLnTx/>
                  <a:uFillTx/>
                  <a:latin typeface="Calibri" panose="020F0502020204030204"/>
                  <a:cs typeface="+mn-cs"/>
                </a:rPr>
                <a:t>% Satisfação</a:t>
              </a:r>
            </a:p>
          </p:txBody>
        </p:sp>
        <p:sp>
          <p:nvSpPr>
            <p:cNvPr id="22" name="CaixaDeTexto 21">
              <a:extLst>
                <a:ext uri="{FF2B5EF4-FFF2-40B4-BE49-F238E27FC236}">
                  <a16:creationId xmlns:a16="http://schemas.microsoft.com/office/drawing/2014/main" id="{CF8F0479-D068-41ED-317F-AC563874FFD4}"/>
                </a:ext>
              </a:extLst>
            </p:cNvPr>
            <p:cNvSpPr txBox="1"/>
            <p:nvPr/>
          </p:nvSpPr>
          <p:spPr>
            <a:xfrm>
              <a:off x="157406" y="6161845"/>
              <a:ext cx="942887"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Excelente / Forças</a:t>
              </a:r>
            </a:p>
          </p:txBody>
        </p:sp>
        <p:sp>
          <p:nvSpPr>
            <p:cNvPr id="23" name="CaixaDeTexto 22">
              <a:extLst>
                <a:ext uri="{FF2B5EF4-FFF2-40B4-BE49-F238E27FC236}">
                  <a16:creationId xmlns:a16="http://schemas.microsoft.com/office/drawing/2014/main" id="{AA5B1C2E-327C-FCFA-82C0-993B6C036CCB}"/>
                </a:ext>
              </a:extLst>
            </p:cNvPr>
            <p:cNvSpPr txBox="1"/>
            <p:nvPr/>
          </p:nvSpPr>
          <p:spPr>
            <a:xfrm>
              <a:off x="990227" y="6161845"/>
              <a:ext cx="131638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Conforme / Oportunidades</a:t>
              </a:r>
            </a:p>
          </p:txBody>
        </p:sp>
        <p:sp>
          <p:nvSpPr>
            <p:cNvPr id="24" name="CaixaDeTexto 23">
              <a:extLst>
                <a:ext uri="{FF2B5EF4-FFF2-40B4-BE49-F238E27FC236}">
                  <a16:creationId xmlns:a16="http://schemas.microsoft.com/office/drawing/2014/main" id="{623320ED-1AE1-B877-9EF8-3A5AA930CDAA}"/>
                </a:ext>
              </a:extLst>
            </p:cNvPr>
            <p:cNvSpPr txBox="1"/>
            <p:nvPr/>
          </p:nvSpPr>
          <p:spPr>
            <a:xfrm>
              <a:off x="2228633" y="6161845"/>
              <a:ext cx="195304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Não conforme Fraquezas ou Ameaças</a:t>
              </a:r>
            </a:p>
          </p:txBody>
        </p:sp>
      </p:grpSp>
      <p:graphicFrame>
        <p:nvGraphicFramePr>
          <p:cNvPr id="25" name="Tabela 24">
            <a:extLst>
              <a:ext uri="{FF2B5EF4-FFF2-40B4-BE49-F238E27FC236}">
                <a16:creationId xmlns:a16="http://schemas.microsoft.com/office/drawing/2014/main" id="{277E68C3-7E3D-4516-FA0A-FC5A85860BCC}"/>
              </a:ext>
            </a:extLst>
          </p:cNvPr>
          <p:cNvGraphicFramePr>
            <a:graphicFrameLocks noGrp="1"/>
          </p:cNvGraphicFramePr>
          <p:nvPr>
            <p:extLst>
              <p:ext uri="{D42A27DB-BD31-4B8C-83A1-F6EECF244321}">
                <p14:modId xmlns:p14="http://schemas.microsoft.com/office/powerpoint/2010/main" val="3928015750"/>
              </p:ext>
            </p:extLst>
          </p:nvPr>
        </p:nvGraphicFramePr>
        <p:xfrm>
          <a:off x="67186" y="5101555"/>
          <a:ext cx="5189474" cy="847725"/>
        </p:xfrm>
        <a:graphic>
          <a:graphicData uri="http://schemas.openxmlformats.org/drawingml/2006/table">
            <a:tbl>
              <a:tblPr/>
              <a:tblGrid>
                <a:gridCol w="5189474">
                  <a:extLst>
                    <a:ext uri="{9D8B030D-6E8A-4147-A177-3AD203B41FA5}">
                      <a16:colId xmlns:a16="http://schemas.microsoft.com/office/drawing/2014/main" val="162966755"/>
                    </a:ext>
                  </a:extLst>
                </a:gridCol>
              </a:tblGrid>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t"/>
                      <a:r>
                        <a:rPr lang="pt-BR" sz="1000" b="0" i="0" u="none" strike="noStrike" dirty="0">
                          <a:solidFill>
                            <a:srgbClr val="404040"/>
                          </a:solidFill>
                          <a:effectLst/>
                          <a:latin typeface="Calibri" panose="020F0502020204030204" pitchFamily="34" charset="0"/>
                        </a:rPr>
                        <a:t>Base: </a:t>
                      </a:r>
                      <a:r>
                        <a:rPr lang="pt-BR" sz="1000" b="1" i="0" u="none" strike="noStrike" dirty="0">
                          <a:solidFill>
                            <a:srgbClr val="404040"/>
                          </a:solidFill>
                          <a:effectLst/>
                          <a:latin typeface="Calibri" panose="020F0502020204030204" pitchFamily="34" charset="0"/>
                        </a:rPr>
                        <a:t>658</a:t>
                      </a:r>
                      <a:r>
                        <a:rPr lang="pt-BR" sz="1000" b="0" i="0" u="none" strike="noStrike" dirty="0">
                          <a:solidFill>
                            <a:srgbClr val="404040"/>
                          </a:solidFill>
                          <a:effectLst/>
                          <a:latin typeface="Calibri" panose="020F0502020204030204" pitchFamily="34" charset="0"/>
                        </a:rPr>
                        <a:t> | Margem de Erro: </a:t>
                      </a:r>
                      <a:r>
                        <a:rPr lang="pt-BR" sz="1000" b="1" i="0" u="none" strike="noStrike" dirty="0">
                          <a:solidFill>
                            <a:srgbClr val="404040"/>
                          </a:solidFill>
                          <a:effectLst/>
                          <a:latin typeface="Calibri" panose="020F0502020204030204" pitchFamily="34" charset="0"/>
                        </a:rPr>
                        <a:t>3.81.</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t"/>
                      <a:r>
                        <a:rPr lang="pt-BR" sz="1000" b="0" i="0" u="none" strike="noStrike" dirty="0">
                          <a:solidFill>
                            <a:srgbClr val="404040"/>
                          </a:solidFill>
                          <a:effectLst/>
                          <a:latin typeface="Calibri" panose="020F0502020204030204" pitchFamily="34" charset="0"/>
                        </a:rPr>
                        <a:t>Não recebi = Nos últimos 12 meses não recebi atenção em saúde: </a:t>
                      </a:r>
                      <a:r>
                        <a:rPr lang="pt-BR" sz="1000" b="1" i="0" u="none" strike="noStrike" dirty="0">
                          <a:solidFill>
                            <a:srgbClr val="404040"/>
                          </a:solidFill>
                          <a:effectLst/>
                          <a:latin typeface="Calibri" panose="020F0502020204030204" pitchFamily="34" charset="0"/>
                        </a:rPr>
                        <a:t>14 entrevistados </a:t>
                      </a:r>
                      <a:r>
                        <a:rPr lang="pt-BR" sz="1000" b="0" i="0" u="none" strike="noStrike" dirty="0">
                          <a:solidFill>
                            <a:srgbClr val="404040"/>
                          </a:solidFill>
                          <a:effectLst/>
                          <a:latin typeface="Calibri" panose="020F0502020204030204" pitchFamily="34" charset="0"/>
                        </a:rPr>
                        <a:t>(não considerado para cálculo dos resultados).</a:t>
                      </a:r>
                    </a:p>
                    <a:p>
                      <a:pPr algn="l" fontAlgn="t"/>
                      <a:r>
                        <a:rPr lang="pt-BR" sz="1000" b="0" i="0" u="none" strike="noStrike" dirty="0">
                          <a:solidFill>
                            <a:srgbClr val="404040"/>
                          </a:solidFill>
                          <a:effectLst/>
                          <a:latin typeface="Calibri" panose="020F0502020204030204" pitchFamily="34" charset="0"/>
                        </a:rPr>
                        <a:t>Não sei = Não sei/Não me lembro: </a:t>
                      </a:r>
                      <a:r>
                        <a:rPr lang="pt-BR" sz="1000" b="1" i="0" u="none" strike="noStrike" dirty="0">
                          <a:solidFill>
                            <a:srgbClr val="404040"/>
                          </a:solidFill>
                          <a:effectLst/>
                          <a:latin typeface="Calibri" panose="020F0502020204030204" pitchFamily="34" charset="0"/>
                        </a:rPr>
                        <a:t>2 entrevistados </a:t>
                      </a:r>
                      <a:r>
                        <a:rPr lang="pt-BR" sz="1000" b="0" i="0" u="none" strike="noStrike" dirty="0">
                          <a:solidFill>
                            <a:srgbClr val="404040"/>
                          </a:solidFill>
                          <a:effectLst/>
                          <a:latin typeface="Calibri" panose="020F0502020204030204" pitchFamily="34" charset="0"/>
                        </a:rPr>
                        <a:t>(não considerados para cálculo dos indicadores).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r h="1905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t"/>
                      <a:r>
                        <a:rPr lang="pt-BR" sz="900" b="0" i="0" u="none" strike="noStrike" dirty="0">
                          <a:solidFill>
                            <a:srgbClr val="404040"/>
                          </a:solidFill>
                          <a:effectLst/>
                          <a:latin typeface="Calibri" panose="020F0502020204030204" pitchFamily="34" charset="0"/>
                        </a:rPr>
                        <a:t>Nota¹: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0946733"/>
                  </a:ext>
                </a:extLst>
              </a:tr>
            </a:tbl>
          </a:graphicData>
        </a:graphic>
      </p:graphicFrame>
      <p:graphicFrame>
        <p:nvGraphicFramePr>
          <p:cNvPr id="26" name="Tabela 25">
            <a:extLst>
              <a:ext uri="{FF2B5EF4-FFF2-40B4-BE49-F238E27FC236}">
                <a16:creationId xmlns:a16="http://schemas.microsoft.com/office/drawing/2014/main" id="{3297DCCA-C5DC-7C88-DA44-4C9BBD5AC89B}"/>
              </a:ext>
            </a:extLst>
          </p:cNvPr>
          <p:cNvGraphicFramePr>
            <a:graphicFrameLocks noGrp="1"/>
          </p:cNvGraphicFramePr>
          <p:nvPr>
            <p:extLst>
              <p:ext uri="{D42A27DB-BD31-4B8C-83A1-F6EECF244321}">
                <p14:modId xmlns:p14="http://schemas.microsoft.com/office/powerpoint/2010/main" val="3135442324"/>
              </p:ext>
            </p:extLst>
          </p:nvPr>
        </p:nvGraphicFramePr>
        <p:xfrm>
          <a:off x="78515" y="4287011"/>
          <a:ext cx="5189478" cy="678863"/>
        </p:xfrm>
        <a:graphic>
          <a:graphicData uri="http://schemas.openxmlformats.org/drawingml/2006/table">
            <a:tbl>
              <a:tblPr/>
              <a:tblGrid>
                <a:gridCol w="741354">
                  <a:extLst>
                    <a:ext uri="{9D8B030D-6E8A-4147-A177-3AD203B41FA5}">
                      <a16:colId xmlns:a16="http://schemas.microsoft.com/office/drawing/2014/main" val="2165280647"/>
                    </a:ext>
                  </a:extLst>
                </a:gridCol>
                <a:gridCol w="741354">
                  <a:extLst>
                    <a:ext uri="{9D8B030D-6E8A-4147-A177-3AD203B41FA5}">
                      <a16:colId xmlns:a16="http://schemas.microsoft.com/office/drawing/2014/main" val="3298146854"/>
                    </a:ext>
                  </a:extLst>
                </a:gridCol>
                <a:gridCol w="741354">
                  <a:extLst>
                    <a:ext uri="{9D8B030D-6E8A-4147-A177-3AD203B41FA5}">
                      <a16:colId xmlns:a16="http://schemas.microsoft.com/office/drawing/2014/main" val="2970168599"/>
                    </a:ext>
                  </a:extLst>
                </a:gridCol>
                <a:gridCol w="741354">
                  <a:extLst>
                    <a:ext uri="{9D8B030D-6E8A-4147-A177-3AD203B41FA5}">
                      <a16:colId xmlns:a16="http://schemas.microsoft.com/office/drawing/2014/main" val="3009002003"/>
                    </a:ext>
                  </a:extLst>
                </a:gridCol>
                <a:gridCol w="741354">
                  <a:extLst>
                    <a:ext uri="{9D8B030D-6E8A-4147-A177-3AD203B41FA5}">
                      <a16:colId xmlns:a16="http://schemas.microsoft.com/office/drawing/2014/main" val="2071753375"/>
                    </a:ext>
                  </a:extLst>
                </a:gridCol>
                <a:gridCol w="741354">
                  <a:extLst>
                    <a:ext uri="{9D8B030D-6E8A-4147-A177-3AD203B41FA5}">
                      <a16:colId xmlns:a16="http://schemas.microsoft.com/office/drawing/2014/main" val="3527956893"/>
                    </a:ext>
                  </a:extLst>
                </a:gridCol>
                <a:gridCol w="741354">
                  <a:extLst>
                    <a:ext uri="{9D8B030D-6E8A-4147-A177-3AD203B41FA5}">
                      <a16:colId xmlns:a16="http://schemas.microsoft.com/office/drawing/2014/main" val="3657888480"/>
                    </a:ext>
                  </a:extLst>
                </a:gridCol>
              </a:tblGrid>
              <a:tr h="2989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Regular</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recebi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189964">
                <a:tc>
                  <a:txBody>
                    <a:bodyPr/>
                    <a:lstStyle/>
                    <a:p>
                      <a:pPr algn="ctr" rtl="0" fontAlgn="ctr"/>
                      <a:r>
                        <a:rPr lang="pt-BR" sz="1000" b="0" i="0" u="none" strike="noStrike" dirty="0">
                          <a:solidFill>
                            <a:srgbClr val="404040"/>
                          </a:solidFill>
                          <a:effectLst/>
                          <a:latin typeface="Calibri" panose="020F0502020204030204" pitchFamily="34" charset="0"/>
                        </a:rPr>
                        <a:t>2,7</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7,6</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22,3</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35,3</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29,8</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2,1</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dirty="0">
                          <a:solidFill>
                            <a:srgbClr val="404040"/>
                          </a:solidFill>
                          <a:effectLst/>
                          <a:latin typeface="Calibri" panose="020F0502020204030204" pitchFamily="34" charset="0"/>
                        </a:rPr>
                        <a:t>0,3</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189964">
                <a:tc gridSpan="7">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pt-BR"/>
                    </a:p>
                  </a:txBody>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0782612"/>
                  </a:ext>
                </a:extLst>
              </a:tr>
            </a:tbl>
          </a:graphicData>
        </a:graphic>
      </p:graphicFrame>
      <p:sp>
        <p:nvSpPr>
          <p:cNvPr id="28" name="Retângulo 27">
            <a:extLst>
              <a:ext uri="{FF2B5EF4-FFF2-40B4-BE49-F238E27FC236}">
                <a16:creationId xmlns:a16="http://schemas.microsoft.com/office/drawing/2014/main" id="{6F4B5B65-6C21-00FA-54C5-3F76A3470FE2}"/>
              </a:ext>
            </a:extLst>
          </p:cNvPr>
          <p:cNvSpPr/>
          <p:nvPr/>
        </p:nvSpPr>
        <p:spPr>
          <a:xfrm>
            <a:off x="9272067" y="3013075"/>
            <a:ext cx="1423100" cy="271909"/>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tângulo 28">
            <a:extLst>
              <a:ext uri="{FF2B5EF4-FFF2-40B4-BE49-F238E27FC236}">
                <a16:creationId xmlns:a16="http://schemas.microsoft.com/office/drawing/2014/main" id="{74C9C127-14FA-97C6-DBC3-D19B6A51F14E}"/>
              </a:ext>
            </a:extLst>
          </p:cNvPr>
          <p:cNvSpPr/>
          <p:nvPr/>
        </p:nvSpPr>
        <p:spPr>
          <a:xfrm>
            <a:off x="9272067" y="1959403"/>
            <a:ext cx="1423100" cy="271909"/>
          </a:xfrm>
          <a:prstGeom prst="rect">
            <a:avLst/>
          </a:prstGeom>
          <a:noFill/>
          <a:ln w="19050" cap="rnd" cmpd="sng" algn="ctr">
            <a:solidFill>
              <a:srgbClr val="FF7C80"/>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tângulo 29">
            <a:extLst>
              <a:ext uri="{FF2B5EF4-FFF2-40B4-BE49-F238E27FC236}">
                <a16:creationId xmlns:a16="http://schemas.microsoft.com/office/drawing/2014/main" id="{E07586F0-8498-108A-5205-09319E777897}"/>
              </a:ext>
            </a:extLst>
          </p:cNvPr>
          <p:cNvSpPr/>
          <p:nvPr/>
        </p:nvSpPr>
        <p:spPr>
          <a:xfrm>
            <a:off x="5400675" y="3717032"/>
            <a:ext cx="5321757" cy="288032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Dentre os beneficiários que receberam atenção à saúde e souberam responder, </a:t>
            </a:r>
            <a:r>
              <a:rPr lang="pt-BR" sz="1200" b="1" kern="0" dirty="0">
                <a:solidFill>
                  <a:schemeClr val="bg2">
                    <a:lumMod val="50000"/>
                  </a:schemeClr>
                </a:solidFill>
                <a:latin typeface="Calibri" panose="020F0502020204030204"/>
                <a:cs typeface="Times New Roman" panose="02020603050405020304" pitchFamily="18" charset="0"/>
              </a:rPr>
              <a:t>66,7</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dos entrevistados avaliaram positivamente este atributo (</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Bom</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e </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Muito bom</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classificando-o em </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Não</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Conformidade</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Ponto positivo</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para a opção </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Muito ruim</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que obteve apenas </a:t>
            </a:r>
            <a:r>
              <a:rPr lang="pt-BR" sz="1200" b="1" kern="0" dirty="0">
                <a:solidFill>
                  <a:schemeClr val="bg2">
                    <a:lumMod val="50000"/>
                  </a:schemeClr>
                </a:solidFill>
                <a:latin typeface="Calibri" panose="020F0502020204030204"/>
                <a:cs typeface="Times New Roman" panose="02020603050405020304" pitchFamily="18" charset="0"/>
              </a:rPr>
              <a:t>2,7</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O maior índice de não satisfeitos está no gradiente </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Regular</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com </a:t>
            </a:r>
            <a:r>
              <a:rPr lang="pt-BR" sz="1200" b="1" kern="0" dirty="0">
                <a:solidFill>
                  <a:schemeClr val="bg2">
                    <a:lumMod val="50000"/>
                  </a:schemeClr>
                </a:solidFill>
                <a:latin typeface="Calibri" panose="020F0502020204030204"/>
                <a:cs typeface="Times New Roman" panose="02020603050405020304" pitchFamily="18" charset="0"/>
              </a:rPr>
              <a:t>22,8</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pt-BR" sz="4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mn-cs"/>
              </a:rPr>
              <a:t>Ponto de atenção </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mn-cs"/>
              </a:rPr>
              <a:t>ao viés de baixa de </a:t>
            </a:r>
            <a:r>
              <a:rPr lang="pt-BR" sz="1200" b="1" kern="0" dirty="0">
                <a:solidFill>
                  <a:schemeClr val="bg2">
                    <a:lumMod val="50000"/>
                  </a:schemeClr>
                </a:solidFill>
                <a:latin typeface="Calibri" panose="020F0502020204030204"/>
                <a:cs typeface="+mn-cs"/>
              </a:rPr>
              <a:t>5,7</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mn-cs"/>
              </a:rPr>
              <a:t>pp</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mn-cs"/>
              </a:rPr>
              <a:t> entre as menções positivas, o que indica probabilidade de migração de satisfação para não satisfação.</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pt-BR" sz="4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Analisando os perfis, a variação entre os gêneros é pequena ficando dentro da margem de erro, logo não é possível dizer que há um gênero com melhor resultado que outro</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Por faixa etária, os beneficiários</a:t>
            </a:r>
            <a:r>
              <a:rPr kumimoji="0" lang="pt-BR" sz="1200" b="0" i="0" u="none" strike="noStrike" kern="0" cap="none" spc="0" normalizeH="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com </a:t>
            </a:r>
            <a:r>
              <a:rPr lang="pt-BR" sz="1200" b="1" kern="0" noProof="0" dirty="0">
                <a:solidFill>
                  <a:schemeClr val="bg2">
                    <a:lumMod val="50000"/>
                  </a:schemeClr>
                </a:solidFill>
                <a:latin typeface="Calibri" panose="020F0502020204030204"/>
                <a:cs typeface="Times New Roman" panose="02020603050405020304" pitchFamily="18" charset="0"/>
              </a:rPr>
              <a:t>Mais de</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6</a:t>
            </a:r>
            <a:r>
              <a:rPr kumimoji="0" lang="pt-BR" sz="1200" b="1" i="0" u="none" strike="noStrike" kern="0" cap="none" spc="0" normalizeH="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5</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anos </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são os que estão mais satisfeitos, com </a:t>
            </a:r>
            <a:r>
              <a:rPr lang="pt-BR" sz="1200" b="1" kern="0" dirty="0">
                <a:solidFill>
                  <a:schemeClr val="bg2">
                    <a:lumMod val="50000"/>
                  </a:schemeClr>
                </a:solidFill>
                <a:latin typeface="Calibri" panose="020F0502020204030204"/>
                <a:cs typeface="Times New Roman" panose="02020603050405020304" pitchFamily="18" charset="0"/>
              </a:rPr>
              <a:t>100</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na avaliação atingindo o patamar de máxima </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Excelência. </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Já os menos satisfeitos pertencem ao público </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De </a:t>
            </a:r>
            <a:r>
              <a:rPr lang="pt-BR" sz="1200" b="1" kern="0" dirty="0">
                <a:solidFill>
                  <a:schemeClr val="bg2">
                    <a:lumMod val="50000"/>
                  </a:schemeClr>
                </a:solidFill>
                <a:latin typeface="Calibri" panose="020F0502020204030204"/>
                <a:cs typeface="Times New Roman" panose="02020603050405020304" pitchFamily="18" charset="0"/>
              </a:rPr>
              <a:t>26</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a 35 anos</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com </a:t>
            </a:r>
            <a:r>
              <a:rPr lang="pt-BR" sz="1200" b="1" kern="0" dirty="0">
                <a:solidFill>
                  <a:schemeClr val="bg2">
                    <a:lumMod val="50000"/>
                  </a:schemeClr>
                </a:solidFill>
                <a:latin typeface="Calibri" panose="020F0502020204030204"/>
                <a:cs typeface="Times New Roman" panose="02020603050405020304" pitchFamily="18" charset="0"/>
              </a:rPr>
              <a:t>56,3</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atribuindo o patamar de</a:t>
            </a: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Não Conformidade</a:t>
            </a: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mn-ea"/>
                <a:cs typeface="Times New Roman" panose="02020603050405020304" pitchFamily="18" charset="0"/>
              </a:rPr>
              <a:t>. </a:t>
            </a:r>
          </a:p>
        </p:txBody>
      </p:sp>
      <p:pic>
        <p:nvPicPr>
          <p:cNvPr id="31" name="Gráfico 30" descr="Fala com preenchimento sólido">
            <a:extLst>
              <a:ext uri="{FF2B5EF4-FFF2-40B4-BE49-F238E27FC236}">
                <a16:creationId xmlns:a16="http://schemas.microsoft.com/office/drawing/2014/main" id="{C589D39E-B20E-B5F0-C867-8698AB7DDE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21602" y="3309572"/>
            <a:ext cx="638645" cy="638645"/>
          </a:xfrm>
          <a:prstGeom prst="rect">
            <a:avLst/>
          </a:prstGeom>
        </p:spPr>
      </p:pic>
      <p:sp>
        <p:nvSpPr>
          <p:cNvPr id="36" name="Retângulo 35">
            <a:extLst>
              <a:ext uri="{FF2B5EF4-FFF2-40B4-BE49-F238E27FC236}">
                <a16:creationId xmlns:a16="http://schemas.microsoft.com/office/drawing/2014/main" id="{D2E9A002-07DD-2A17-0994-6508108E7669}"/>
              </a:ext>
            </a:extLst>
          </p:cNvPr>
          <p:cNvSpPr/>
          <p:nvPr/>
        </p:nvSpPr>
        <p:spPr>
          <a:xfrm>
            <a:off x="2304331" y="2026272"/>
            <a:ext cx="1486196" cy="2551928"/>
          </a:xfrm>
          <a:prstGeom prst="rect">
            <a:avLst/>
          </a:prstGeom>
          <a:noFill/>
          <a:ln w="12700" cap="flat" cmpd="sng" algn="ctr">
            <a:solidFill>
              <a:srgbClr val="FF7979"/>
            </a:solidFill>
            <a:prstDash val="lgDash"/>
            <a:miter lim="800000"/>
            <a:headEnd type="none" w="med" len="med"/>
            <a:tailEnd type="none" w="med" len="me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100" b="0" i="0" u="none" strike="noStrike" kern="0" cap="none" spc="0" normalizeH="0" baseline="0" noProof="0">
              <a:ln>
                <a:solidFill>
                  <a:srgbClr val="70AD47"/>
                </a:solidFill>
              </a:ln>
              <a:solidFill>
                <a:prstClr val="white"/>
              </a:solidFill>
              <a:effectLst/>
              <a:uLnTx/>
              <a:uFillTx/>
              <a:latin typeface="Calibri" panose="020F0502020204030204"/>
              <a:ea typeface="+mn-ea"/>
              <a:cs typeface="+mn-cs"/>
            </a:endParaRPr>
          </a:p>
        </p:txBody>
      </p:sp>
      <p:sp>
        <p:nvSpPr>
          <p:cNvPr id="37" name="Círculo Q4">
            <a:extLst>
              <a:ext uri="{FF2B5EF4-FFF2-40B4-BE49-F238E27FC236}">
                <a16:creationId xmlns:a16="http://schemas.microsoft.com/office/drawing/2014/main" id="{26F4DCDE-80D7-DC67-37A3-D3E18DA343B2}"/>
              </a:ext>
            </a:extLst>
          </p:cNvPr>
          <p:cNvSpPr/>
          <p:nvPr/>
        </p:nvSpPr>
        <p:spPr>
          <a:xfrm>
            <a:off x="2708449" y="1694400"/>
            <a:ext cx="667503" cy="663744"/>
          </a:xfrm>
          <a:prstGeom prst="ellipse">
            <a:avLst/>
          </a:prstGeom>
          <a:solidFill>
            <a:srgbClr val="FF7979"/>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Calibri"/>
                <a:ea typeface="+mn-ea"/>
                <a:cs typeface="Calibri"/>
              </a:rPr>
              <a:t>66,7</a:t>
            </a:r>
            <a:endParaRPr kumimoji="0" lang="pt-BR" sz="1800" b="1" i="0" u="none" strike="noStrike" kern="0" cap="none" spc="0" normalizeH="0" baseline="0" noProof="0" dirty="0">
              <a:ln>
                <a:noFill/>
              </a:ln>
              <a:solidFill>
                <a:schemeClr val="bg1"/>
              </a:solidFill>
              <a:effectLst/>
              <a:uLnTx/>
              <a:uFillTx/>
              <a:latin typeface="Calibri" panose="020F0502020204030204"/>
              <a:ea typeface="+mn-ea"/>
              <a:cs typeface="+mn-cs"/>
            </a:endParaRPr>
          </a:p>
        </p:txBody>
      </p:sp>
      <p:sp>
        <p:nvSpPr>
          <p:cNvPr id="2" name="Retângulo: Cantos Arredondados 1">
            <a:extLst>
              <a:ext uri="{FF2B5EF4-FFF2-40B4-BE49-F238E27FC236}">
                <a16:creationId xmlns:a16="http://schemas.microsoft.com/office/drawing/2014/main" id="{47ECFE77-EAA4-A1AC-9E87-A4678277513C}"/>
              </a:ext>
            </a:extLst>
          </p:cNvPr>
          <p:cNvSpPr/>
          <p:nvPr/>
        </p:nvSpPr>
        <p:spPr>
          <a:xfrm>
            <a:off x="3866207" y="2266656"/>
            <a:ext cx="550669" cy="283571"/>
          </a:xfrm>
          <a:prstGeom prst="roundRect">
            <a:avLst/>
          </a:prstGeom>
          <a:solidFill>
            <a:srgbClr val="FFE699"/>
          </a:solid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schemeClr val="tx1">
                    <a:lumMod val="75000"/>
                    <a:lumOff val="25000"/>
                  </a:schemeClr>
                </a:solidFill>
                <a:latin typeface="Calibri" panose="020F0502020204030204"/>
                <a:cs typeface="+mn-cs"/>
              </a:rPr>
              <a:t>83,8</a:t>
            </a:r>
            <a:endParaRPr kumimoji="0" lang="pt-BR" sz="1400" b="1" i="0" u="none" strike="noStrike" kern="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
        <p:nvSpPr>
          <p:cNvPr id="11" name="CaixaDeTexto 10">
            <a:extLst>
              <a:ext uri="{FF2B5EF4-FFF2-40B4-BE49-F238E27FC236}">
                <a16:creationId xmlns:a16="http://schemas.microsoft.com/office/drawing/2014/main" id="{CB233F62-A802-8666-AF55-2868A55273CC}"/>
              </a:ext>
            </a:extLst>
          </p:cNvPr>
          <p:cNvSpPr txBox="1"/>
          <p:nvPr/>
        </p:nvSpPr>
        <p:spPr>
          <a:xfrm>
            <a:off x="3923209" y="2031749"/>
            <a:ext cx="481222" cy="246221"/>
          </a:xfrm>
          <a:prstGeom prst="rect">
            <a:avLst/>
          </a:prstGeom>
          <a:noFill/>
        </p:spPr>
        <p:txBody>
          <a:bodyPr wrap="none" rtlCol="0">
            <a:spAutoFit/>
          </a:bodyPr>
          <a:lstStyle/>
          <a:p>
            <a:pPr fontAlgn="auto">
              <a:spcBef>
                <a:spcPts val="0"/>
              </a:spcBef>
              <a:spcAft>
                <a:spcPts val="0"/>
              </a:spcAft>
            </a:pPr>
            <a:r>
              <a:rPr lang="pt-BR" sz="1000" dirty="0">
                <a:solidFill>
                  <a:schemeClr val="bg2">
                    <a:lumMod val="50000"/>
                  </a:schemeClr>
                </a:solidFill>
                <a:latin typeface="Calibri" panose="020F0502020204030204"/>
                <a:cs typeface="+mn-cs"/>
              </a:rPr>
              <a:t>2023:</a:t>
            </a:r>
          </a:p>
        </p:txBody>
      </p:sp>
      <p:grpSp>
        <p:nvGrpSpPr>
          <p:cNvPr id="3" name="Agrupar 2">
            <a:extLst>
              <a:ext uri="{FF2B5EF4-FFF2-40B4-BE49-F238E27FC236}">
                <a16:creationId xmlns:a16="http://schemas.microsoft.com/office/drawing/2014/main" id="{2EC7F7C9-833A-4242-BC21-E89FDD8BD1B4}"/>
              </a:ext>
            </a:extLst>
          </p:cNvPr>
          <p:cNvGrpSpPr/>
          <p:nvPr/>
        </p:nvGrpSpPr>
        <p:grpSpPr>
          <a:xfrm>
            <a:off x="5564652" y="1196752"/>
            <a:ext cx="2408399" cy="2376001"/>
            <a:chOff x="0" y="0"/>
            <a:chExt cx="2237239" cy="2543175"/>
          </a:xfrm>
        </p:grpSpPr>
        <p:pic>
          <p:nvPicPr>
            <p:cNvPr id="4" name="Imagem 3" descr="Free vector graphic: Silhouette, Man, Women'S - Free Image ...">
              <a:extLst>
                <a:ext uri="{FF2B5EF4-FFF2-40B4-BE49-F238E27FC236}">
                  <a16:creationId xmlns:a16="http://schemas.microsoft.com/office/drawing/2014/main" id="{17995335-6239-4195-BA99-B1549D85D570}"/>
                </a:ext>
              </a:extLst>
            </p:cNvPr>
            <p:cNvPicPr>
              <a:picLocks noChangeAspect="1"/>
            </p:cNvPicPr>
            <p:nvPr/>
          </p:nvPicPr>
          <p:blipFill rotWithShape="1">
            <a:blip r:embed="rId5" cstate="print">
              <a:duotone>
                <a:srgbClr val="5B9BD5">
                  <a:shade val="45000"/>
                  <a:satMod val="135000"/>
                </a:srgbClr>
                <a:prstClr val="white"/>
              </a:duotone>
              <a:extLst>
                <a:ext uri="{28A0092B-C50C-407E-A947-70E740481C1C}">
                  <a14:useLocalDpi xmlns:a14="http://schemas.microsoft.com/office/drawing/2010/main" val="0"/>
                </a:ext>
              </a:extLst>
            </a:blip>
            <a:srcRect r="50076"/>
            <a:stretch/>
          </p:blipFill>
          <p:spPr>
            <a:xfrm>
              <a:off x="381001" y="161925"/>
              <a:ext cx="628649" cy="2257426"/>
            </a:xfrm>
            <a:prstGeom prst="rect">
              <a:avLst/>
            </a:prstGeom>
          </p:spPr>
        </p:pic>
        <p:pic>
          <p:nvPicPr>
            <p:cNvPr id="5" name="Imagem 4" descr="Free vector graphic: Silhouette, Man, Women'S - Free Image ...">
              <a:extLst>
                <a:ext uri="{FF2B5EF4-FFF2-40B4-BE49-F238E27FC236}">
                  <a16:creationId xmlns:a16="http://schemas.microsoft.com/office/drawing/2014/main" id="{B676FA64-688E-493D-AC01-B808A6C0DD3C}"/>
                </a:ext>
              </a:extLst>
            </p:cNvPr>
            <p:cNvPicPr>
              <a:picLocks noChangeAspect="1"/>
            </p:cNvPicPr>
            <p:nvPr/>
          </p:nvPicPr>
          <p:blipFill rotWithShape="1">
            <a:blip r:embed="rId6" cstate="print">
              <a:duotone>
                <a:prstClr val="black"/>
                <a:srgbClr val="FF66CC">
                  <a:tint val="45000"/>
                  <a:satMod val="40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50680"/>
            <a:stretch/>
          </p:blipFill>
          <p:spPr>
            <a:xfrm>
              <a:off x="1209675" y="190500"/>
              <a:ext cx="621046" cy="2257425"/>
            </a:xfrm>
            <a:prstGeom prst="rect">
              <a:avLst/>
            </a:prstGeom>
          </p:spPr>
        </p:pic>
        <p:graphicFrame>
          <p:nvGraphicFramePr>
            <p:cNvPr id="7" name="Gráfico 6">
              <a:extLst>
                <a:ext uri="{FF2B5EF4-FFF2-40B4-BE49-F238E27FC236}">
                  <a16:creationId xmlns:a16="http://schemas.microsoft.com/office/drawing/2014/main" id="{9830CE51-37DA-4BE8-8766-A62BB5DD97E1}"/>
                </a:ext>
              </a:extLst>
            </p:cNvPr>
            <p:cNvGraphicFramePr>
              <a:graphicFrameLocks/>
            </p:cNvGraphicFramePr>
            <p:nvPr/>
          </p:nvGraphicFramePr>
          <p:xfrm>
            <a:off x="0" y="0"/>
            <a:ext cx="2237239" cy="2543175"/>
          </p:xfrm>
          <a:graphic>
            <a:graphicData uri="http://schemas.openxmlformats.org/drawingml/2006/chart">
              <c:chart xmlns:c="http://schemas.openxmlformats.org/drawingml/2006/chart" xmlns:r="http://schemas.openxmlformats.org/officeDocument/2006/relationships" r:id="rId8"/>
            </a:graphicData>
          </a:graphic>
        </p:graphicFrame>
      </p:grpSp>
    </p:spTree>
    <p:extLst>
      <p:ext uri="{BB962C8B-B14F-4D97-AF65-F5344CB8AC3E}">
        <p14:creationId xmlns:p14="http://schemas.microsoft.com/office/powerpoint/2010/main" val="295558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Introdução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aixaDeTexto 2">
            <a:extLst>
              <a:ext uri="{FF2B5EF4-FFF2-40B4-BE49-F238E27FC236}">
                <a16:creationId xmlns:a16="http://schemas.microsoft.com/office/drawing/2014/main" id="{B2B7845D-AEDC-6CF5-5CB6-C7B8915C93D4}"/>
              </a:ext>
            </a:extLst>
          </p:cNvPr>
          <p:cNvSpPr txBox="1"/>
          <p:nvPr/>
        </p:nvSpPr>
        <p:spPr>
          <a:xfrm>
            <a:off x="40986" y="935429"/>
            <a:ext cx="10688281" cy="1785104"/>
          </a:xfrm>
          <a:prstGeom prst="rect">
            <a:avLst/>
          </a:prstGeom>
          <a:noFill/>
        </p:spPr>
        <p:txBody>
          <a:bodyPr wrap="square">
            <a:spAutoFit/>
          </a:bodyPr>
          <a:lstStyle/>
          <a:p>
            <a:pPr algn="just">
              <a:buClr>
                <a:schemeClr val="tx1">
                  <a:lumMod val="50000"/>
                  <a:lumOff val="50000"/>
                </a:schemeClr>
              </a:buClr>
            </a:pPr>
            <a:r>
              <a:rPr lang="pt-BR" sz="14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Objetivo Geral: </a:t>
            </a:r>
          </a:p>
          <a:p>
            <a:pPr algn="just">
              <a:buClr>
                <a:schemeClr val="tx1">
                  <a:lumMod val="50000"/>
                  <a:lumOff val="50000"/>
                </a:schemeClr>
              </a:buClr>
            </a:pPr>
            <a:endParaRPr lang="pt-BR" sz="5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buClr>
                <a:schemeClr val="tx1">
                  <a:lumMod val="50000"/>
                  <a:lumOff val="50000"/>
                </a:schemeClr>
              </a:buClr>
            </a:pPr>
            <a:r>
              <a:rPr lang="pt-BR" sz="1200"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Mensurar a satisfação do beneficiário com o serviço prestado pela operadora.</a:t>
            </a: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buClr>
                <a:schemeClr val="tx1">
                  <a:lumMod val="50000"/>
                  <a:lumOff val="50000"/>
                </a:schemeClr>
              </a:buClr>
            </a:pPr>
            <a:r>
              <a:rPr lang="pt-BR" sz="14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Objetivo Específico:</a:t>
            </a:r>
          </a:p>
          <a:p>
            <a:pPr algn="just">
              <a:buClr>
                <a:schemeClr val="tx1">
                  <a:lumMod val="50000"/>
                  <a:lumOff val="50000"/>
                </a:schemeClr>
              </a:buClr>
            </a:pPr>
            <a:endParaRPr lang="pt-BR" sz="5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buClr>
                <a:schemeClr val="tx1">
                  <a:lumMod val="50000"/>
                  <a:lumOff val="50000"/>
                </a:schemeClr>
              </a:buClr>
            </a:pPr>
            <a:r>
              <a:rPr lang="pt-BR" sz="1200"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A adoção da Pesquisa de Satisfação de Beneficiários de Planos de Saúde como um dos componentes para o Programa de Qualificação Operadoras - PQO e tem como objetivo aumentar a participação do beneficiário na avaliação da qualidade dos serviços oferecidos pelas operadoras de planos de assistência à saúde.</a:t>
            </a:r>
          </a:p>
          <a:p>
            <a:pPr algn="just">
              <a:buClr>
                <a:schemeClr val="tx1">
                  <a:lumMod val="50000"/>
                  <a:lumOff val="50000"/>
                </a:schemeClr>
              </a:buClr>
            </a:pPr>
            <a:r>
              <a:rPr lang="pt-BR" sz="1200"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Os resultados da pesquisa aportam insumos para aprimorar as ações de melhoria contínua da qualidade da assistência à saúde por parte das operadoras, além de trazer subsídios para as ações regulatórias por parte da Agência Nacional de Saúde Suplementar - ANS.</a:t>
            </a:r>
          </a:p>
        </p:txBody>
      </p:sp>
      <p:sp>
        <p:nvSpPr>
          <p:cNvPr id="4" name="AutoShape 2" descr="olha que horrivel">
            <a:extLst>
              <a:ext uri="{FF2B5EF4-FFF2-40B4-BE49-F238E27FC236}">
                <a16:creationId xmlns:a16="http://schemas.microsoft.com/office/drawing/2014/main" id="{83DBBADC-DA82-13D2-DBC4-5C5A21852E0E}"/>
              </a:ext>
            </a:extLst>
          </p:cNvPr>
          <p:cNvSpPr>
            <a:spLocks noChangeAspect="1" noChangeArrowheads="1"/>
          </p:cNvSpPr>
          <p:nvPr/>
        </p:nvSpPr>
        <p:spPr bwMode="auto">
          <a:xfrm>
            <a:off x="5668400" y="2662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sp>
        <p:nvSpPr>
          <p:cNvPr id="5" name="CaixaDeTexto 4">
            <a:extLst>
              <a:ext uri="{FF2B5EF4-FFF2-40B4-BE49-F238E27FC236}">
                <a16:creationId xmlns:a16="http://schemas.microsoft.com/office/drawing/2014/main" id="{51F1D492-8097-85E3-5607-7620D41F0102}"/>
              </a:ext>
            </a:extLst>
          </p:cNvPr>
          <p:cNvSpPr txBox="1"/>
          <p:nvPr/>
        </p:nvSpPr>
        <p:spPr>
          <a:xfrm>
            <a:off x="180122" y="3073291"/>
            <a:ext cx="5011870" cy="2307600"/>
          </a:xfrm>
          <a:prstGeom prst="rect">
            <a:avLst/>
          </a:prstGeom>
          <a:solidFill>
            <a:schemeClr val="bg1">
              <a:lumMod val="95000"/>
            </a:schemeClr>
          </a:solidFill>
        </p:spPr>
        <p:txBody>
          <a:bodyPr wrap="square">
            <a:spAutoFit/>
          </a:bodyPr>
          <a:lstStyle/>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buClr>
                <a:schemeClr val="tx1">
                  <a:lumMod val="50000"/>
                  <a:lumOff val="50000"/>
                </a:schemeClr>
              </a:buClr>
            </a:pPr>
            <a:r>
              <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Razão Social da Operadora: </a:t>
            </a:r>
            <a:r>
              <a:rPr lang="pt-BR" sz="1200"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VALE S/A, </a:t>
            </a:r>
            <a:r>
              <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registro ANS número </a:t>
            </a:r>
            <a:r>
              <a:rPr lang="pt-BR" sz="1200"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345695</a:t>
            </a: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lvl="0" algn="just">
              <a:lnSpc>
                <a:spcPct val="107000"/>
              </a:lnSpc>
              <a:spcAft>
                <a:spcPts val="800"/>
              </a:spcAft>
              <a:buClr>
                <a:schemeClr val="tx1">
                  <a:lumMod val="50000"/>
                  <a:lumOff val="50000"/>
                </a:schemeClr>
              </a:buClr>
              <a:tabLst>
                <a:tab pos="457200" algn="l"/>
              </a:tabLst>
            </a:pPr>
            <a:r>
              <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Execução:  </a:t>
            </a:r>
            <a:r>
              <a:rPr lang="pt-BR" sz="1200"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Instituto IBRC de Qualidade e Pesquisa Ltda </a:t>
            </a:r>
          </a:p>
          <a:p>
            <a:pPr lvl="0" algn="just">
              <a:lnSpc>
                <a:spcPct val="107000"/>
              </a:lnSpc>
              <a:spcAft>
                <a:spcPts val="800"/>
              </a:spcAft>
              <a:buClr>
                <a:schemeClr val="tx1">
                  <a:lumMod val="50000"/>
                  <a:lumOff val="50000"/>
                </a:schemeClr>
              </a:buClr>
              <a:tabLst>
                <a:tab pos="457200" algn="l"/>
              </a:tabLst>
            </a:pPr>
            <a:r>
              <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Responsável Técnico: </a:t>
            </a:r>
            <a:r>
              <a:rPr lang="pt-BR" sz="1200"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Adriana Aparecida Marçal - CONRE3 – 10524</a:t>
            </a:r>
          </a:p>
          <a:p>
            <a:pPr algn="just">
              <a:lnSpc>
                <a:spcPct val="107000"/>
              </a:lnSpc>
              <a:spcAft>
                <a:spcPts val="800"/>
              </a:spcAft>
              <a:buClr>
                <a:schemeClr val="tx1">
                  <a:lumMod val="50000"/>
                  <a:lumOff val="50000"/>
                </a:schemeClr>
              </a:buClr>
              <a:tabLst>
                <a:tab pos="457200" algn="l"/>
              </a:tabLst>
            </a:pPr>
            <a:r>
              <a:rPr lang="pt-BR" sz="1200" b="1"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rPr>
              <a:t>Auditor Independente: </a:t>
            </a:r>
            <a:r>
              <a:rPr lang="pt-BR" sz="1200"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rPr>
              <a:t>Fernando Bortoletto - FJB Gestão Estratégica e Auditoria</a:t>
            </a:r>
            <a:endParaRPr lang="pt-BR" sz="1200" dirty="0">
              <a:solidFill>
                <a:schemeClr val="bg2">
                  <a:lumMod val="50000"/>
                </a:schemeClr>
              </a:solidFill>
              <a:highlight>
                <a:srgbClr val="FFFF00"/>
              </a:highlight>
              <a:latin typeface="Calibri" panose="020F0502020204030204" pitchFamily="34" charset="0"/>
              <a:ea typeface="Cambria" panose="02040503050406030204" pitchFamily="18" charset="0"/>
              <a:cs typeface="Calibri" panose="020F0502020204030204" pitchFamily="34" charset="0"/>
            </a:endParaRPr>
          </a:p>
        </p:txBody>
      </p:sp>
      <p:sp>
        <p:nvSpPr>
          <p:cNvPr id="6" name="CaixaDeTexto 5">
            <a:extLst>
              <a:ext uri="{FF2B5EF4-FFF2-40B4-BE49-F238E27FC236}">
                <a16:creationId xmlns:a16="http://schemas.microsoft.com/office/drawing/2014/main" id="{C8AE2F9F-8F42-523B-2D1A-46D1296C1EA1}"/>
              </a:ext>
            </a:extLst>
          </p:cNvPr>
          <p:cNvSpPr txBox="1"/>
          <p:nvPr/>
        </p:nvSpPr>
        <p:spPr>
          <a:xfrm>
            <a:off x="5370619" y="3073294"/>
            <a:ext cx="5358648" cy="2308324"/>
          </a:xfrm>
          <a:prstGeom prst="rect">
            <a:avLst/>
          </a:prstGeom>
          <a:solidFill>
            <a:schemeClr val="bg1">
              <a:lumMod val="95000"/>
            </a:schemeClr>
          </a:solidFill>
        </p:spPr>
        <p:txBody>
          <a:bodyPr wrap="square">
            <a:spAutoFit/>
          </a:bodyPr>
          <a:lstStyle/>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endParaRP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endParaRP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endParaRP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endParaRPr>
          </a:p>
          <a:p>
            <a:pPr algn="just">
              <a:buClr>
                <a:schemeClr val="tx1">
                  <a:lumMod val="50000"/>
                  <a:lumOff val="50000"/>
                </a:schemeClr>
              </a:buClr>
            </a:pPr>
            <a:r>
              <a:rPr lang="pt-BR" sz="1200" b="1"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rPr>
              <a:t>Público Alvo: </a:t>
            </a:r>
            <a:r>
              <a:rPr lang="pt-BR" sz="1200"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rPr>
              <a:t>Beneficiários da operadora </a:t>
            </a:r>
            <a:r>
              <a:rPr lang="pt-BR" sz="1200" b="1"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rPr>
              <a:t>SAÚDE AMS </a:t>
            </a:r>
            <a:r>
              <a:rPr lang="pt-BR" sz="1200"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rPr>
              <a:t>com 18 anos ou mais de idade.</a:t>
            </a:r>
          </a:p>
          <a:p>
            <a:pPr algn="just">
              <a:buClr>
                <a:schemeClr val="tx1">
                  <a:lumMod val="50000"/>
                  <a:lumOff val="50000"/>
                </a:schemeClr>
              </a:buClr>
            </a:pP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buClr>
                <a:schemeClr val="tx1">
                  <a:lumMod val="50000"/>
                  <a:lumOff val="50000"/>
                </a:schemeClr>
              </a:buClr>
            </a:pPr>
            <a:r>
              <a:rPr lang="pt-BR" sz="1200" b="1"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rPr>
              <a:t>Tipo de Amostragem: </a:t>
            </a:r>
            <a:r>
              <a:rPr lang="pt-BR" sz="1200" dirty="0">
                <a:solidFill>
                  <a:schemeClr val="bg2">
                    <a:lumMod val="50000"/>
                  </a:schemeClr>
                </a:solidFill>
                <a:latin typeface="Calibri" panose="020F0502020204030204" pitchFamily="34" charset="0"/>
                <a:ea typeface="Cambria" panose="02040503050406030204" pitchFamily="18" charset="0"/>
                <a:cs typeface="Calibri" panose="020F0502020204030204" pitchFamily="34" charset="0"/>
              </a:rPr>
              <a:t>O tipo de amostragem adotado é probabilístico estratificado com partilha proporcional. O motivo da escolha da estratificação é pela suposição de que há uma elevada heterogeneidade (variância) do grau de satisfação com operadora na população de beneficiários estudada e que passa a ser diferente nas subpopulações (estratos) definidas pelo sexo, faixa etária e região demográfica.</a:t>
            </a: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p:txBody>
      </p:sp>
      <p:pic>
        <p:nvPicPr>
          <p:cNvPr id="7" name="Picture 8" descr="Empresa Cliente Ícone - Download Grátis, PNG e Vetores">
            <a:extLst>
              <a:ext uri="{FF2B5EF4-FFF2-40B4-BE49-F238E27FC236}">
                <a16:creationId xmlns:a16="http://schemas.microsoft.com/office/drawing/2014/main" id="{F7E4A9F4-32BD-0DAA-46CB-B2D983049E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83" y="2810729"/>
            <a:ext cx="989138" cy="989138"/>
          </a:xfrm>
          <a:prstGeom prst="rect">
            <a:avLst/>
          </a:prstGeom>
          <a:noFill/>
          <a:extLst>
            <a:ext uri="{909E8E84-426E-40DD-AFC4-6F175D3DCCD1}">
              <a14:hiddenFill xmlns:a14="http://schemas.microsoft.com/office/drawing/2010/main">
                <a:solidFill>
                  <a:srgbClr val="FFFFFF"/>
                </a:solidFill>
              </a14:hiddenFill>
            </a:ext>
          </a:extLst>
        </p:spPr>
      </p:pic>
      <p:pic>
        <p:nvPicPr>
          <p:cNvPr id="8" name="Gráfico 7" descr="Na mosca com preenchimento sólido">
            <a:extLst>
              <a:ext uri="{FF2B5EF4-FFF2-40B4-BE49-F238E27FC236}">
                <a16:creationId xmlns:a16="http://schemas.microsoft.com/office/drawing/2014/main" id="{B691E8C4-0A41-0037-BE7A-ADECBEDC99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1935" y="2810729"/>
            <a:ext cx="989138" cy="989138"/>
          </a:xfrm>
          <a:prstGeom prst="rect">
            <a:avLst/>
          </a:prstGeom>
        </p:spPr>
      </p:pic>
    </p:spTree>
    <p:extLst>
      <p:ext uri="{BB962C8B-B14F-4D97-AF65-F5344CB8AC3E}">
        <p14:creationId xmlns:p14="http://schemas.microsoft.com/office/powerpoint/2010/main" val="1174112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áfico 19">
            <a:extLst>
              <a:ext uri="{FF2B5EF4-FFF2-40B4-BE49-F238E27FC236}">
                <a16:creationId xmlns:a16="http://schemas.microsoft.com/office/drawing/2014/main" id="{CA5D10D1-02F4-4A17-88CD-0D38AB90F4F9}"/>
              </a:ext>
            </a:extLst>
          </p:cNvPr>
          <p:cNvGraphicFramePr>
            <a:graphicFrameLocks/>
          </p:cNvGraphicFramePr>
          <p:nvPr>
            <p:extLst>
              <p:ext uri="{D42A27DB-BD31-4B8C-83A1-F6EECF244321}">
                <p14:modId xmlns:p14="http://schemas.microsoft.com/office/powerpoint/2010/main" val="1607542231"/>
              </p:ext>
            </p:extLst>
          </p:nvPr>
        </p:nvGraphicFramePr>
        <p:xfrm>
          <a:off x="9425" y="2348880"/>
          <a:ext cx="3900272" cy="2377482"/>
        </p:xfrm>
        <a:graphic>
          <a:graphicData uri="http://schemas.openxmlformats.org/drawingml/2006/chart">
            <c:chart xmlns:c="http://schemas.openxmlformats.org/drawingml/2006/chart" xmlns:r="http://schemas.openxmlformats.org/officeDocument/2006/relationships" r:id="rId2"/>
          </a:graphicData>
        </a:graphic>
      </p:graphicFrame>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Lista de Prestadores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aixaDeTexto 5">
            <a:extLst>
              <a:ext uri="{FF2B5EF4-FFF2-40B4-BE49-F238E27FC236}">
                <a16:creationId xmlns:a16="http://schemas.microsoft.com/office/drawing/2014/main" id="{9B224C38-9713-0EB8-AF16-53653D86F04D}"/>
              </a:ext>
            </a:extLst>
          </p:cNvPr>
          <p:cNvSpPr txBox="1"/>
          <p:nvPr/>
        </p:nvSpPr>
        <p:spPr>
          <a:xfrm>
            <a:off x="0" y="908720"/>
            <a:ext cx="10656529" cy="748073"/>
          </a:xfrm>
          <a:prstGeom prst="rect">
            <a:avLst/>
          </a:prstGeom>
          <a:noFill/>
          <a:effectLst/>
        </p:spPr>
        <p:txBody>
          <a:bodyPr wrap="square" lIns="100760" tIns="50379" rIns="100760" bIns="50379" rtlCol="0">
            <a:spAutoFit/>
          </a:bodyPr>
          <a:lstStyle/>
          <a:p>
            <a:pPr algn="just"/>
            <a:r>
              <a:rPr lang="pt-BR" sz="1400" b="1" dirty="0">
                <a:solidFill>
                  <a:schemeClr val="bg2">
                    <a:lumMod val="50000"/>
                  </a:schemeClr>
                </a:solidFill>
                <a:latin typeface="Calibri" panose="020F0502020204030204" pitchFamily="34" charset="0"/>
                <a:cs typeface="Calibri" panose="020F0502020204030204" pitchFamily="34" charset="0"/>
              </a:rPr>
              <a:t>5 - Como você avalia a facilidade de acesso à lista de prestadores de serviços credenciados pelo seu plano de saúde (por exemplo: médico, dentistas, psicólogos, fisioterapeutas, hospitais, laboratórios e outros) por meio físico ou digital (por exemplo: livro, aplicativo de celular, site na internet)?</a:t>
            </a:r>
          </a:p>
        </p:txBody>
      </p:sp>
      <p:graphicFrame>
        <p:nvGraphicFramePr>
          <p:cNvPr id="8" name="Tabela 7">
            <a:extLst>
              <a:ext uri="{FF2B5EF4-FFF2-40B4-BE49-F238E27FC236}">
                <a16:creationId xmlns:a16="http://schemas.microsoft.com/office/drawing/2014/main" id="{F87616B3-D2B9-FE52-60A4-9E395C0D2955}"/>
              </a:ext>
            </a:extLst>
          </p:cNvPr>
          <p:cNvGraphicFramePr>
            <a:graphicFrameLocks noGrp="1"/>
          </p:cNvGraphicFramePr>
          <p:nvPr>
            <p:extLst>
              <p:ext uri="{D42A27DB-BD31-4B8C-83A1-F6EECF244321}">
                <p14:modId xmlns:p14="http://schemas.microsoft.com/office/powerpoint/2010/main" val="2393340775"/>
              </p:ext>
            </p:extLst>
          </p:nvPr>
        </p:nvGraphicFramePr>
        <p:xfrm>
          <a:off x="7848947" y="1669794"/>
          <a:ext cx="2848466" cy="1831214"/>
        </p:xfrm>
        <a:graphic>
          <a:graphicData uri="http://schemas.openxmlformats.org/drawingml/2006/table">
            <a:tbl>
              <a:tblPr/>
              <a:tblGrid>
                <a:gridCol w="1424233">
                  <a:extLst>
                    <a:ext uri="{9D8B030D-6E8A-4147-A177-3AD203B41FA5}">
                      <a16:colId xmlns:a16="http://schemas.microsoft.com/office/drawing/2014/main" val="3399568873"/>
                    </a:ext>
                  </a:extLst>
                </a:gridCol>
                <a:gridCol w="1424233">
                  <a:extLst>
                    <a:ext uri="{9D8B030D-6E8A-4147-A177-3AD203B41FA5}">
                      <a16:colId xmlns:a16="http://schemas.microsoft.com/office/drawing/2014/main" val="1949039527"/>
                    </a:ext>
                  </a:extLst>
                </a:gridCol>
              </a:tblGrid>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Faixa Etária</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T2B</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5950574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18 a 25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FFFFFF"/>
                          </a:solidFill>
                          <a:effectLst/>
                          <a:latin typeface="Calibri" panose="020F0502020204030204" pitchFamily="34" charset="0"/>
                        </a:rPr>
                        <a:t>70,0</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598173083"/>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26 a 35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FFFFFF"/>
                          </a:solidFill>
                          <a:effectLst/>
                          <a:latin typeface="Calibri" panose="020F0502020204030204" pitchFamily="34" charset="0"/>
                        </a:rPr>
                        <a:t>41,0</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60608656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36 a 45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FFFFFF"/>
                          </a:solidFill>
                          <a:effectLst/>
                          <a:latin typeface="Calibri" panose="020F0502020204030204" pitchFamily="34" charset="0"/>
                        </a:rPr>
                        <a:t>49,1</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512628842"/>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46 a 55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FFFFFF"/>
                          </a:solidFill>
                          <a:effectLst/>
                          <a:latin typeface="Calibri" panose="020F0502020204030204" pitchFamily="34" charset="0"/>
                        </a:rPr>
                        <a:t>53,4</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431269831"/>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56 a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FFFFFF"/>
                          </a:solidFill>
                          <a:effectLst/>
                          <a:latin typeface="Calibri" panose="020F0502020204030204" pitchFamily="34" charset="0"/>
                        </a:rPr>
                        <a:t>53,6</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104673009"/>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FFFFFF"/>
                          </a:solidFill>
                          <a:effectLst/>
                          <a:latin typeface="Calibri" panose="020F0502020204030204" pitchFamily="34" charset="0"/>
                        </a:rPr>
                        <a:t>58,8</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755464123"/>
                  </a:ext>
                </a:extLst>
              </a:tr>
            </a:tbl>
          </a:graphicData>
        </a:graphic>
      </p:graphicFrame>
      <p:sp>
        <p:nvSpPr>
          <p:cNvPr id="10" name="Seta para a Direita 134">
            <a:extLst>
              <a:ext uri="{FF2B5EF4-FFF2-40B4-BE49-F238E27FC236}">
                <a16:creationId xmlns:a16="http://schemas.microsoft.com/office/drawing/2014/main" id="{A433F682-661A-198E-8D9F-50839D9F3C93}"/>
              </a:ext>
            </a:extLst>
          </p:cNvPr>
          <p:cNvSpPr/>
          <p:nvPr/>
        </p:nvSpPr>
        <p:spPr>
          <a:xfrm>
            <a:off x="504131" y="1564452"/>
            <a:ext cx="1737764" cy="937664"/>
          </a:xfrm>
          <a:prstGeom prst="rightArrow">
            <a:avLst/>
          </a:prstGeom>
          <a:solidFill>
            <a:sysClr val="window" lastClr="FFFFFF">
              <a:lumMod val="95000"/>
            </a:sys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300" normalizeH="0" baseline="0" noProof="0" dirty="0">
                <a:ln>
                  <a:noFill/>
                </a:ln>
                <a:solidFill>
                  <a:schemeClr val="bg2">
                    <a:lumMod val="50000"/>
                  </a:schemeClr>
                </a:solidFill>
                <a:effectLst/>
                <a:uLnTx/>
                <a:uFillTx/>
                <a:latin typeface="Calibri" panose="020F0502020204030204"/>
                <a:ea typeface="+mn-ea"/>
                <a:cs typeface="+mn-cs"/>
              </a:rPr>
              <a:t>Percepção</a:t>
            </a:r>
          </a:p>
        </p:txBody>
      </p:sp>
      <p:grpSp>
        <p:nvGrpSpPr>
          <p:cNvPr id="13" name="Agrupar 12">
            <a:extLst>
              <a:ext uri="{FF2B5EF4-FFF2-40B4-BE49-F238E27FC236}">
                <a16:creationId xmlns:a16="http://schemas.microsoft.com/office/drawing/2014/main" id="{0C35CFF1-FE7C-0DB9-1D6F-01900D614FAB}"/>
              </a:ext>
            </a:extLst>
          </p:cNvPr>
          <p:cNvGrpSpPr/>
          <p:nvPr/>
        </p:nvGrpSpPr>
        <p:grpSpPr>
          <a:xfrm>
            <a:off x="75" y="6104324"/>
            <a:ext cx="4024269" cy="637044"/>
            <a:chOff x="157406" y="5740245"/>
            <a:chExt cx="4024269" cy="637044"/>
          </a:xfrm>
        </p:grpSpPr>
        <p:sp>
          <p:nvSpPr>
            <p:cNvPr id="14" name="Retângulo: Cantos Arredondados 13">
              <a:extLst>
                <a:ext uri="{FF2B5EF4-FFF2-40B4-BE49-F238E27FC236}">
                  <a16:creationId xmlns:a16="http://schemas.microsoft.com/office/drawing/2014/main" id="{32354DFF-212A-B653-EAC5-3A088EC57FCA}"/>
                </a:ext>
              </a:extLst>
            </p:cNvPr>
            <p:cNvSpPr/>
            <p:nvPr/>
          </p:nvSpPr>
          <p:spPr>
            <a:xfrm>
              <a:off x="180975" y="5740245"/>
              <a:ext cx="3798597" cy="637044"/>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tângulo Arredondado 81">
              <a:extLst>
                <a:ext uri="{FF2B5EF4-FFF2-40B4-BE49-F238E27FC236}">
                  <a16:creationId xmlns:a16="http://schemas.microsoft.com/office/drawing/2014/main" id="{2BE42D65-FA7A-18C0-07B7-1F769BB40B39}"/>
                </a:ext>
              </a:extLst>
            </p:cNvPr>
            <p:cNvSpPr/>
            <p:nvPr/>
          </p:nvSpPr>
          <p:spPr>
            <a:xfrm>
              <a:off x="246685" y="5992517"/>
              <a:ext cx="720000" cy="177903"/>
            </a:xfrm>
            <a:prstGeom prst="roundRect">
              <a:avLst/>
            </a:prstGeom>
            <a:solidFill>
              <a:srgbClr val="70AD47"/>
            </a:solidFill>
            <a:ln w="12700" cap="flat" cmpd="sng" algn="ctr">
              <a:solidFill>
                <a:srgbClr val="70AD47"/>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white"/>
                  </a:solidFill>
                  <a:effectLst/>
                  <a:uLnTx/>
                  <a:uFillTx/>
                  <a:latin typeface="Calibri" panose="020F0502020204030204"/>
                  <a:ea typeface="+mn-ea"/>
                  <a:cs typeface="+mn-cs"/>
                </a:rPr>
                <a:t>90 a 100</a:t>
              </a:r>
            </a:p>
          </p:txBody>
        </p:sp>
        <p:sp>
          <p:nvSpPr>
            <p:cNvPr id="16" name="Retângulo Arredondado 82">
              <a:extLst>
                <a:ext uri="{FF2B5EF4-FFF2-40B4-BE49-F238E27FC236}">
                  <a16:creationId xmlns:a16="http://schemas.microsoft.com/office/drawing/2014/main" id="{E1D05132-9301-BFC4-6B67-407CE05997BB}"/>
                </a:ext>
              </a:extLst>
            </p:cNvPr>
            <p:cNvSpPr/>
            <p:nvPr/>
          </p:nvSpPr>
          <p:spPr>
            <a:xfrm>
              <a:off x="1079602" y="5985083"/>
              <a:ext cx="720000" cy="189413"/>
            </a:xfrm>
            <a:prstGeom prst="roundRect">
              <a:avLst/>
            </a:prstGeom>
            <a:solidFill>
              <a:srgbClr val="FFC000">
                <a:lumMod val="40000"/>
                <a:lumOff val="60000"/>
              </a:srgbClr>
            </a:solidFill>
            <a:ln w="12700" cap="flat" cmpd="sng" algn="ctr">
              <a:solidFill>
                <a:srgbClr val="FFC000">
                  <a:lumMod val="40000"/>
                  <a:lumOff val="6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mn-cs"/>
                </a:rPr>
                <a:t>80 a 89</a:t>
              </a:r>
            </a:p>
          </p:txBody>
        </p:sp>
        <p:sp>
          <p:nvSpPr>
            <p:cNvPr id="17" name="Retângulo Arredondado 84">
              <a:extLst>
                <a:ext uri="{FF2B5EF4-FFF2-40B4-BE49-F238E27FC236}">
                  <a16:creationId xmlns:a16="http://schemas.microsoft.com/office/drawing/2014/main" id="{9BA2B2CC-5339-F41F-F42A-14DB2733ACBC}"/>
                </a:ext>
              </a:extLst>
            </p:cNvPr>
            <p:cNvSpPr/>
            <p:nvPr/>
          </p:nvSpPr>
          <p:spPr>
            <a:xfrm>
              <a:off x="2297710" y="5992517"/>
              <a:ext cx="720000" cy="177903"/>
            </a:xfrm>
            <a:prstGeom prst="roundRect">
              <a:avLst/>
            </a:prstGeom>
            <a:solidFill>
              <a:srgbClr val="FF7C80"/>
            </a:solidFill>
            <a:ln w="12700" cap="flat" cmpd="sng" algn="ctr">
              <a:solidFill>
                <a:srgbClr val="FF7C8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white"/>
                  </a:solidFill>
                  <a:effectLst/>
                  <a:uLnTx/>
                  <a:uFillTx/>
                  <a:latin typeface="Calibri" panose="020F0502020204030204"/>
                  <a:ea typeface="+mn-ea"/>
                  <a:cs typeface="+mn-cs"/>
                </a:rPr>
                <a:t>0 a 79</a:t>
              </a:r>
            </a:p>
          </p:txBody>
        </p:sp>
        <p:sp>
          <p:nvSpPr>
            <p:cNvPr id="21" name="CaixaDeTexto 20">
              <a:extLst>
                <a:ext uri="{FF2B5EF4-FFF2-40B4-BE49-F238E27FC236}">
                  <a16:creationId xmlns:a16="http://schemas.microsoft.com/office/drawing/2014/main" id="{2C32EF3B-3C26-0020-8715-751825370531}"/>
                </a:ext>
              </a:extLst>
            </p:cNvPr>
            <p:cNvSpPr txBox="1"/>
            <p:nvPr/>
          </p:nvSpPr>
          <p:spPr>
            <a:xfrm>
              <a:off x="187886" y="5740245"/>
              <a:ext cx="845103"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1" i="0" u="sng" strike="noStrike" kern="0" cap="none" spc="0" normalizeH="0" baseline="0" noProof="0" dirty="0">
                  <a:ln>
                    <a:noFill/>
                  </a:ln>
                  <a:solidFill>
                    <a:prstClr val="black">
                      <a:lumMod val="75000"/>
                      <a:lumOff val="25000"/>
                    </a:prstClr>
                  </a:solidFill>
                  <a:effectLst/>
                  <a:uLnTx/>
                  <a:uFillTx/>
                  <a:latin typeface="Calibri" panose="020F0502020204030204"/>
                  <a:cs typeface="+mn-cs"/>
                </a:rPr>
                <a:t>% Satisfação</a:t>
              </a:r>
            </a:p>
          </p:txBody>
        </p:sp>
        <p:sp>
          <p:nvSpPr>
            <p:cNvPr id="22" name="CaixaDeTexto 21">
              <a:extLst>
                <a:ext uri="{FF2B5EF4-FFF2-40B4-BE49-F238E27FC236}">
                  <a16:creationId xmlns:a16="http://schemas.microsoft.com/office/drawing/2014/main" id="{CF8F0479-D068-41ED-317F-AC563874FFD4}"/>
                </a:ext>
              </a:extLst>
            </p:cNvPr>
            <p:cNvSpPr txBox="1"/>
            <p:nvPr/>
          </p:nvSpPr>
          <p:spPr>
            <a:xfrm>
              <a:off x="157406" y="6161845"/>
              <a:ext cx="942887"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Excelente / Forças</a:t>
              </a:r>
            </a:p>
          </p:txBody>
        </p:sp>
        <p:sp>
          <p:nvSpPr>
            <p:cNvPr id="23" name="CaixaDeTexto 22">
              <a:extLst>
                <a:ext uri="{FF2B5EF4-FFF2-40B4-BE49-F238E27FC236}">
                  <a16:creationId xmlns:a16="http://schemas.microsoft.com/office/drawing/2014/main" id="{AA5B1C2E-327C-FCFA-82C0-993B6C036CCB}"/>
                </a:ext>
              </a:extLst>
            </p:cNvPr>
            <p:cNvSpPr txBox="1"/>
            <p:nvPr/>
          </p:nvSpPr>
          <p:spPr>
            <a:xfrm>
              <a:off x="990227" y="6161845"/>
              <a:ext cx="131638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Conforme / Oportunidades</a:t>
              </a:r>
            </a:p>
          </p:txBody>
        </p:sp>
        <p:sp>
          <p:nvSpPr>
            <p:cNvPr id="24" name="CaixaDeTexto 23">
              <a:extLst>
                <a:ext uri="{FF2B5EF4-FFF2-40B4-BE49-F238E27FC236}">
                  <a16:creationId xmlns:a16="http://schemas.microsoft.com/office/drawing/2014/main" id="{623320ED-1AE1-B877-9EF8-3A5AA930CDAA}"/>
                </a:ext>
              </a:extLst>
            </p:cNvPr>
            <p:cNvSpPr txBox="1"/>
            <p:nvPr/>
          </p:nvSpPr>
          <p:spPr>
            <a:xfrm>
              <a:off x="2228633" y="6161845"/>
              <a:ext cx="195304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Não conforme Fraquezas ou Ameaças</a:t>
              </a:r>
            </a:p>
          </p:txBody>
        </p:sp>
      </p:grpSp>
      <p:graphicFrame>
        <p:nvGraphicFramePr>
          <p:cNvPr id="25" name="Tabela 24">
            <a:extLst>
              <a:ext uri="{FF2B5EF4-FFF2-40B4-BE49-F238E27FC236}">
                <a16:creationId xmlns:a16="http://schemas.microsoft.com/office/drawing/2014/main" id="{277E68C3-7E3D-4516-FA0A-FC5A85860BCC}"/>
              </a:ext>
            </a:extLst>
          </p:cNvPr>
          <p:cNvGraphicFramePr>
            <a:graphicFrameLocks noGrp="1"/>
          </p:cNvGraphicFramePr>
          <p:nvPr>
            <p:extLst>
              <p:ext uri="{D42A27DB-BD31-4B8C-83A1-F6EECF244321}">
                <p14:modId xmlns:p14="http://schemas.microsoft.com/office/powerpoint/2010/main" val="1188128312"/>
              </p:ext>
            </p:extLst>
          </p:nvPr>
        </p:nvGraphicFramePr>
        <p:xfrm>
          <a:off x="67185" y="5101555"/>
          <a:ext cx="5321757" cy="847725"/>
        </p:xfrm>
        <a:graphic>
          <a:graphicData uri="http://schemas.openxmlformats.org/drawingml/2006/table">
            <a:tbl>
              <a:tblPr/>
              <a:tblGrid>
                <a:gridCol w="5321757">
                  <a:extLst>
                    <a:ext uri="{9D8B030D-6E8A-4147-A177-3AD203B41FA5}">
                      <a16:colId xmlns:a16="http://schemas.microsoft.com/office/drawing/2014/main" val="162966755"/>
                    </a:ext>
                  </a:extLst>
                </a:gridCol>
              </a:tblGrid>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Base: </a:t>
                      </a:r>
                      <a:r>
                        <a:rPr lang="pt-BR" sz="1000" b="1" i="0" u="none" strike="noStrike" dirty="0">
                          <a:solidFill>
                            <a:schemeClr val="bg2">
                              <a:lumMod val="50000"/>
                            </a:schemeClr>
                          </a:solidFill>
                          <a:effectLst/>
                          <a:latin typeface="Calibri" panose="020F0502020204030204" pitchFamily="34" charset="0"/>
                        </a:rPr>
                        <a:t>650</a:t>
                      </a:r>
                      <a:r>
                        <a:rPr lang="pt-BR" sz="1000" b="0" i="0" u="none" strike="noStrike" dirty="0">
                          <a:solidFill>
                            <a:schemeClr val="bg2">
                              <a:lumMod val="50000"/>
                            </a:schemeClr>
                          </a:solidFill>
                          <a:effectLst/>
                          <a:latin typeface="Calibri" panose="020F0502020204030204" pitchFamily="34" charset="0"/>
                        </a:rPr>
                        <a:t> | Margem de Erro: </a:t>
                      </a:r>
                      <a:r>
                        <a:rPr lang="pt-BR" sz="1000" b="1" i="0" u="none" strike="noStrike" dirty="0">
                          <a:solidFill>
                            <a:schemeClr val="bg2">
                              <a:lumMod val="50000"/>
                            </a:schemeClr>
                          </a:solidFill>
                          <a:effectLst/>
                          <a:latin typeface="Calibri" panose="020F0502020204030204" pitchFamily="34" charset="0"/>
                        </a:rPr>
                        <a:t>3.83.</a:t>
                      </a:r>
                      <a:endParaRPr lang="pt-BR" sz="1000" b="0" i="0" u="none" strike="noStrike" dirty="0">
                        <a:solidFill>
                          <a:schemeClr val="bg2">
                            <a:lumMod val="50000"/>
                          </a:schemeClr>
                        </a:solidFill>
                        <a:effectLst/>
                        <a:latin typeface="Calibri" panose="020F0502020204030204" pitchFamily="34" charset="0"/>
                      </a:endParaRP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Não acessei = Nunca acessei a lista de prestadores de serviços credenciados: </a:t>
                      </a:r>
                      <a:r>
                        <a:rPr lang="pt-BR" sz="1000" b="1" i="0" u="none" strike="noStrike" dirty="0">
                          <a:solidFill>
                            <a:schemeClr val="bg2">
                              <a:lumMod val="50000"/>
                            </a:schemeClr>
                          </a:solidFill>
                          <a:effectLst/>
                          <a:latin typeface="Calibri" panose="020F0502020204030204" pitchFamily="34" charset="0"/>
                        </a:rPr>
                        <a:t>21 entrevistados </a:t>
                      </a:r>
                      <a:r>
                        <a:rPr lang="pt-BR" sz="1000" b="0" i="0" u="none" strike="noStrike" dirty="0">
                          <a:solidFill>
                            <a:schemeClr val="bg2">
                              <a:lumMod val="50000"/>
                            </a:schemeClr>
                          </a:solidFill>
                          <a:effectLst/>
                          <a:latin typeface="Calibri" panose="020F0502020204030204" pitchFamily="34" charset="0"/>
                        </a:rPr>
                        <a:t>(não considerado para cálculo dos resultados).</a:t>
                      </a:r>
                    </a:p>
                    <a:p>
                      <a:pPr algn="l" fontAlgn="t"/>
                      <a:r>
                        <a:rPr lang="pt-BR" sz="1000" b="0" i="0" u="none" strike="noStrike" dirty="0">
                          <a:solidFill>
                            <a:schemeClr val="bg2">
                              <a:lumMod val="50000"/>
                            </a:schemeClr>
                          </a:solidFill>
                          <a:effectLst/>
                          <a:latin typeface="Calibri" panose="020F0502020204030204" pitchFamily="34" charset="0"/>
                        </a:rPr>
                        <a:t>Não sei = Não sei/Não me lembro: </a:t>
                      </a:r>
                      <a:r>
                        <a:rPr lang="pt-BR" sz="1000" b="1" i="0" u="none" strike="noStrike" dirty="0">
                          <a:solidFill>
                            <a:schemeClr val="bg2">
                              <a:lumMod val="50000"/>
                            </a:schemeClr>
                          </a:solidFill>
                          <a:effectLst/>
                          <a:latin typeface="Calibri" panose="020F0502020204030204" pitchFamily="34" charset="0"/>
                        </a:rPr>
                        <a:t>3 entrevistados </a:t>
                      </a:r>
                      <a:r>
                        <a:rPr lang="pt-BR" sz="1000" b="0" i="0" u="none" strike="noStrike" dirty="0">
                          <a:solidFill>
                            <a:schemeClr val="bg2">
                              <a:lumMod val="50000"/>
                            </a:schemeClr>
                          </a:solidFill>
                          <a:effectLst/>
                          <a:latin typeface="Calibri" panose="020F0502020204030204" pitchFamily="34" charset="0"/>
                        </a:rPr>
                        <a:t>(não considerados para cálculo dos indicadores).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r h="190500">
                <a:tc>
                  <a:txBody>
                    <a:bodyPr/>
                    <a:lstStyle/>
                    <a:p>
                      <a:pPr algn="l" fontAlgn="t"/>
                      <a:r>
                        <a:rPr lang="pt-BR" sz="900" b="0" i="0" u="none" strike="noStrike" dirty="0">
                          <a:solidFill>
                            <a:schemeClr val="bg2">
                              <a:lumMod val="50000"/>
                            </a:schemeClr>
                          </a:solidFill>
                          <a:effectLst/>
                          <a:latin typeface="Calibri" panose="020F0502020204030204" pitchFamily="34" charset="0"/>
                        </a:rPr>
                        <a:t>Nota: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0946733"/>
                  </a:ext>
                </a:extLst>
              </a:tr>
            </a:tbl>
          </a:graphicData>
        </a:graphic>
      </p:graphicFrame>
      <p:graphicFrame>
        <p:nvGraphicFramePr>
          <p:cNvPr id="26" name="Tabela 25">
            <a:extLst>
              <a:ext uri="{FF2B5EF4-FFF2-40B4-BE49-F238E27FC236}">
                <a16:creationId xmlns:a16="http://schemas.microsoft.com/office/drawing/2014/main" id="{3297DCCA-C5DC-7C88-DA44-4C9BBD5AC89B}"/>
              </a:ext>
            </a:extLst>
          </p:cNvPr>
          <p:cNvGraphicFramePr>
            <a:graphicFrameLocks noGrp="1"/>
          </p:cNvGraphicFramePr>
          <p:nvPr>
            <p:extLst>
              <p:ext uri="{D42A27DB-BD31-4B8C-83A1-F6EECF244321}">
                <p14:modId xmlns:p14="http://schemas.microsoft.com/office/powerpoint/2010/main" val="2103917613"/>
              </p:ext>
            </p:extLst>
          </p:nvPr>
        </p:nvGraphicFramePr>
        <p:xfrm>
          <a:off x="78515" y="4287011"/>
          <a:ext cx="5189478" cy="678863"/>
        </p:xfrm>
        <a:graphic>
          <a:graphicData uri="http://schemas.openxmlformats.org/drawingml/2006/table">
            <a:tbl>
              <a:tblPr/>
              <a:tblGrid>
                <a:gridCol w="741354">
                  <a:extLst>
                    <a:ext uri="{9D8B030D-6E8A-4147-A177-3AD203B41FA5}">
                      <a16:colId xmlns:a16="http://schemas.microsoft.com/office/drawing/2014/main" val="2165280647"/>
                    </a:ext>
                  </a:extLst>
                </a:gridCol>
                <a:gridCol w="741354">
                  <a:extLst>
                    <a:ext uri="{9D8B030D-6E8A-4147-A177-3AD203B41FA5}">
                      <a16:colId xmlns:a16="http://schemas.microsoft.com/office/drawing/2014/main" val="3298146854"/>
                    </a:ext>
                  </a:extLst>
                </a:gridCol>
                <a:gridCol w="741354">
                  <a:extLst>
                    <a:ext uri="{9D8B030D-6E8A-4147-A177-3AD203B41FA5}">
                      <a16:colId xmlns:a16="http://schemas.microsoft.com/office/drawing/2014/main" val="2970168599"/>
                    </a:ext>
                  </a:extLst>
                </a:gridCol>
                <a:gridCol w="741354">
                  <a:extLst>
                    <a:ext uri="{9D8B030D-6E8A-4147-A177-3AD203B41FA5}">
                      <a16:colId xmlns:a16="http://schemas.microsoft.com/office/drawing/2014/main" val="3009002003"/>
                    </a:ext>
                  </a:extLst>
                </a:gridCol>
                <a:gridCol w="741354">
                  <a:extLst>
                    <a:ext uri="{9D8B030D-6E8A-4147-A177-3AD203B41FA5}">
                      <a16:colId xmlns:a16="http://schemas.microsoft.com/office/drawing/2014/main" val="2071753375"/>
                    </a:ext>
                  </a:extLst>
                </a:gridCol>
                <a:gridCol w="741354">
                  <a:extLst>
                    <a:ext uri="{9D8B030D-6E8A-4147-A177-3AD203B41FA5}">
                      <a16:colId xmlns:a16="http://schemas.microsoft.com/office/drawing/2014/main" val="3527956893"/>
                    </a:ext>
                  </a:extLst>
                </a:gridCol>
                <a:gridCol w="741354">
                  <a:extLst>
                    <a:ext uri="{9D8B030D-6E8A-4147-A177-3AD203B41FA5}">
                      <a16:colId xmlns:a16="http://schemas.microsoft.com/office/drawing/2014/main" val="3657888480"/>
                    </a:ext>
                  </a:extLst>
                </a:gridCol>
              </a:tblGrid>
              <a:tr h="2989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Regular</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acessei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189964">
                <a:tc>
                  <a:txBody>
                    <a:bodyPr/>
                    <a:lstStyle/>
                    <a:p>
                      <a:pPr algn="ctr" rtl="0" fontAlgn="ctr"/>
                      <a:r>
                        <a:rPr lang="pt-BR" sz="1000" b="0" i="0" u="none" strike="noStrike" dirty="0">
                          <a:solidFill>
                            <a:srgbClr val="404040"/>
                          </a:solidFill>
                          <a:effectLst/>
                          <a:latin typeface="Calibri" panose="020F0502020204030204" pitchFamily="34" charset="0"/>
                        </a:rPr>
                        <a:t>11,7</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12,5</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22,8</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30,0</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19,4</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3,1</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dirty="0">
                          <a:solidFill>
                            <a:srgbClr val="404040"/>
                          </a:solidFill>
                          <a:effectLst/>
                          <a:latin typeface="Calibri" panose="020F0502020204030204" pitchFamily="34" charset="0"/>
                        </a:rPr>
                        <a:t>0,4</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189964">
                <a:tc gridSpan="7">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pt-BR"/>
                    </a:p>
                  </a:txBody>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0782612"/>
                  </a:ext>
                </a:extLst>
              </a:tr>
            </a:tbl>
          </a:graphicData>
        </a:graphic>
      </p:graphicFrame>
      <p:sp>
        <p:nvSpPr>
          <p:cNvPr id="27" name="Retângulo 26">
            <a:extLst>
              <a:ext uri="{FF2B5EF4-FFF2-40B4-BE49-F238E27FC236}">
                <a16:creationId xmlns:a16="http://schemas.microsoft.com/office/drawing/2014/main" id="{A47FADA0-F229-FD8D-BD6C-7CBCF5F53EED}"/>
              </a:ext>
            </a:extLst>
          </p:cNvPr>
          <p:cNvSpPr/>
          <p:nvPr/>
        </p:nvSpPr>
        <p:spPr>
          <a:xfrm>
            <a:off x="2304331" y="2026272"/>
            <a:ext cx="1486196" cy="2551928"/>
          </a:xfrm>
          <a:prstGeom prst="rect">
            <a:avLst/>
          </a:prstGeom>
          <a:noFill/>
          <a:ln w="12700" cap="flat" cmpd="sng" algn="ctr">
            <a:solidFill>
              <a:srgbClr val="FF7C80"/>
            </a:solidFill>
            <a:prstDash val="lgDash"/>
            <a:miter lim="800000"/>
            <a:headEnd type="none" w="med" len="med"/>
            <a:tailEnd type="none" w="med" len="me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100" b="0" i="0" u="none" strike="noStrike" kern="0" cap="none" spc="0" normalizeH="0" baseline="0" noProof="0">
              <a:ln>
                <a:solidFill>
                  <a:srgbClr val="70AD47"/>
                </a:solidFill>
              </a:ln>
              <a:solidFill>
                <a:prstClr val="white"/>
              </a:solidFill>
              <a:effectLst/>
              <a:uLnTx/>
              <a:uFillTx/>
              <a:latin typeface="Calibri" panose="020F0502020204030204"/>
              <a:ea typeface="+mn-ea"/>
              <a:cs typeface="+mn-cs"/>
            </a:endParaRPr>
          </a:p>
        </p:txBody>
      </p:sp>
      <p:sp>
        <p:nvSpPr>
          <p:cNvPr id="28" name="Retângulo 27">
            <a:extLst>
              <a:ext uri="{FF2B5EF4-FFF2-40B4-BE49-F238E27FC236}">
                <a16:creationId xmlns:a16="http://schemas.microsoft.com/office/drawing/2014/main" id="{6F4B5B65-6C21-00FA-54C5-3F76A3470FE2}"/>
              </a:ext>
            </a:extLst>
          </p:cNvPr>
          <p:cNvSpPr/>
          <p:nvPr/>
        </p:nvSpPr>
        <p:spPr>
          <a:xfrm>
            <a:off x="9272067" y="1921053"/>
            <a:ext cx="1423100" cy="271909"/>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tângulo 28">
            <a:extLst>
              <a:ext uri="{FF2B5EF4-FFF2-40B4-BE49-F238E27FC236}">
                <a16:creationId xmlns:a16="http://schemas.microsoft.com/office/drawing/2014/main" id="{74C9C127-14FA-97C6-DBC3-D19B6A51F14E}"/>
              </a:ext>
            </a:extLst>
          </p:cNvPr>
          <p:cNvSpPr/>
          <p:nvPr/>
        </p:nvSpPr>
        <p:spPr>
          <a:xfrm>
            <a:off x="9272067" y="2179648"/>
            <a:ext cx="1423100" cy="271909"/>
          </a:xfrm>
          <a:prstGeom prst="rect">
            <a:avLst/>
          </a:prstGeom>
          <a:noFill/>
          <a:ln w="19050" cap="rnd" cmpd="sng" algn="ctr">
            <a:solidFill>
              <a:srgbClr val="FF7C80"/>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tângulo 29">
            <a:extLst>
              <a:ext uri="{FF2B5EF4-FFF2-40B4-BE49-F238E27FC236}">
                <a16:creationId xmlns:a16="http://schemas.microsoft.com/office/drawing/2014/main" id="{E07586F0-8498-108A-5205-09319E777897}"/>
              </a:ext>
            </a:extLst>
          </p:cNvPr>
          <p:cNvSpPr/>
          <p:nvPr/>
        </p:nvSpPr>
        <p:spPr>
          <a:xfrm>
            <a:off x="5400675" y="3861048"/>
            <a:ext cx="5321757" cy="288032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algn="just"/>
            <a:r>
              <a:rPr lang="pt-BR" sz="1200" dirty="0">
                <a:solidFill>
                  <a:schemeClr val="bg2">
                    <a:lumMod val="50000"/>
                  </a:schemeClr>
                </a:solidFill>
                <a:latin typeface="Calibri" panose="020F0502020204030204" pitchFamily="34" charset="0"/>
                <a:cs typeface="Calibri" panose="020F0502020204030204" pitchFamily="34" charset="0"/>
              </a:rPr>
              <a:t>Dentre os beneficiários que acessaram a lista de prestadores de serviços e souberam responder, </a:t>
            </a:r>
            <a:r>
              <a:rPr lang="pt-BR" sz="1200" b="1" dirty="0">
                <a:solidFill>
                  <a:schemeClr val="bg2">
                    <a:lumMod val="50000"/>
                  </a:schemeClr>
                </a:solidFill>
                <a:latin typeface="Calibri" panose="020F0502020204030204" pitchFamily="34" charset="0"/>
                <a:cs typeface="Calibri" panose="020F0502020204030204" pitchFamily="34" charset="0"/>
              </a:rPr>
              <a:t>51,3% </a:t>
            </a:r>
            <a:r>
              <a:rPr lang="pt-BR" sz="1200" dirty="0">
                <a:solidFill>
                  <a:schemeClr val="bg2">
                    <a:lumMod val="50000"/>
                  </a:schemeClr>
                </a:solidFill>
                <a:latin typeface="Calibri" panose="020F0502020204030204" pitchFamily="34" charset="0"/>
                <a:cs typeface="Calibri" panose="020F0502020204030204" pitchFamily="34" charset="0"/>
              </a:rPr>
              <a:t>dos entrevistados avaliaram positivamente este atributo (</a:t>
            </a:r>
            <a:r>
              <a:rPr lang="pt-BR" sz="1200" b="1" dirty="0">
                <a:solidFill>
                  <a:schemeClr val="bg2">
                    <a:lumMod val="50000"/>
                  </a:schemeClr>
                </a:solidFill>
                <a:latin typeface="Calibri" panose="020F0502020204030204" pitchFamily="34" charset="0"/>
                <a:cs typeface="Calibri" panose="020F0502020204030204" pitchFamily="34" charset="0"/>
              </a:rPr>
              <a:t>Bom</a:t>
            </a:r>
            <a:r>
              <a:rPr lang="pt-BR" sz="1200" dirty="0">
                <a:solidFill>
                  <a:schemeClr val="bg2">
                    <a:lumMod val="50000"/>
                  </a:schemeClr>
                </a:solidFill>
                <a:latin typeface="Calibri" panose="020F0502020204030204" pitchFamily="34" charset="0"/>
                <a:cs typeface="Calibri" panose="020F0502020204030204" pitchFamily="34" charset="0"/>
              </a:rPr>
              <a:t> e </a:t>
            </a:r>
            <a:r>
              <a:rPr lang="pt-BR" sz="1200" b="1" dirty="0">
                <a:solidFill>
                  <a:schemeClr val="bg2">
                    <a:lumMod val="50000"/>
                  </a:schemeClr>
                </a:solidFill>
                <a:latin typeface="Calibri" panose="020F0502020204030204" pitchFamily="34" charset="0"/>
                <a:cs typeface="Calibri" panose="020F0502020204030204" pitchFamily="34" charset="0"/>
              </a:rPr>
              <a:t>Muito bom</a:t>
            </a:r>
            <a:r>
              <a:rPr lang="pt-BR" sz="1200" dirty="0">
                <a:solidFill>
                  <a:schemeClr val="bg2">
                    <a:lumMod val="50000"/>
                  </a:schemeClr>
                </a:solidFill>
                <a:latin typeface="Calibri" panose="020F0502020204030204" pitchFamily="34" charset="0"/>
                <a:cs typeface="Calibri" panose="020F0502020204030204" pitchFamily="34" charset="0"/>
              </a:rPr>
              <a:t>),</a:t>
            </a:r>
            <a:r>
              <a:rPr lang="pt-BR" sz="1200" b="1" dirty="0">
                <a:solidFill>
                  <a:schemeClr val="bg2">
                    <a:lumMod val="50000"/>
                  </a:schemeClr>
                </a:solidFill>
                <a:latin typeface="Calibri" panose="020F0502020204030204" pitchFamily="34" charset="0"/>
                <a:cs typeface="Calibri" panose="020F0502020204030204" pitchFamily="34" charset="0"/>
              </a:rPr>
              <a:t> </a:t>
            </a:r>
            <a:r>
              <a:rPr lang="pt-BR" sz="1200" dirty="0">
                <a:solidFill>
                  <a:schemeClr val="bg2">
                    <a:lumMod val="50000"/>
                  </a:schemeClr>
                </a:solidFill>
                <a:latin typeface="Calibri" panose="020F0502020204030204" pitchFamily="34" charset="0"/>
                <a:cs typeface="Calibri" panose="020F0502020204030204" pitchFamily="34" charset="0"/>
              </a:rPr>
              <a:t>classificando-o em </a:t>
            </a:r>
            <a:r>
              <a:rPr lang="pt-BR" sz="1200" b="1" dirty="0">
                <a:solidFill>
                  <a:schemeClr val="bg2">
                    <a:lumMod val="50000"/>
                  </a:schemeClr>
                </a:solidFill>
                <a:latin typeface="Calibri" panose="020F0502020204030204" pitchFamily="34" charset="0"/>
                <a:cs typeface="Calibri" panose="020F0502020204030204" pitchFamily="34" charset="0"/>
              </a:rPr>
              <a:t>Não</a:t>
            </a:r>
            <a:r>
              <a:rPr lang="pt-BR" sz="1200" dirty="0">
                <a:solidFill>
                  <a:schemeClr val="bg2">
                    <a:lumMod val="50000"/>
                  </a:schemeClr>
                </a:solidFill>
                <a:latin typeface="Calibri" panose="020F0502020204030204" pitchFamily="34" charset="0"/>
                <a:cs typeface="Calibri" panose="020F0502020204030204" pitchFamily="34" charset="0"/>
              </a:rPr>
              <a:t> </a:t>
            </a:r>
            <a:r>
              <a:rPr lang="pt-BR" sz="1200" b="1" dirty="0">
                <a:solidFill>
                  <a:schemeClr val="bg2">
                    <a:lumMod val="50000"/>
                  </a:schemeClr>
                </a:solidFill>
                <a:latin typeface="Calibri" panose="020F0502020204030204" pitchFamily="34" charset="0"/>
                <a:cs typeface="Calibri" panose="020F0502020204030204" pitchFamily="34" charset="0"/>
              </a:rPr>
              <a:t>Conformidade</a:t>
            </a:r>
            <a:r>
              <a:rPr lang="pt-BR" sz="1200" dirty="0">
                <a:solidFill>
                  <a:schemeClr val="bg2">
                    <a:lumMod val="50000"/>
                  </a:schemeClr>
                </a:solidFill>
                <a:latin typeface="Calibri" panose="020F0502020204030204" pitchFamily="34" charset="0"/>
                <a:cs typeface="Calibri" panose="020F0502020204030204" pitchFamily="34" charset="0"/>
              </a:rPr>
              <a:t>.</a:t>
            </a:r>
            <a:r>
              <a:rPr lang="pt-BR" sz="1200" b="1" dirty="0">
                <a:solidFill>
                  <a:schemeClr val="bg2">
                    <a:lumMod val="50000"/>
                  </a:schemeClr>
                </a:solidFill>
                <a:latin typeface="Calibri" panose="020F0502020204030204" pitchFamily="34" charset="0"/>
                <a:cs typeface="Calibri" panose="020F0502020204030204" pitchFamily="34" charset="0"/>
              </a:rPr>
              <a:t> </a:t>
            </a:r>
            <a:r>
              <a:rPr lang="pt-BR" sz="1200" dirty="0">
                <a:solidFill>
                  <a:schemeClr val="bg2">
                    <a:lumMod val="50000"/>
                  </a:schemeClr>
                </a:solidFill>
                <a:latin typeface="Calibri" panose="020F0502020204030204" pitchFamily="34" charset="0"/>
                <a:cs typeface="Calibri" panose="020F0502020204030204" pitchFamily="34" charset="0"/>
              </a:rPr>
              <a:t>Ponto de atenção</a:t>
            </a:r>
            <a:r>
              <a:rPr lang="pt-BR" sz="1200" b="1" dirty="0">
                <a:solidFill>
                  <a:schemeClr val="bg2">
                    <a:lumMod val="50000"/>
                  </a:schemeClr>
                </a:solidFill>
                <a:latin typeface="Calibri" panose="020F0502020204030204" pitchFamily="34" charset="0"/>
                <a:cs typeface="Calibri" panose="020F0502020204030204" pitchFamily="34" charset="0"/>
              </a:rPr>
              <a:t> </a:t>
            </a:r>
            <a:r>
              <a:rPr lang="pt-BR" sz="1200" dirty="0">
                <a:solidFill>
                  <a:schemeClr val="bg2">
                    <a:lumMod val="50000"/>
                  </a:schemeClr>
                </a:solidFill>
                <a:latin typeface="Calibri" panose="020F0502020204030204" pitchFamily="34" charset="0"/>
                <a:cs typeface="Calibri" panose="020F0502020204030204" pitchFamily="34" charset="0"/>
              </a:rPr>
              <a:t>para a opção </a:t>
            </a:r>
            <a:r>
              <a:rPr lang="pt-BR" sz="1200" b="1" dirty="0">
                <a:solidFill>
                  <a:schemeClr val="bg2">
                    <a:lumMod val="50000"/>
                  </a:schemeClr>
                </a:solidFill>
                <a:latin typeface="Calibri" panose="020F0502020204030204" pitchFamily="34" charset="0"/>
                <a:cs typeface="Calibri" panose="020F0502020204030204" pitchFamily="34" charset="0"/>
              </a:rPr>
              <a:t>Muito ruim</a:t>
            </a:r>
            <a:r>
              <a:rPr lang="pt-BR" sz="1200" dirty="0">
                <a:solidFill>
                  <a:schemeClr val="bg2">
                    <a:lumMod val="50000"/>
                  </a:schemeClr>
                </a:solidFill>
                <a:latin typeface="Calibri" panose="020F0502020204030204" pitchFamily="34" charset="0"/>
                <a:cs typeface="Calibri" panose="020F0502020204030204" pitchFamily="34" charset="0"/>
              </a:rPr>
              <a:t> que obteve </a:t>
            </a:r>
            <a:r>
              <a:rPr lang="pt-BR" sz="1200" b="1" dirty="0">
                <a:solidFill>
                  <a:schemeClr val="bg2">
                    <a:lumMod val="50000"/>
                  </a:schemeClr>
                </a:solidFill>
                <a:latin typeface="Calibri" panose="020F0502020204030204" pitchFamily="34" charset="0"/>
                <a:cs typeface="Calibri" panose="020F0502020204030204" pitchFamily="34" charset="0"/>
              </a:rPr>
              <a:t>12,2% </a:t>
            </a:r>
            <a:r>
              <a:rPr lang="pt-BR" sz="1200" dirty="0">
                <a:solidFill>
                  <a:schemeClr val="bg2">
                    <a:lumMod val="50000"/>
                  </a:schemeClr>
                </a:solidFill>
                <a:latin typeface="Calibri" panose="020F0502020204030204" pitchFamily="34" charset="0"/>
                <a:cs typeface="Calibri" panose="020F0502020204030204" pitchFamily="34" charset="0"/>
              </a:rPr>
              <a:t>de menções</a:t>
            </a:r>
            <a:r>
              <a:rPr lang="pt-BR" sz="1200" b="1" dirty="0">
                <a:solidFill>
                  <a:schemeClr val="bg2">
                    <a:lumMod val="50000"/>
                  </a:schemeClr>
                </a:solidFill>
                <a:latin typeface="Calibri" panose="020F0502020204030204" pitchFamily="34" charset="0"/>
                <a:cs typeface="Calibri" panose="020F0502020204030204" pitchFamily="34" charset="0"/>
              </a:rPr>
              <a:t>.</a:t>
            </a:r>
            <a:r>
              <a:rPr lang="pt-BR" sz="1200" dirty="0">
                <a:solidFill>
                  <a:schemeClr val="bg2">
                    <a:lumMod val="50000"/>
                  </a:schemeClr>
                </a:solidFill>
                <a:latin typeface="Calibri" panose="020F0502020204030204" pitchFamily="34" charset="0"/>
                <a:cs typeface="Calibri" panose="020F0502020204030204" pitchFamily="34" charset="0"/>
              </a:rPr>
              <a:t> O maior índice de não satisfeitos está no gradiente </a:t>
            </a:r>
            <a:r>
              <a:rPr lang="pt-BR" sz="1200" b="1" dirty="0">
                <a:solidFill>
                  <a:schemeClr val="bg2">
                    <a:lumMod val="50000"/>
                  </a:schemeClr>
                </a:solidFill>
                <a:latin typeface="Calibri" panose="020F0502020204030204" pitchFamily="34" charset="0"/>
                <a:cs typeface="Calibri" panose="020F0502020204030204" pitchFamily="34" charset="0"/>
              </a:rPr>
              <a:t>Regular</a:t>
            </a:r>
            <a:r>
              <a:rPr lang="pt-BR" sz="1200" dirty="0">
                <a:solidFill>
                  <a:schemeClr val="bg2">
                    <a:lumMod val="50000"/>
                  </a:schemeClr>
                </a:solidFill>
                <a:latin typeface="Calibri" panose="020F0502020204030204" pitchFamily="34" charset="0"/>
                <a:cs typeface="Calibri" panose="020F0502020204030204" pitchFamily="34" charset="0"/>
              </a:rPr>
              <a:t> com </a:t>
            </a:r>
            <a:r>
              <a:rPr lang="pt-BR" sz="1200" b="1" dirty="0">
                <a:solidFill>
                  <a:schemeClr val="bg2">
                    <a:lumMod val="50000"/>
                  </a:schemeClr>
                </a:solidFill>
                <a:latin typeface="Calibri" panose="020F0502020204030204" pitchFamily="34" charset="0"/>
                <a:cs typeface="Calibri" panose="020F0502020204030204" pitchFamily="34" charset="0"/>
              </a:rPr>
              <a:t>23,7%</a:t>
            </a:r>
            <a:r>
              <a:rPr lang="pt-BR" sz="1200" dirty="0">
                <a:solidFill>
                  <a:schemeClr val="bg2">
                    <a:lumMod val="50000"/>
                  </a:schemeClr>
                </a:solidFill>
                <a:latin typeface="Calibri" panose="020F0502020204030204" pitchFamily="34" charset="0"/>
                <a:cs typeface="Calibri" panose="020F0502020204030204" pitchFamily="34" charset="0"/>
              </a:rPr>
              <a:t>.</a:t>
            </a:r>
          </a:p>
          <a:p>
            <a:pPr algn="just"/>
            <a:endParaRPr lang="pt-BR" sz="400" dirty="0">
              <a:solidFill>
                <a:schemeClr val="bg2">
                  <a:lumMod val="50000"/>
                </a:schemeClr>
              </a:solidFill>
              <a:latin typeface="Calibri" panose="020F0502020204030204" pitchFamily="34" charset="0"/>
              <a:cs typeface="Calibri" panose="020F0502020204030204" pitchFamily="34" charset="0"/>
            </a:endParaRPr>
          </a:p>
          <a:p>
            <a:pPr algn="just"/>
            <a:r>
              <a:rPr lang="pt-BR" sz="1200" b="1" dirty="0">
                <a:solidFill>
                  <a:schemeClr val="bg2">
                    <a:lumMod val="50000"/>
                  </a:schemeClr>
                </a:solidFill>
                <a:latin typeface="Calibri" panose="020F0502020204030204" pitchFamily="34" charset="0"/>
                <a:cs typeface="Calibri" panose="020F0502020204030204" pitchFamily="34" charset="0"/>
              </a:rPr>
              <a:t>Ponto de atenção </a:t>
            </a:r>
            <a:r>
              <a:rPr lang="pt-BR" sz="1200" dirty="0">
                <a:solidFill>
                  <a:schemeClr val="bg2">
                    <a:lumMod val="50000"/>
                  </a:schemeClr>
                </a:solidFill>
                <a:latin typeface="Calibri" panose="020F0502020204030204" pitchFamily="34" charset="0"/>
                <a:cs typeface="Calibri" panose="020F0502020204030204" pitchFamily="34" charset="0"/>
              </a:rPr>
              <a:t>ao viés de baixa de </a:t>
            </a:r>
            <a:r>
              <a:rPr lang="pt-BR" sz="1200" b="1" dirty="0">
                <a:solidFill>
                  <a:schemeClr val="bg2">
                    <a:lumMod val="50000"/>
                  </a:schemeClr>
                </a:solidFill>
                <a:latin typeface="Calibri" panose="020F0502020204030204" pitchFamily="34" charset="0"/>
                <a:cs typeface="Calibri" panose="020F0502020204030204" pitchFamily="34" charset="0"/>
              </a:rPr>
              <a:t>10,9pp</a:t>
            </a:r>
            <a:r>
              <a:rPr lang="pt-BR" sz="1200" dirty="0">
                <a:solidFill>
                  <a:schemeClr val="bg2">
                    <a:lumMod val="50000"/>
                  </a:schemeClr>
                </a:solidFill>
                <a:latin typeface="Calibri" panose="020F0502020204030204" pitchFamily="34" charset="0"/>
                <a:cs typeface="Calibri" panose="020F0502020204030204" pitchFamily="34" charset="0"/>
              </a:rPr>
              <a:t> entre as menções positivas, o que indica probabilidade de migração de satisfação para não satisfação.</a:t>
            </a:r>
          </a:p>
          <a:p>
            <a:pPr algn="just"/>
            <a:endParaRPr lang="pt-BR" sz="400" dirty="0">
              <a:solidFill>
                <a:schemeClr val="bg2">
                  <a:lumMod val="50000"/>
                </a:schemeClr>
              </a:solidFill>
              <a:latin typeface="Calibri" panose="020F0502020204030204" pitchFamily="34" charset="0"/>
              <a:cs typeface="Calibri" panose="020F0502020204030204" pitchFamily="34" charset="0"/>
            </a:endParaRPr>
          </a:p>
          <a:p>
            <a:pPr algn="just"/>
            <a:r>
              <a:rPr lang="pt-BR" sz="1200" dirty="0">
                <a:solidFill>
                  <a:schemeClr val="bg2">
                    <a:lumMod val="50000"/>
                  </a:schemeClr>
                </a:solidFill>
                <a:latin typeface="Calibri" panose="020F0502020204030204" pitchFamily="34" charset="0"/>
                <a:cs typeface="Calibri" panose="020F0502020204030204" pitchFamily="34" charset="0"/>
              </a:rPr>
              <a:t>Analisando os perfis, a variação entre os gêneros é pequena ficando dentro da margem de erro, logo não é possível dizer que há um gênero com melhor resultado que outro.</a:t>
            </a:r>
            <a:r>
              <a:rPr lang="pt-BR" sz="1200" b="1" dirty="0">
                <a:solidFill>
                  <a:schemeClr val="bg2">
                    <a:lumMod val="50000"/>
                  </a:schemeClr>
                </a:solidFill>
                <a:latin typeface="Calibri" panose="020F0502020204030204" pitchFamily="34" charset="0"/>
                <a:cs typeface="Calibri" panose="020F0502020204030204" pitchFamily="34" charset="0"/>
              </a:rPr>
              <a:t> </a:t>
            </a:r>
            <a:r>
              <a:rPr lang="pt-BR" sz="1200" dirty="0">
                <a:solidFill>
                  <a:schemeClr val="bg2">
                    <a:lumMod val="50000"/>
                  </a:schemeClr>
                </a:solidFill>
                <a:latin typeface="Calibri" panose="020F0502020204030204" pitchFamily="34" charset="0"/>
                <a:cs typeface="Calibri" panose="020F0502020204030204" pitchFamily="34" charset="0"/>
              </a:rPr>
              <a:t>Por faixa etária, os beneficiários </a:t>
            </a:r>
            <a:r>
              <a:rPr lang="pt-BR" sz="1200" b="1" dirty="0">
                <a:solidFill>
                  <a:schemeClr val="bg2">
                    <a:lumMod val="50000"/>
                  </a:schemeClr>
                </a:solidFill>
                <a:latin typeface="Calibri" panose="020F0502020204030204" pitchFamily="34" charset="0"/>
                <a:cs typeface="Calibri" panose="020F0502020204030204" pitchFamily="34" charset="0"/>
              </a:rPr>
              <a:t>De 18 a 25 anos </a:t>
            </a:r>
            <a:r>
              <a:rPr lang="pt-BR" sz="1200" dirty="0">
                <a:solidFill>
                  <a:schemeClr val="bg2">
                    <a:lumMod val="50000"/>
                  </a:schemeClr>
                </a:solidFill>
                <a:latin typeface="Calibri" panose="020F0502020204030204" pitchFamily="34" charset="0"/>
                <a:cs typeface="Calibri" panose="020F0502020204030204" pitchFamily="34" charset="0"/>
              </a:rPr>
              <a:t>são os que estão mais satisfeitos, com </a:t>
            </a:r>
            <a:r>
              <a:rPr lang="pt-BR" sz="1200" b="1" dirty="0">
                <a:solidFill>
                  <a:schemeClr val="bg2">
                    <a:lumMod val="50000"/>
                  </a:schemeClr>
                </a:solidFill>
                <a:latin typeface="Calibri" panose="020F0502020204030204" pitchFamily="34" charset="0"/>
                <a:cs typeface="Calibri" panose="020F0502020204030204" pitchFamily="34" charset="0"/>
              </a:rPr>
              <a:t>70% </a:t>
            </a:r>
            <a:r>
              <a:rPr lang="pt-BR" sz="1200" dirty="0">
                <a:solidFill>
                  <a:schemeClr val="bg2">
                    <a:lumMod val="50000"/>
                  </a:schemeClr>
                </a:solidFill>
                <a:latin typeface="Calibri" panose="020F0502020204030204" pitchFamily="34" charset="0"/>
                <a:cs typeface="Calibri" panose="020F0502020204030204" pitchFamily="34" charset="0"/>
              </a:rPr>
              <a:t>na avaliação atingindo o patamar de </a:t>
            </a:r>
            <a:r>
              <a:rPr lang="pt-BR" sz="1200" b="1" dirty="0">
                <a:solidFill>
                  <a:schemeClr val="bg2">
                    <a:lumMod val="50000"/>
                  </a:schemeClr>
                </a:solidFill>
                <a:latin typeface="Calibri" panose="020F0502020204030204" pitchFamily="34" charset="0"/>
                <a:cs typeface="Calibri" panose="020F0502020204030204" pitchFamily="34" charset="0"/>
              </a:rPr>
              <a:t>Não</a:t>
            </a:r>
            <a:r>
              <a:rPr lang="pt-BR" sz="1200" dirty="0">
                <a:solidFill>
                  <a:schemeClr val="bg2">
                    <a:lumMod val="50000"/>
                  </a:schemeClr>
                </a:solidFill>
                <a:latin typeface="Calibri" panose="020F0502020204030204" pitchFamily="34" charset="0"/>
                <a:cs typeface="Calibri" panose="020F0502020204030204" pitchFamily="34" charset="0"/>
              </a:rPr>
              <a:t> </a:t>
            </a:r>
            <a:r>
              <a:rPr lang="pt-BR" sz="1200" b="1" dirty="0">
                <a:solidFill>
                  <a:schemeClr val="bg2">
                    <a:lumMod val="50000"/>
                  </a:schemeClr>
                </a:solidFill>
                <a:latin typeface="Calibri" panose="020F0502020204030204" pitchFamily="34" charset="0"/>
                <a:cs typeface="Calibri" panose="020F0502020204030204" pitchFamily="34" charset="0"/>
              </a:rPr>
              <a:t>Conformidade. </a:t>
            </a:r>
            <a:r>
              <a:rPr lang="pt-BR" sz="1200" dirty="0">
                <a:solidFill>
                  <a:schemeClr val="bg2">
                    <a:lumMod val="50000"/>
                  </a:schemeClr>
                </a:solidFill>
                <a:latin typeface="Calibri" panose="020F0502020204030204" pitchFamily="34" charset="0"/>
                <a:cs typeface="Calibri" panose="020F0502020204030204" pitchFamily="34" charset="0"/>
              </a:rPr>
              <a:t>Já os menos satisfeitos pertencem ao público </a:t>
            </a:r>
            <a:r>
              <a:rPr lang="pt-BR" sz="1200" b="1" dirty="0">
                <a:solidFill>
                  <a:schemeClr val="bg2">
                    <a:lumMod val="50000"/>
                  </a:schemeClr>
                </a:solidFill>
                <a:latin typeface="Calibri" panose="020F0502020204030204" pitchFamily="34" charset="0"/>
                <a:cs typeface="Calibri" panose="020F0502020204030204" pitchFamily="34" charset="0"/>
              </a:rPr>
              <a:t>De 26 a 35 anos</a:t>
            </a:r>
            <a:r>
              <a:rPr lang="pt-BR" sz="1200" dirty="0">
                <a:solidFill>
                  <a:schemeClr val="bg2">
                    <a:lumMod val="50000"/>
                  </a:schemeClr>
                </a:solidFill>
                <a:latin typeface="Calibri" panose="020F0502020204030204" pitchFamily="34" charset="0"/>
                <a:cs typeface="Calibri" panose="020F0502020204030204" pitchFamily="34" charset="0"/>
              </a:rPr>
              <a:t> com </a:t>
            </a:r>
            <a:r>
              <a:rPr lang="pt-BR" sz="1200" b="1" dirty="0">
                <a:solidFill>
                  <a:schemeClr val="bg2">
                    <a:lumMod val="50000"/>
                  </a:schemeClr>
                </a:solidFill>
                <a:latin typeface="Calibri" panose="020F0502020204030204" pitchFamily="34" charset="0"/>
                <a:cs typeface="Calibri" panose="020F0502020204030204" pitchFamily="34" charset="0"/>
              </a:rPr>
              <a:t>41</a:t>
            </a:r>
            <a:r>
              <a:rPr lang="pt-BR" sz="1200" dirty="0">
                <a:solidFill>
                  <a:schemeClr val="bg2">
                    <a:lumMod val="50000"/>
                  </a:schemeClr>
                </a:solidFill>
                <a:latin typeface="Calibri" panose="020F0502020204030204" pitchFamily="34" charset="0"/>
                <a:cs typeface="Calibri" panose="020F0502020204030204" pitchFamily="34" charset="0"/>
              </a:rPr>
              <a:t>%, atribuindo o patamar de </a:t>
            </a:r>
            <a:r>
              <a:rPr lang="pt-BR" sz="1200" b="1" dirty="0">
                <a:solidFill>
                  <a:schemeClr val="bg2">
                    <a:lumMod val="50000"/>
                  </a:schemeClr>
                </a:solidFill>
                <a:latin typeface="Calibri" panose="020F0502020204030204" pitchFamily="34" charset="0"/>
                <a:cs typeface="Calibri" panose="020F0502020204030204" pitchFamily="34" charset="0"/>
              </a:rPr>
              <a:t>Não Conformidade</a:t>
            </a:r>
            <a:r>
              <a:rPr lang="pt-BR" sz="1200" dirty="0">
                <a:solidFill>
                  <a:schemeClr val="bg2">
                    <a:lumMod val="50000"/>
                  </a:schemeClr>
                </a:solidFill>
                <a:latin typeface="Calibri" panose="020F0502020204030204" pitchFamily="34" charset="0"/>
                <a:cs typeface="Calibri" panose="020F0502020204030204" pitchFamily="34" charset="0"/>
              </a:rPr>
              <a:t>. </a:t>
            </a:r>
          </a:p>
        </p:txBody>
      </p:sp>
      <p:pic>
        <p:nvPicPr>
          <p:cNvPr id="31" name="Gráfico 30" descr="Fala com preenchimento sólido">
            <a:extLst>
              <a:ext uri="{FF2B5EF4-FFF2-40B4-BE49-F238E27FC236}">
                <a16:creationId xmlns:a16="http://schemas.microsoft.com/office/drawing/2014/main" id="{C589D39E-B20E-B5F0-C867-8698AB7DDE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21602" y="3453588"/>
            <a:ext cx="638645" cy="638645"/>
          </a:xfrm>
          <a:prstGeom prst="rect">
            <a:avLst/>
          </a:prstGeom>
        </p:spPr>
      </p:pic>
      <p:sp>
        <p:nvSpPr>
          <p:cNvPr id="35" name="Círculo Q4">
            <a:extLst>
              <a:ext uri="{FF2B5EF4-FFF2-40B4-BE49-F238E27FC236}">
                <a16:creationId xmlns:a16="http://schemas.microsoft.com/office/drawing/2014/main" id="{7EBB0DC3-AAD4-7173-1FE0-D3D96E0033F0}"/>
              </a:ext>
            </a:extLst>
          </p:cNvPr>
          <p:cNvSpPr/>
          <p:nvPr/>
        </p:nvSpPr>
        <p:spPr>
          <a:xfrm>
            <a:off x="2708449" y="1694400"/>
            <a:ext cx="667503" cy="663744"/>
          </a:xfrm>
          <a:prstGeom prst="ellipse">
            <a:avLst/>
          </a:prstGeom>
          <a:solidFill>
            <a:srgbClr val="FF7C80"/>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Calibri"/>
              </a:rPr>
              <a:t>51,3</a:t>
            </a:r>
            <a:endParaRPr kumimoji="0" lang="pt-BR"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Retângulo: Cantos Arredondados 1">
            <a:extLst>
              <a:ext uri="{FF2B5EF4-FFF2-40B4-BE49-F238E27FC236}">
                <a16:creationId xmlns:a16="http://schemas.microsoft.com/office/drawing/2014/main" id="{9E6C1EEB-6DB6-6DA1-AC49-69B942A4DE70}"/>
              </a:ext>
            </a:extLst>
          </p:cNvPr>
          <p:cNvSpPr/>
          <p:nvPr/>
        </p:nvSpPr>
        <p:spPr>
          <a:xfrm>
            <a:off x="3866207" y="2266656"/>
            <a:ext cx="550669" cy="283571"/>
          </a:xfrm>
          <a:prstGeom prst="roundRect">
            <a:avLst/>
          </a:prstGeom>
          <a:solidFill>
            <a:srgbClr val="FF7C80"/>
          </a:solid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prstClr val="white"/>
                </a:solidFill>
                <a:latin typeface="Calibri" panose="020F0502020204030204"/>
                <a:cs typeface="+mn-cs"/>
              </a:rPr>
              <a:t>66,4</a:t>
            </a:r>
            <a:endParaRPr kumimoji="0" lang="pt-BR"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CaixaDeTexto 10">
            <a:extLst>
              <a:ext uri="{FF2B5EF4-FFF2-40B4-BE49-F238E27FC236}">
                <a16:creationId xmlns:a16="http://schemas.microsoft.com/office/drawing/2014/main" id="{4FA6D9E1-1C9A-005E-6D2D-4BD2FDA3A533}"/>
              </a:ext>
            </a:extLst>
          </p:cNvPr>
          <p:cNvSpPr txBox="1"/>
          <p:nvPr/>
        </p:nvSpPr>
        <p:spPr>
          <a:xfrm>
            <a:off x="3923209" y="2031749"/>
            <a:ext cx="481222" cy="246221"/>
          </a:xfrm>
          <a:prstGeom prst="rect">
            <a:avLst/>
          </a:prstGeom>
          <a:noFill/>
        </p:spPr>
        <p:txBody>
          <a:bodyPr wrap="none" rtlCol="0">
            <a:spAutoFit/>
          </a:bodyPr>
          <a:lstStyle/>
          <a:p>
            <a:pPr fontAlgn="auto">
              <a:spcBef>
                <a:spcPts val="0"/>
              </a:spcBef>
              <a:spcAft>
                <a:spcPts val="0"/>
              </a:spcAft>
            </a:pPr>
            <a:r>
              <a:rPr lang="pt-BR" sz="1000" dirty="0">
                <a:solidFill>
                  <a:schemeClr val="bg2">
                    <a:lumMod val="50000"/>
                  </a:schemeClr>
                </a:solidFill>
                <a:latin typeface="Calibri" panose="020F0502020204030204"/>
                <a:cs typeface="+mn-cs"/>
              </a:rPr>
              <a:t>2023:</a:t>
            </a:r>
          </a:p>
        </p:txBody>
      </p:sp>
      <p:grpSp>
        <p:nvGrpSpPr>
          <p:cNvPr id="9" name="Agrupar 8">
            <a:extLst>
              <a:ext uri="{FF2B5EF4-FFF2-40B4-BE49-F238E27FC236}">
                <a16:creationId xmlns:a16="http://schemas.microsoft.com/office/drawing/2014/main" id="{0C23B0C4-4C89-4749-89B7-0072C68B73F7}"/>
              </a:ext>
            </a:extLst>
          </p:cNvPr>
          <p:cNvGrpSpPr/>
          <p:nvPr/>
        </p:nvGrpSpPr>
        <p:grpSpPr>
          <a:xfrm>
            <a:off x="5469932" y="1485047"/>
            <a:ext cx="2408399" cy="2376001"/>
            <a:chOff x="0" y="0"/>
            <a:chExt cx="2237239" cy="2543175"/>
          </a:xfrm>
        </p:grpSpPr>
        <p:pic>
          <p:nvPicPr>
            <p:cNvPr id="12" name="Imagem 11" descr="Free vector graphic: Silhouette, Man, Women'S - Free Image ...">
              <a:extLst>
                <a:ext uri="{FF2B5EF4-FFF2-40B4-BE49-F238E27FC236}">
                  <a16:creationId xmlns:a16="http://schemas.microsoft.com/office/drawing/2014/main" id="{E0F922B6-2453-4C34-B0AF-AB3012FE6969}"/>
                </a:ext>
              </a:extLst>
            </p:cNvPr>
            <p:cNvPicPr>
              <a:picLocks noChangeAspect="1"/>
            </p:cNvPicPr>
            <p:nvPr/>
          </p:nvPicPr>
          <p:blipFill rotWithShape="1">
            <a:blip r:embed="rId5" cstate="print">
              <a:duotone>
                <a:srgbClr val="5B9BD5">
                  <a:shade val="45000"/>
                  <a:satMod val="135000"/>
                </a:srgbClr>
                <a:prstClr val="white"/>
              </a:duotone>
              <a:extLst>
                <a:ext uri="{28A0092B-C50C-407E-A947-70E740481C1C}">
                  <a14:useLocalDpi xmlns:a14="http://schemas.microsoft.com/office/drawing/2010/main" val="0"/>
                </a:ext>
              </a:extLst>
            </a:blip>
            <a:srcRect r="50076"/>
            <a:stretch/>
          </p:blipFill>
          <p:spPr>
            <a:xfrm>
              <a:off x="381001" y="161925"/>
              <a:ext cx="628649" cy="2257426"/>
            </a:xfrm>
            <a:prstGeom prst="rect">
              <a:avLst/>
            </a:prstGeom>
          </p:spPr>
        </p:pic>
        <p:pic>
          <p:nvPicPr>
            <p:cNvPr id="18" name="Imagem 17" descr="Free vector graphic: Silhouette, Man, Women'S - Free Image ...">
              <a:extLst>
                <a:ext uri="{FF2B5EF4-FFF2-40B4-BE49-F238E27FC236}">
                  <a16:creationId xmlns:a16="http://schemas.microsoft.com/office/drawing/2014/main" id="{28518B63-F085-48A7-916D-AE6DF2A9A218}"/>
                </a:ext>
              </a:extLst>
            </p:cNvPr>
            <p:cNvPicPr>
              <a:picLocks noChangeAspect="1"/>
            </p:cNvPicPr>
            <p:nvPr/>
          </p:nvPicPr>
          <p:blipFill rotWithShape="1">
            <a:blip r:embed="rId6" cstate="print">
              <a:duotone>
                <a:prstClr val="black"/>
                <a:srgbClr val="FF66CC">
                  <a:tint val="45000"/>
                  <a:satMod val="40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50680"/>
            <a:stretch/>
          </p:blipFill>
          <p:spPr>
            <a:xfrm>
              <a:off x="1209675" y="190500"/>
              <a:ext cx="621046" cy="2257425"/>
            </a:xfrm>
            <a:prstGeom prst="rect">
              <a:avLst/>
            </a:prstGeom>
          </p:spPr>
        </p:pic>
        <p:graphicFrame>
          <p:nvGraphicFramePr>
            <p:cNvPr id="19" name="Gráfico 18">
              <a:extLst>
                <a:ext uri="{FF2B5EF4-FFF2-40B4-BE49-F238E27FC236}">
                  <a16:creationId xmlns:a16="http://schemas.microsoft.com/office/drawing/2014/main" id="{2AEA3836-F563-4068-B93A-206E511AB7E5}"/>
                </a:ext>
              </a:extLst>
            </p:cNvPr>
            <p:cNvGraphicFramePr>
              <a:graphicFrameLocks/>
            </p:cNvGraphicFramePr>
            <p:nvPr>
              <p:extLst>
                <p:ext uri="{D42A27DB-BD31-4B8C-83A1-F6EECF244321}">
                  <p14:modId xmlns:p14="http://schemas.microsoft.com/office/powerpoint/2010/main" val="1031207904"/>
                </p:ext>
              </p:extLst>
            </p:nvPr>
          </p:nvGraphicFramePr>
          <p:xfrm>
            <a:off x="0" y="0"/>
            <a:ext cx="2237239" cy="2543175"/>
          </p:xfrm>
          <a:graphic>
            <a:graphicData uri="http://schemas.openxmlformats.org/drawingml/2006/chart">
              <c:chart xmlns:c="http://schemas.openxmlformats.org/drawingml/2006/chart" xmlns:r="http://schemas.openxmlformats.org/officeDocument/2006/relationships" r:id="rId8"/>
            </a:graphicData>
          </a:graphic>
        </p:graphicFrame>
      </p:grpSp>
    </p:spTree>
    <p:extLst>
      <p:ext uri="{BB962C8B-B14F-4D97-AF65-F5344CB8AC3E}">
        <p14:creationId xmlns:p14="http://schemas.microsoft.com/office/powerpoint/2010/main" val="113494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áfico 8">
            <a:extLst>
              <a:ext uri="{FF2B5EF4-FFF2-40B4-BE49-F238E27FC236}">
                <a16:creationId xmlns:a16="http://schemas.microsoft.com/office/drawing/2014/main" id="{1E8DBDBD-C5BA-4BC8-B417-65C1CECF956E}"/>
              </a:ext>
            </a:extLst>
          </p:cNvPr>
          <p:cNvGraphicFramePr>
            <a:graphicFrameLocks/>
          </p:cNvGraphicFramePr>
          <p:nvPr>
            <p:extLst>
              <p:ext uri="{D42A27DB-BD31-4B8C-83A1-F6EECF244321}">
                <p14:modId xmlns:p14="http://schemas.microsoft.com/office/powerpoint/2010/main" val="2492381894"/>
              </p:ext>
            </p:extLst>
          </p:nvPr>
        </p:nvGraphicFramePr>
        <p:xfrm>
          <a:off x="-22182" y="2204864"/>
          <a:ext cx="3910689" cy="2545532"/>
        </p:xfrm>
        <a:graphic>
          <a:graphicData uri="http://schemas.openxmlformats.org/drawingml/2006/chart">
            <c:chart xmlns:c="http://schemas.openxmlformats.org/drawingml/2006/chart" xmlns:r="http://schemas.openxmlformats.org/officeDocument/2006/relationships" r:id="rId2"/>
          </a:graphicData>
        </a:graphic>
      </p:graphicFrame>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561669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ea typeface="Calibri Light" panose="020F0302020204030204" pitchFamily="34" charset="0"/>
                <a:cs typeface="Calibri Light" panose="020F0302020204030204" pitchFamily="34" charset="0"/>
              </a:rPr>
              <a:t>Atendimento - Informação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aixaDeTexto 5">
            <a:extLst>
              <a:ext uri="{FF2B5EF4-FFF2-40B4-BE49-F238E27FC236}">
                <a16:creationId xmlns:a16="http://schemas.microsoft.com/office/drawing/2014/main" id="{9B224C38-9713-0EB8-AF16-53653D86F04D}"/>
              </a:ext>
            </a:extLst>
          </p:cNvPr>
          <p:cNvSpPr txBox="1"/>
          <p:nvPr/>
        </p:nvSpPr>
        <p:spPr>
          <a:xfrm>
            <a:off x="0" y="908720"/>
            <a:ext cx="10656529" cy="748073"/>
          </a:xfrm>
          <a:prstGeom prst="rect">
            <a:avLst/>
          </a:prstGeom>
          <a:noFill/>
          <a:effectLst/>
        </p:spPr>
        <p:txBody>
          <a:bodyPr wrap="square" lIns="100760" tIns="50379" rIns="100760" bIns="50379" rtlCol="0">
            <a:spAutoFit/>
          </a:bodyPr>
          <a:lstStyle/>
          <a:p>
            <a:pPr algn="just"/>
            <a:r>
              <a:rPr lang="pt-BR" sz="1400" b="1" dirty="0">
                <a:solidFill>
                  <a:schemeClr val="bg2">
                    <a:lumMod val="50000"/>
                  </a:schemeClr>
                </a:solidFill>
                <a:latin typeface="Calibri" panose="020F0502020204030204" pitchFamily="34" charset="0"/>
                <a:cs typeface="Calibri" panose="020F0502020204030204" pitchFamily="34" charset="0"/>
              </a:rPr>
              <a:t>6 - Nos últimos 12 meses, quando você acessou seu plano de saúde (exemplos de acesso: SAC – serviço de apoio ao cliente, presencial, aplicativo de celular, sítio institucional da operadora na internet ou por meio eletrônico ) como você avalia seu atendimento, considerando o acesso às informações de que precisava?</a:t>
            </a:r>
          </a:p>
        </p:txBody>
      </p:sp>
      <p:graphicFrame>
        <p:nvGraphicFramePr>
          <p:cNvPr id="8" name="Tabela 7">
            <a:extLst>
              <a:ext uri="{FF2B5EF4-FFF2-40B4-BE49-F238E27FC236}">
                <a16:creationId xmlns:a16="http://schemas.microsoft.com/office/drawing/2014/main" id="{F87616B3-D2B9-FE52-60A4-9E395C0D2955}"/>
              </a:ext>
            </a:extLst>
          </p:cNvPr>
          <p:cNvGraphicFramePr>
            <a:graphicFrameLocks noGrp="1"/>
          </p:cNvGraphicFramePr>
          <p:nvPr>
            <p:extLst>
              <p:ext uri="{D42A27DB-BD31-4B8C-83A1-F6EECF244321}">
                <p14:modId xmlns:p14="http://schemas.microsoft.com/office/powerpoint/2010/main" val="2788247601"/>
              </p:ext>
            </p:extLst>
          </p:nvPr>
        </p:nvGraphicFramePr>
        <p:xfrm>
          <a:off x="7848947" y="1669794"/>
          <a:ext cx="2848466" cy="1831214"/>
        </p:xfrm>
        <a:graphic>
          <a:graphicData uri="http://schemas.openxmlformats.org/drawingml/2006/table">
            <a:tbl>
              <a:tblPr/>
              <a:tblGrid>
                <a:gridCol w="1424233">
                  <a:extLst>
                    <a:ext uri="{9D8B030D-6E8A-4147-A177-3AD203B41FA5}">
                      <a16:colId xmlns:a16="http://schemas.microsoft.com/office/drawing/2014/main" val="3399568873"/>
                    </a:ext>
                  </a:extLst>
                </a:gridCol>
                <a:gridCol w="1424233">
                  <a:extLst>
                    <a:ext uri="{9D8B030D-6E8A-4147-A177-3AD203B41FA5}">
                      <a16:colId xmlns:a16="http://schemas.microsoft.com/office/drawing/2014/main" val="1949039527"/>
                    </a:ext>
                  </a:extLst>
                </a:gridCol>
              </a:tblGrid>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Faixa Etária</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T2B</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5950574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18 a 25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404040"/>
                          </a:solidFill>
                          <a:effectLst/>
                          <a:latin typeface="Calibri" panose="020F0502020204030204" pitchFamily="34" charset="0"/>
                        </a:rPr>
                        <a:t>84,6</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598173083"/>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26 a 35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FFFFFF"/>
                          </a:solidFill>
                          <a:effectLst/>
                          <a:latin typeface="Calibri" panose="020F0502020204030204" pitchFamily="34" charset="0"/>
                        </a:rPr>
                        <a:t>58,7</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60608656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36 a 45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FFFFFF"/>
                          </a:solidFill>
                          <a:effectLst/>
                          <a:latin typeface="Calibri" panose="020F0502020204030204" pitchFamily="34" charset="0"/>
                        </a:rPr>
                        <a:t>62,6</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512628842"/>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46 a 55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FFFFFF"/>
                          </a:solidFill>
                          <a:effectLst/>
                          <a:latin typeface="Calibri" panose="020F0502020204030204" pitchFamily="34" charset="0"/>
                        </a:rPr>
                        <a:t>66,1</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431269831"/>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56 a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FFFFFF"/>
                          </a:solidFill>
                          <a:effectLst/>
                          <a:latin typeface="Calibri" panose="020F0502020204030204" pitchFamily="34" charset="0"/>
                        </a:rPr>
                        <a:t>58,3</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104673009"/>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FFFFFF"/>
                          </a:solidFill>
                          <a:effectLst/>
                          <a:latin typeface="Calibri" panose="020F0502020204030204" pitchFamily="34" charset="0"/>
                        </a:rPr>
                        <a:t>58,8</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755464123"/>
                  </a:ext>
                </a:extLst>
              </a:tr>
            </a:tbl>
          </a:graphicData>
        </a:graphic>
      </p:graphicFrame>
      <p:sp>
        <p:nvSpPr>
          <p:cNvPr id="10" name="Seta para a Direita 134">
            <a:extLst>
              <a:ext uri="{FF2B5EF4-FFF2-40B4-BE49-F238E27FC236}">
                <a16:creationId xmlns:a16="http://schemas.microsoft.com/office/drawing/2014/main" id="{A433F682-661A-198E-8D9F-50839D9F3C93}"/>
              </a:ext>
            </a:extLst>
          </p:cNvPr>
          <p:cNvSpPr/>
          <p:nvPr/>
        </p:nvSpPr>
        <p:spPr>
          <a:xfrm>
            <a:off x="504131" y="1564452"/>
            <a:ext cx="1737764" cy="937664"/>
          </a:xfrm>
          <a:prstGeom prst="rightArrow">
            <a:avLst/>
          </a:prstGeom>
          <a:solidFill>
            <a:sysClr val="window" lastClr="FFFFFF">
              <a:lumMod val="95000"/>
            </a:sys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300" normalizeH="0" baseline="0" noProof="0" dirty="0">
                <a:ln>
                  <a:noFill/>
                </a:ln>
                <a:solidFill>
                  <a:schemeClr val="bg2">
                    <a:lumMod val="50000"/>
                  </a:schemeClr>
                </a:solidFill>
                <a:effectLst/>
                <a:uLnTx/>
                <a:uFillTx/>
                <a:latin typeface="Calibri" panose="020F0502020204030204"/>
                <a:ea typeface="+mn-ea"/>
                <a:cs typeface="+mn-cs"/>
              </a:rPr>
              <a:t>Percepção</a:t>
            </a:r>
          </a:p>
        </p:txBody>
      </p:sp>
      <p:grpSp>
        <p:nvGrpSpPr>
          <p:cNvPr id="13" name="Agrupar 12">
            <a:extLst>
              <a:ext uri="{FF2B5EF4-FFF2-40B4-BE49-F238E27FC236}">
                <a16:creationId xmlns:a16="http://schemas.microsoft.com/office/drawing/2014/main" id="{0C35CFF1-FE7C-0DB9-1D6F-01900D614FAB}"/>
              </a:ext>
            </a:extLst>
          </p:cNvPr>
          <p:cNvGrpSpPr/>
          <p:nvPr/>
        </p:nvGrpSpPr>
        <p:grpSpPr>
          <a:xfrm>
            <a:off x="75" y="6104324"/>
            <a:ext cx="4024269" cy="637044"/>
            <a:chOff x="157406" y="5740245"/>
            <a:chExt cx="4024269" cy="637044"/>
          </a:xfrm>
        </p:grpSpPr>
        <p:sp>
          <p:nvSpPr>
            <p:cNvPr id="14" name="Retângulo: Cantos Arredondados 13">
              <a:extLst>
                <a:ext uri="{FF2B5EF4-FFF2-40B4-BE49-F238E27FC236}">
                  <a16:creationId xmlns:a16="http://schemas.microsoft.com/office/drawing/2014/main" id="{32354DFF-212A-B653-EAC5-3A088EC57FCA}"/>
                </a:ext>
              </a:extLst>
            </p:cNvPr>
            <p:cNvSpPr/>
            <p:nvPr/>
          </p:nvSpPr>
          <p:spPr>
            <a:xfrm>
              <a:off x="180975" y="5740245"/>
              <a:ext cx="3798597" cy="637044"/>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tângulo Arredondado 81">
              <a:extLst>
                <a:ext uri="{FF2B5EF4-FFF2-40B4-BE49-F238E27FC236}">
                  <a16:creationId xmlns:a16="http://schemas.microsoft.com/office/drawing/2014/main" id="{2BE42D65-FA7A-18C0-07B7-1F769BB40B39}"/>
                </a:ext>
              </a:extLst>
            </p:cNvPr>
            <p:cNvSpPr/>
            <p:nvPr/>
          </p:nvSpPr>
          <p:spPr>
            <a:xfrm>
              <a:off x="246685" y="5992517"/>
              <a:ext cx="720000" cy="177903"/>
            </a:xfrm>
            <a:prstGeom prst="roundRect">
              <a:avLst/>
            </a:prstGeom>
            <a:solidFill>
              <a:srgbClr val="70AD47"/>
            </a:solidFill>
            <a:ln w="12700" cap="flat" cmpd="sng" algn="ctr">
              <a:solidFill>
                <a:srgbClr val="70AD47"/>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white"/>
                  </a:solidFill>
                  <a:effectLst/>
                  <a:uLnTx/>
                  <a:uFillTx/>
                  <a:latin typeface="Calibri" panose="020F0502020204030204"/>
                  <a:ea typeface="+mn-ea"/>
                  <a:cs typeface="+mn-cs"/>
                </a:rPr>
                <a:t>90 a 100</a:t>
              </a:r>
            </a:p>
          </p:txBody>
        </p:sp>
        <p:sp>
          <p:nvSpPr>
            <p:cNvPr id="16" name="Retângulo Arredondado 82">
              <a:extLst>
                <a:ext uri="{FF2B5EF4-FFF2-40B4-BE49-F238E27FC236}">
                  <a16:creationId xmlns:a16="http://schemas.microsoft.com/office/drawing/2014/main" id="{E1D05132-9301-BFC4-6B67-407CE05997BB}"/>
                </a:ext>
              </a:extLst>
            </p:cNvPr>
            <p:cNvSpPr/>
            <p:nvPr/>
          </p:nvSpPr>
          <p:spPr>
            <a:xfrm>
              <a:off x="1079602" y="5985083"/>
              <a:ext cx="720000" cy="189413"/>
            </a:xfrm>
            <a:prstGeom prst="roundRect">
              <a:avLst/>
            </a:prstGeom>
            <a:solidFill>
              <a:srgbClr val="FFC000">
                <a:lumMod val="40000"/>
                <a:lumOff val="60000"/>
              </a:srgbClr>
            </a:solidFill>
            <a:ln w="12700" cap="flat" cmpd="sng" algn="ctr">
              <a:solidFill>
                <a:srgbClr val="FFC000">
                  <a:lumMod val="40000"/>
                  <a:lumOff val="6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mn-cs"/>
                </a:rPr>
                <a:t>80 a 89</a:t>
              </a:r>
            </a:p>
          </p:txBody>
        </p:sp>
        <p:sp>
          <p:nvSpPr>
            <p:cNvPr id="17" name="Retângulo Arredondado 84">
              <a:extLst>
                <a:ext uri="{FF2B5EF4-FFF2-40B4-BE49-F238E27FC236}">
                  <a16:creationId xmlns:a16="http://schemas.microsoft.com/office/drawing/2014/main" id="{9BA2B2CC-5339-F41F-F42A-14DB2733ACBC}"/>
                </a:ext>
              </a:extLst>
            </p:cNvPr>
            <p:cNvSpPr/>
            <p:nvPr/>
          </p:nvSpPr>
          <p:spPr>
            <a:xfrm>
              <a:off x="2297710" y="5992517"/>
              <a:ext cx="720000" cy="177903"/>
            </a:xfrm>
            <a:prstGeom prst="roundRect">
              <a:avLst/>
            </a:prstGeom>
            <a:solidFill>
              <a:srgbClr val="FF7C80"/>
            </a:solidFill>
            <a:ln w="12700" cap="flat" cmpd="sng" algn="ctr">
              <a:solidFill>
                <a:srgbClr val="FF7C8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white"/>
                  </a:solidFill>
                  <a:effectLst/>
                  <a:uLnTx/>
                  <a:uFillTx/>
                  <a:latin typeface="Calibri" panose="020F0502020204030204"/>
                  <a:ea typeface="+mn-ea"/>
                  <a:cs typeface="+mn-cs"/>
                </a:rPr>
                <a:t>0 a 79</a:t>
              </a:r>
            </a:p>
          </p:txBody>
        </p:sp>
        <p:sp>
          <p:nvSpPr>
            <p:cNvPr id="21" name="CaixaDeTexto 20">
              <a:extLst>
                <a:ext uri="{FF2B5EF4-FFF2-40B4-BE49-F238E27FC236}">
                  <a16:creationId xmlns:a16="http://schemas.microsoft.com/office/drawing/2014/main" id="{2C32EF3B-3C26-0020-8715-751825370531}"/>
                </a:ext>
              </a:extLst>
            </p:cNvPr>
            <p:cNvSpPr txBox="1"/>
            <p:nvPr/>
          </p:nvSpPr>
          <p:spPr>
            <a:xfrm>
              <a:off x="187886" y="5740245"/>
              <a:ext cx="845103"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1" i="0" u="sng" strike="noStrike" kern="0" cap="none" spc="0" normalizeH="0" baseline="0" noProof="0" dirty="0">
                  <a:ln>
                    <a:noFill/>
                  </a:ln>
                  <a:solidFill>
                    <a:prstClr val="black">
                      <a:lumMod val="75000"/>
                      <a:lumOff val="25000"/>
                    </a:prstClr>
                  </a:solidFill>
                  <a:effectLst/>
                  <a:uLnTx/>
                  <a:uFillTx/>
                  <a:latin typeface="Calibri" panose="020F0502020204030204"/>
                  <a:cs typeface="+mn-cs"/>
                </a:rPr>
                <a:t>% Satisfação</a:t>
              </a:r>
            </a:p>
          </p:txBody>
        </p:sp>
        <p:sp>
          <p:nvSpPr>
            <p:cNvPr id="22" name="CaixaDeTexto 21">
              <a:extLst>
                <a:ext uri="{FF2B5EF4-FFF2-40B4-BE49-F238E27FC236}">
                  <a16:creationId xmlns:a16="http://schemas.microsoft.com/office/drawing/2014/main" id="{CF8F0479-D068-41ED-317F-AC563874FFD4}"/>
                </a:ext>
              </a:extLst>
            </p:cNvPr>
            <p:cNvSpPr txBox="1"/>
            <p:nvPr/>
          </p:nvSpPr>
          <p:spPr>
            <a:xfrm>
              <a:off x="157406" y="6161845"/>
              <a:ext cx="942887"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Excelente / Forças</a:t>
              </a:r>
            </a:p>
          </p:txBody>
        </p:sp>
        <p:sp>
          <p:nvSpPr>
            <p:cNvPr id="23" name="CaixaDeTexto 22">
              <a:extLst>
                <a:ext uri="{FF2B5EF4-FFF2-40B4-BE49-F238E27FC236}">
                  <a16:creationId xmlns:a16="http://schemas.microsoft.com/office/drawing/2014/main" id="{AA5B1C2E-327C-FCFA-82C0-993B6C036CCB}"/>
                </a:ext>
              </a:extLst>
            </p:cNvPr>
            <p:cNvSpPr txBox="1"/>
            <p:nvPr/>
          </p:nvSpPr>
          <p:spPr>
            <a:xfrm>
              <a:off x="990227" y="6161845"/>
              <a:ext cx="131638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Conforme / Oportunidades</a:t>
              </a:r>
            </a:p>
          </p:txBody>
        </p:sp>
        <p:sp>
          <p:nvSpPr>
            <p:cNvPr id="24" name="CaixaDeTexto 23">
              <a:extLst>
                <a:ext uri="{FF2B5EF4-FFF2-40B4-BE49-F238E27FC236}">
                  <a16:creationId xmlns:a16="http://schemas.microsoft.com/office/drawing/2014/main" id="{623320ED-1AE1-B877-9EF8-3A5AA930CDAA}"/>
                </a:ext>
              </a:extLst>
            </p:cNvPr>
            <p:cNvSpPr txBox="1"/>
            <p:nvPr/>
          </p:nvSpPr>
          <p:spPr>
            <a:xfrm>
              <a:off x="2228633" y="6161845"/>
              <a:ext cx="195304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Não conforme Fraquezas ou Ameaças</a:t>
              </a:r>
            </a:p>
          </p:txBody>
        </p:sp>
      </p:grpSp>
      <p:graphicFrame>
        <p:nvGraphicFramePr>
          <p:cNvPr id="25" name="Tabela 24">
            <a:extLst>
              <a:ext uri="{FF2B5EF4-FFF2-40B4-BE49-F238E27FC236}">
                <a16:creationId xmlns:a16="http://schemas.microsoft.com/office/drawing/2014/main" id="{277E68C3-7E3D-4516-FA0A-FC5A85860BCC}"/>
              </a:ext>
            </a:extLst>
          </p:cNvPr>
          <p:cNvGraphicFramePr>
            <a:graphicFrameLocks noGrp="1"/>
          </p:cNvGraphicFramePr>
          <p:nvPr>
            <p:extLst>
              <p:ext uri="{D42A27DB-BD31-4B8C-83A1-F6EECF244321}">
                <p14:modId xmlns:p14="http://schemas.microsoft.com/office/powerpoint/2010/main" val="2721664319"/>
              </p:ext>
            </p:extLst>
          </p:nvPr>
        </p:nvGraphicFramePr>
        <p:xfrm>
          <a:off x="67185" y="5101555"/>
          <a:ext cx="5321757" cy="847725"/>
        </p:xfrm>
        <a:graphic>
          <a:graphicData uri="http://schemas.openxmlformats.org/drawingml/2006/table">
            <a:tbl>
              <a:tblPr/>
              <a:tblGrid>
                <a:gridCol w="5321757">
                  <a:extLst>
                    <a:ext uri="{9D8B030D-6E8A-4147-A177-3AD203B41FA5}">
                      <a16:colId xmlns:a16="http://schemas.microsoft.com/office/drawing/2014/main" val="162966755"/>
                    </a:ext>
                  </a:extLst>
                </a:gridCol>
              </a:tblGrid>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Base: </a:t>
                      </a:r>
                      <a:r>
                        <a:rPr lang="pt-BR" sz="1000" b="1" i="0" u="none" strike="noStrike" dirty="0">
                          <a:solidFill>
                            <a:schemeClr val="bg2">
                              <a:lumMod val="50000"/>
                            </a:schemeClr>
                          </a:solidFill>
                          <a:effectLst/>
                          <a:latin typeface="Calibri" panose="020F0502020204030204" pitchFamily="34" charset="0"/>
                        </a:rPr>
                        <a:t>598</a:t>
                      </a:r>
                      <a:r>
                        <a:rPr lang="pt-BR" sz="1000" b="0" i="0" u="none" strike="noStrike" dirty="0">
                          <a:solidFill>
                            <a:schemeClr val="bg2">
                              <a:lumMod val="50000"/>
                            </a:schemeClr>
                          </a:solidFill>
                          <a:effectLst/>
                          <a:latin typeface="Calibri" panose="020F0502020204030204" pitchFamily="34" charset="0"/>
                        </a:rPr>
                        <a:t> | Margem de Erro: </a:t>
                      </a:r>
                      <a:r>
                        <a:rPr lang="pt-BR" sz="1000" b="1" i="0" u="none" strike="noStrike" dirty="0">
                          <a:solidFill>
                            <a:schemeClr val="bg2">
                              <a:lumMod val="50000"/>
                            </a:schemeClr>
                          </a:solidFill>
                          <a:effectLst/>
                          <a:latin typeface="Calibri" panose="020F0502020204030204" pitchFamily="34" charset="0"/>
                        </a:rPr>
                        <a:t>4.0.</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Não acessei = Nos últimos 12 meses não acessei meu plano de saúde: </a:t>
                      </a:r>
                      <a:r>
                        <a:rPr lang="pt-BR" sz="1000" b="1" i="0" u="none" strike="noStrike" dirty="0">
                          <a:solidFill>
                            <a:schemeClr val="bg2">
                              <a:lumMod val="50000"/>
                            </a:schemeClr>
                          </a:solidFill>
                          <a:effectLst/>
                          <a:latin typeface="Calibri" panose="020F0502020204030204" pitchFamily="34" charset="0"/>
                        </a:rPr>
                        <a:t>47 entrevistados </a:t>
                      </a:r>
                      <a:r>
                        <a:rPr lang="pt-BR" sz="1000" b="0" i="0" u="none" strike="noStrike" dirty="0">
                          <a:solidFill>
                            <a:schemeClr val="bg2">
                              <a:lumMod val="50000"/>
                            </a:schemeClr>
                          </a:solidFill>
                          <a:effectLst/>
                          <a:latin typeface="Calibri" panose="020F0502020204030204" pitchFamily="34" charset="0"/>
                        </a:rPr>
                        <a:t>(não considerado para cálculo dos resultados).</a:t>
                      </a:r>
                    </a:p>
                    <a:p>
                      <a:pPr algn="l" fontAlgn="t"/>
                      <a:r>
                        <a:rPr lang="pt-BR" sz="1000" b="0" i="0" u="none" strike="noStrike" dirty="0">
                          <a:solidFill>
                            <a:schemeClr val="bg2">
                              <a:lumMod val="50000"/>
                            </a:schemeClr>
                          </a:solidFill>
                          <a:effectLst/>
                          <a:latin typeface="Calibri" panose="020F0502020204030204" pitchFamily="34" charset="0"/>
                        </a:rPr>
                        <a:t>Não sei = Não sei/Não me lembro: </a:t>
                      </a:r>
                      <a:r>
                        <a:rPr lang="pt-BR" sz="1000" b="1" i="0" u="none" strike="noStrike" dirty="0">
                          <a:solidFill>
                            <a:schemeClr val="bg2">
                              <a:lumMod val="50000"/>
                            </a:schemeClr>
                          </a:solidFill>
                          <a:effectLst/>
                          <a:latin typeface="Calibri" panose="020F0502020204030204" pitchFamily="34" charset="0"/>
                        </a:rPr>
                        <a:t>29 entrevistados </a:t>
                      </a:r>
                      <a:r>
                        <a:rPr lang="pt-BR" sz="1000" b="0" i="0" u="none" strike="noStrike" dirty="0">
                          <a:solidFill>
                            <a:schemeClr val="bg2">
                              <a:lumMod val="50000"/>
                            </a:schemeClr>
                          </a:solidFill>
                          <a:effectLst/>
                          <a:latin typeface="Calibri" panose="020F0502020204030204" pitchFamily="34" charset="0"/>
                        </a:rPr>
                        <a:t>(não considerados para cálculo dos indicadores).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r h="190500">
                <a:tc>
                  <a:txBody>
                    <a:bodyPr/>
                    <a:lstStyle/>
                    <a:p>
                      <a:pPr algn="l" fontAlgn="t"/>
                      <a:r>
                        <a:rPr lang="pt-BR" sz="900" b="0" i="0" u="none" strike="noStrike" dirty="0">
                          <a:solidFill>
                            <a:schemeClr val="bg2">
                              <a:lumMod val="50000"/>
                            </a:schemeClr>
                          </a:solidFill>
                          <a:effectLst/>
                          <a:latin typeface="Calibri" panose="020F0502020204030204" pitchFamily="34" charset="0"/>
                        </a:rPr>
                        <a:t>Nota: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0946733"/>
                  </a:ext>
                </a:extLst>
              </a:tr>
            </a:tbl>
          </a:graphicData>
        </a:graphic>
      </p:graphicFrame>
      <p:graphicFrame>
        <p:nvGraphicFramePr>
          <p:cNvPr id="26" name="Tabela 25">
            <a:extLst>
              <a:ext uri="{FF2B5EF4-FFF2-40B4-BE49-F238E27FC236}">
                <a16:creationId xmlns:a16="http://schemas.microsoft.com/office/drawing/2014/main" id="{3297DCCA-C5DC-7C88-DA44-4C9BBD5AC89B}"/>
              </a:ext>
            </a:extLst>
          </p:cNvPr>
          <p:cNvGraphicFramePr>
            <a:graphicFrameLocks noGrp="1"/>
          </p:cNvGraphicFramePr>
          <p:nvPr>
            <p:extLst>
              <p:ext uri="{D42A27DB-BD31-4B8C-83A1-F6EECF244321}">
                <p14:modId xmlns:p14="http://schemas.microsoft.com/office/powerpoint/2010/main" val="2931665159"/>
              </p:ext>
            </p:extLst>
          </p:nvPr>
        </p:nvGraphicFramePr>
        <p:xfrm>
          <a:off x="78515" y="4287011"/>
          <a:ext cx="5189478" cy="678863"/>
        </p:xfrm>
        <a:graphic>
          <a:graphicData uri="http://schemas.openxmlformats.org/drawingml/2006/table">
            <a:tbl>
              <a:tblPr/>
              <a:tblGrid>
                <a:gridCol w="741354">
                  <a:extLst>
                    <a:ext uri="{9D8B030D-6E8A-4147-A177-3AD203B41FA5}">
                      <a16:colId xmlns:a16="http://schemas.microsoft.com/office/drawing/2014/main" val="2165280647"/>
                    </a:ext>
                  </a:extLst>
                </a:gridCol>
                <a:gridCol w="741354">
                  <a:extLst>
                    <a:ext uri="{9D8B030D-6E8A-4147-A177-3AD203B41FA5}">
                      <a16:colId xmlns:a16="http://schemas.microsoft.com/office/drawing/2014/main" val="3298146854"/>
                    </a:ext>
                  </a:extLst>
                </a:gridCol>
                <a:gridCol w="741354">
                  <a:extLst>
                    <a:ext uri="{9D8B030D-6E8A-4147-A177-3AD203B41FA5}">
                      <a16:colId xmlns:a16="http://schemas.microsoft.com/office/drawing/2014/main" val="2970168599"/>
                    </a:ext>
                  </a:extLst>
                </a:gridCol>
                <a:gridCol w="741354">
                  <a:extLst>
                    <a:ext uri="{9D8B030D-6E8A-4147-A177-3AD203B41FA5}">
                      <a16:colId xmlns:a16="http://schemas.microsoft.com/office/drawing/2014/main" val="3009002003"/>
                    </a:ext>
                  </a:extLst>
                </a:gridCol>
                <a:gridCol w="741354">
                  <a:extLst>
                    <a:ext uri="{9D8B030D-6E8A-4147-A177-3AD203B41FA5}">
                      <a16:colId xmlns:a16="http://schemas.microsoft.com/office/drawing/2014/main" val="2071753375"/>
                    </a:ext>
                  </a:extLst>
                </a:gridCol>
                <a:gridCol w="741354">
                  <a:extLst>
                    <a:ext uri="{9D8B030D-6E8A-4147-A177-3AD203B41FA5}">
                      <a16:colId xmlns:a16="http://schemas.microsoft.com/office/drawing/2014/main" val="3527956893"/>
                    </a:ext>
                  </a:extLst>
                </a:gridCol>
                <a:gridCol w="741354">
                  <a:extLst>
                    <a:ext uri="{9D8B030D-6E8A-4147-A177-3AD203B41FA5}">
                      <a16:colId xmlns:a16="http://schemas.microsoft.com/office/drawing/2014/main" val="3657888480"/>
                    </a:ext>
                  </a:extLst>
                </a:gridCol>
              </a:tblGrid>
              <a:tr h="2989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Regular</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acessei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189964">
                <a:tc>
                  <a:txBody>
                    <a:bodyPr/>
                    <a:lstStyle/>
                    <a:p>
                      <a:pPr algn="ctr" rtl="0" fontAlgn="ctr"/>
                      <a:r>
                        <a:rPr lang="pt-BR" sz="1000" b="0" i="0" u="none" strike="noStrike" dirty="0">
                          <a:solidFill>
                            <a:srgbClr val="404040"/>
                          </a:solidFill>
                          <a:effectLst/>
                          <a:latin typeface="Calibri" panose="020F0502020204030204" pitchFamily="34" charset="0"/>
                        </a:rPr>
                        <a:t>4,5</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7,3</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19,6</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38,3</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19,1</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7,0</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dirty="0">
                          <a:solidFill>
                            <a:srgbClr val="404040"/>
                          </a:solidFill>
                          <a:effectLst/>
                          <a:latin typeface="Calibri" panose="020F0502020204030204" pitchFamily="34" charset="0"/>
                        </a:rPr>
                        <a:t>4,3</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189964">
                <a:tc gridSpan="7">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pt-BR"/>
                    </a:p>
                  </a:txBody>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0782612"/>
                  </a:ext>
                </a:extLst>
              </a:tr>
            </a:tbl>
          </a:graphicData>
        </a:graphic>
      </p:graphicFrame>
      <p:sp>
        <p:nvSpPr>
          <p:cNvPr id="27" name="Retângulo 26">
            <a:extLst>
              <a:ext uri="{FF2B5EF4-FFF2-40B4-BE49-F238E27FC236}">
                <a16:creationId xmlns:a16="http://schemas.microsoft.com/office/drawing/2014/main" id="{A47FADA0-F229-FD8D-BD6C-7CBCF5F53EED}"/>
              </a:ext>
            </a:extLst>
          </p:cNvPr>
          <p:cNvSpPr/>
          <p:nvPr/>
        </p:nvSpPr>
        <p:spPr>
          <a:xfrm>
            <a:off x="2304331" y="2026272"/>
            <a:ext cx="1486196" cy="2551928"/>
          </a:xfrm>
          <a:prstGeom prst="rect">
            <a:avLst/>
          </a:prstGeom>
          <a:noFill/>
          <a:ln w="12700" cap="flat" cmpd="sng" algn="ctr">
            <a:solidFill>
              <a:srgbClr val="FF7979"/>
            </a:solidFill>
            <a:prstDash val="lgDash"/>
            <a:miter lim="800000"/>
            <a:headEnd type="none" w="med" len="med"/>
            <a:tailEnd type="none" w="med" len="me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100" b="0" i="0" u="none" strike="noStrike" kern="0" cap="none" spc="0" normalizeH="0" baseline="0" noProof="0">
              <a:ln>
                <a:solidFill>
                  <a:srgbClr val="70AD47"/>
                </a:solidFill>
              </a:ln>
              <a:solidFill>
                <a:prstClr val="white"/>
              </a:solidFill>
              <a:effectLst/>
              <a:uLnTx/>
              <a:uFillTx/>
              <a:latin typeface="Calibri" panose="020F0502020204030204"/>
              <a:ea typeface="+mn-ea"/>
              <a:cs typeface="+mn-cs"/>
            </a:endParaRPr>
          </a:p>
        </p:txBody>
      </p:sp>
      <p:sp>
        <p:nvSpPr>
          <p:cNvPr id="28" name="Retângulo 27">
            <a:extLst>
              <a:ext uri="{FF2B5EF4-FFF2-40B4-BE49-F238E27FC236}">
                <a16:creationId xmlns:a16="http://schemas.microsoft.com/office/drawing/2014/main" id="{6F4B5B65-6C21-00FA-54C5-3F76A3470FE2}"/>
              </a:ext>
            </a:extLst>
          </p:cNvPr>
          <p:cNvSpPr/>
          <p:nvPr/>
        </p:nvSpPr>
        <p:spPr>
          <a:xfrm>
            <a:off x="9274313" y="1921053"/>
            <a:ext cx="1423100" cy="271909"/>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tângulo 28">
            <a:extLst>
              <a:ext uri="{FF2B5EF4-FFF2-40B4-BE49-F238E27FC236}">
                <a16:creationId xmlns:a16="http://schemas.microsoft.com/office/drawing/2014/main" id="{74C9C127-14FA-97C6-DBC3-D19B6A51F14E}"/>
              </a:ext>
            </a:extLst>
          </p:cNvPr>
          <p:cNvSpPr/>
          <p:nvPr/>
        </p:nvSpPr>
        <p:spPr>
          <a:xfrm>
            <a:off x="9272592" y="2965107"/>
            <a:ext cx="1423100" cy="271909"/>
          </a:xfrm>
          <a:prstGeom prst="rect">
            <a:avLst/>
          </a:prstGeom>
          <a:noFill/>
          <a:ln w="19050" cap="rnd" cmpd="sng" algn="ctr">
            <a:solidFill>
              <a:srgbClr val="FF7C80"/>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tângulo 29">
            <a:extLst>
              <a:ext uri="{FF2B5EF4-FFF2-40B4-BE49-F238E27FC236}">
                <a16:creationId xmlns:a16="http://schemas.microsoft.com/office/drawing/2014/main" id="{E07586F0-8498-108A-5205-09319E777897}"/>
              </a:ext>
            </a:extLst>
          </p:cNvPr>
          <p:cNvSpPr/>
          <p:nvPr/>
        </p:nvSpPr>
        <p:spPr>
          <a:xfrm>
            <a:off x="5400675" y="3869754"/>
            <a:ext cx="5321757" cy="2819413"/>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algn="just"/>
            <a:r>
              <a:rPr lang="pt-BR" sz="1200" dirty="0">
                <a:solidFill>
                  <a:schemeClr val="bg2">
                    <a:lumMod val="50000"/>
                  </a:schemeClr>
                </a:solidFill>
                <a:latin typeface="Calibri" panose="020F0502020204030204" pitchFamily="34" charset="0"/>
                <a:cs typeface="Calibri" panose="020F0502020204030204" pitchFamily="34" charset="0"/>
              </a:rPr>
              <a:t>Dentre os beneficiários que acessaram o plano de saúde e souberam responder, </a:t>
            </a:r>
            <a:r>
              <a:rPr lang="pt-BR" sz="1200" b="1" dirty="0">
                <a:solidFill>
                  <a:schemeClr val="bg2">
                    <a:lumMod val="50000"/>
                  </a:schemeClr>
                </a:solidFill>
                <a:latin typeface="Calibri" panose="020F0502020204030204" pitchFamily="34" charset="0"/>
                <a:cs typeface="Calibri" panose="020F0502020204030204" pitchFamily="34" charset="0"/>
              </a:rPr>
              <a:t>64,7%</a:t>
            </a:r>
            <a:r>
              <a:rPr lang="pt-BR" sz="1200" dirty="0">
                <a:solidFill>
                  <a:schemeClr val="bg2">
                    <a:lumMod val="50000"/>
                  </a:schemeClr>
                </a:solidFill>
                <a:latin typeface="Calibri" panose="020F0502020204030204" pitchFamily="34" charset="0"/>
                <a:cs typeface="Calibri" panose="020F0502020204030204" pitchFamily="34" charset="0"/>
              </a:rPr>
              <a:t> avaliaram positivamente (opções </a:t>
            </a:r>
            <a:r>
              <a:rPr lang="pt-BR" sz="1200" b="1" dirty="0">
                <a:solidFill>
                  <a:schemeClr val="bg2">
                    <a:lumMod val="50000"/>
                  </a:schemeClr>
                </a:solidFill>
                <a:latin typeface="Calibri" panose="020F0502020204030204" pitchFamily="34" charset="0"/>
                <a:cs typeface="Calibri" panose="020F0502020204030204" pitchFamily="34" charset="0"/>
              </a:rPr>
              <a:t>Bom</a:t>
            </a:r>
            <a:r>
              <a:rPr lang="pt-BR" sz="1200" dirty="0">
                <a:solidFill>
                  <a:schemeClr val="bg2">
                    <a:lumMod val="50000"/>
                  </a:schemeClr>
                </a:solidFill>
                <a:latin typeface="Calibri" panose="020F0502020204030204" pitchFamily="34" charset="0"/>
                <a:cs typeface="Calibri" panose="020F0502020204030204" pitchFamily="34" charset="0"/>
              </a:rPr>
              <a:t> e </a:t>
            </a:r>
            <a:r>
              <a:rPr lang="pt-BR" sz="1200" b="1" dirty="0">
                <a:solidFill>
                  <a:schemeClr val="bg2">
                    <a:lumMod val="50000"/>
                  </a:schemeClr>
                </a:solidFill>
                <a:latin typeface="Calibri" panose="020F0502020204030204" pitchFamily="34" charset="0"/>
                <a:cs typeface="Calibri" panose="020F0502020204030204" pitchFamily="34" charset="0"/>
              </a:rPr>
              <a:t>Muito</a:t>
            </a:r>
            <a:r>
              <a:rPr lang="pt-BR" sz="1200" dirty="0">
                <a:solidFill>
                  <a:schemeClr val="bg2">
                    <a:lumMod val="50000"/>
                  </a:schemeClr>
                </a:solidFill>
                <a:latin typeface="Calibri" panose="020F0502020204030204" pitchFamily="34" charset="0"/>
                <a:cs typeface="Calibri" panose="020F0502020204030204" pitchFamily="34" charset="0"/>
              </a:rPr>
              <a:t> </a:t>
            </a:r>
            <a:r>
              <a:rPr lang="pt-BR" sz="1200" b="1" dirty="0">
                <a:solidFill>
                  <a:schemeClr val="bg2">
                    <a:lumMod val="50000"/>
                  </a:schemeClr>
                </a:solidFill>
                <a:latin typeface="Calibri" panose="020F0502020204030204" pitchFamily="34" charset="0"/>
                <a:cs typeface="Calibri" panose="020F0502020204030204" pitchFamily="34" charset="0"/>
              </a:rPr>
              <a:t>bom</a:t>
            </a:r>
            <a:r>
              <a:rPr lang="pt-BR" sz="1200" dirty="0">
                <a:solidFill>
                  <a:schemeClr val="bg2">
                    <a:lumMod val="50000"/>
                  </a:schemeClr>
                </a:solidFill>
                <a:latin typeface="Calibri" panose="020F0502020204030204" pitchFamily="34" charset="0"/>
                <a:cs typeface="Calibri" panose="020F0502020204030204" pitchFamily="34" charset="0"/>
              </a:rPr>
              <a:t>), colocando o atributo em </a:t>
            </a:r>
            <a:r>
              <a:rPr lang="pt-BR" sz="1200" b="1" dirty="0">
                <a:solidFill>
                  <a:schemeClr val="bg2">
                    <a:lumMod val="50000"/>
                  </a:schemeClr>
                </a:solidFill>
                <a:latin typeface="Calibri" panose="020F0502020204030204" pitchFamily="34" charset="0"/>
                <a:cs typeface="Calibri" panose="020F0502020204030204" pitchFamily="34" charset="0"/>
              </a:rPr>
              <a:t>Não</a:t>
            </a:r>
            <a:r>
              <a:rPr lang="pt-BR" sz="1200" dirty="0">
                <a:solidFill>
                  <a:schemeClr val="bg2">
                    <a:lumMod val="50000"/>
                  </a:schemeClr>
                </a:solidFill>
                <a:latin typeface="Calibri" panose="020F0502020204030204" pitchFamily="34" charset="0"/>
                <a:cs typeface="Calibri" panose="020F0502020204030204" pitchFamily="34" charset="0"/>
              </a:rPr>
              <a:t> </a:t>
            </a:r>
            <a:r>
              <a:rPr lang="pt-BR" sz="1200" b="1" dirty="0">
                <a:solidFill>
                  <a:schemeClr val="bg2">
                    <a:lumMod val="50000"/>
                  </a:schemeClr>
                </a:solidFill>
                <a:latin typeface="Calibri" panose="020F0502020204030204" pitchFamily="34" charset="0"/>
                <a:cs typeface="Calibri" panose="020F0502020204030204" pitchFamily="34" charset="0"/>
              </a:rPr>
              <a:t>Conformidade</a:t>
            </a:r>
            <a:r>
              <a:rPr lang="pt-BR" sz="1200" dirty="0">
                <a:solidFill>
                  <a:schemeClr val="bg2">
                    <a:lumMod val="50000"/>
                  </a:schemeClr>
                </a:solidFill>
                <a:latin typeface="Calibri" panose="020F0502020204030204" pitchFamily="34" charset="0"/>
                <a:cs typeface="Calibri" panose="020F0502020204030204" pitchFamily="34" charset="0"/>
              </a:rPr>
              <a:t>. Ponto de atenção para a opção </a:t>
            </a:r>
            <a:r>
              <a:rPr lang="pt-BR" sz="1200" b="1" dirty="0">
                <a:solidFill>
                  <a:schemeClr val="bg2">
                    <a:lumMod val="50000"/>
                  </a:schemeClr>
                </a:solidFill>
                <a:latin typeface="Calibri" panose="020F0502020204030204" pitchFamily="34" charset="0"/>
                <a:cs typeface="Calibri" panose="020F0502020204030204" pitchFamily="34" charset="0"/>
              </a:rPr>
              <a:t>Muito Ruim </a:t>
            </a:r>
            <a:r>
              <a:rPr lang="pt-BR" sz="1200" dirty="0">
                <a:solidFill>
                  <a:schemeClr val="bg2">
                    <a:lumMod val="50000"/>
                  </a:schemeClr>
                </a:solidFill>
                <a:latin typeface="Calibri" panose="020F0502020204030204" pitchFamily="34" charset="0"/>
                <a:cs typeface="Calibri" panose="020F0502020204030204" pitchFamily="34" charset="0"/>
              </a:rPr>
              <a:t>que obteve </a:t>
            </a:r>
            <a:r>
              <a:rPr lang="pt-BR" sz="1200" b="1" dirty="0">
                <a:solidFill>
                  <a:schemeClr val="bg2">
                    <a:lumMod val="50000"/>
                  </a:schemeClr>
                </a:solidFill>
                <a:latin typeface="Calibri" panose="020F0502020204030204" pitchFamily="34" charset="0"/>
                <a:cs typeface="Calibri" panose="020F0502020204030204" pitchFamily="34" charset="0"/>
              </a:rPr>
              <a:t>5%</a:t>
            </a:r>
            <a:r>
              <a:rPr lang="pt-BR" sz="1200" dirty="0">
                <a:solidFill>
                  <a:schemeClr val="bg2">
                    <a:lumMod val="50000"/>
                  </a:schemeClr>
                </a:solidFill>
                <a:latin typeface="Calibri" panose="020F0502020204030204" pitchFamily="34" charset="0"/>
                <a:cs typeface="Calibri" panose="020F0502020204030204" pitchFamily="34" charset="0"/>
              </a:rPr>
              <a:t> de citações. O maior índice de não satisfação está concentrado no gradiente </a:t>
            </a:r>
            <a:r>
              <a:rPr lang="pt-BR" sz="1200" b="1" dirty="0">
                <a:solidFill>
                  <a:schemeClr val="bg2">
                    <a:lumMod val="50000"/>
                  </a:schemeClr>
                </a:solidFill>
                <a:latin typeface="Calibri" panose="020F0502020204030204" pitchFamily="34" charset="0"/>
                <a:cs typeface="Calibri" panose="020F0502020204030204" pitchFamily="34" charset="0"/>
              </a:rPr>
              <a:t>Regular</a:t>
            </a:r>
            <a:r>
              <a:rPr lang="pt-BR" sz="1200" dirty="0">
                <a:solidFill>
                  <a:schemeClr val="bg2">
                    <a:lumMod val="50000"/>
                  </a:schemeClr>
                </a:solidFill>
                <a:latin typeface="Calibri" panose="020F0502020204030204" pitchFamily="34" charset="0"/>
                <a:cs typeface="Calibri" panose="020F0502020204030204" pitchFamily="34" charset="0"/>
              </a:rPr>
              <a:t> com </a:t>
            </a:r>
            <a:r>
              <a:rPr lang="pt-BR" sz="1200" b="1" dirty="0">
                <a:solidFill>
                  <a:schemeClr val="bg2">
                    <a:lumMod val="50000"/>
                  </a:schemeClr>
                </a:solidFill>
                <a:latin typeface="Calibri" panose="020F0502020204030204" pitchFamily="34" charset="0"/>
                <a:cs typeface="Calibri" panose="020F0502020204030204" pitchFamily="34" charset="0"/>
              </a:rPr>
              <a:t>22,1%. </a:t>
            </a:r>
          </a:p>
          <a:p>
            <a:pPr algn="just"/>
            <a:endParaRPr lang="pt-BR" sz="400" dirty="0">
              <a:solidFill>
                <a:schemeClr val="bg2">
                  <a:lumMod val="50000"/>
                </a:schemeClr>
              </a:solidFill>
              <a:latin typeface="Calibri" panose="020F0502020204030204" pitchFamily="34" charset="0"/>
              <a:cs typeface="Calibri" panose="020F0502020204030204" pitchFamily="34" charset="0"/>
            </a:endParaRPr>
          </a:p>
          <a:p>
            <a:pPr algn="just"/>
            <a:r>
              <a:rPr lang="pt-BR" sz="1200" b="1" dirty="0">
                <a:solidFill>
                  <a:schemeClr val="bg2">
                    <a:lumMod val="50000"/>
                  </a:schemeClr>
                </a:solidFill>
                <a:latin typeface="Calibri" panose="020F0502020204030204" pitchFamily="34" charset="0"/>
                <a:cs typeface="Calibri" panose="020F0502020204030204" pitchFamily="34" charset="0"/>
              </a:rPr>
              <a:t>Ponto de atenção </a:t>
            </a:r>
            <a:r>
              <a:rPr lang="pt-BR" sz="1200" dirty="0">
                <a:solidFill>
                  <a:schemeClr val="bg2">
                    <a:lumMod val="50000"/>
                  </a:schemeClr>
                </a:solidFill>
                <a:latin typeface="Calibri" panose="020F0502020204030204" pitchFamily="34" charset="0"/>
                <a:cs typeface="Calibri" panose="020F0502020204030204" pitchFamily="34" charset="0"/>
              </a:rPr>
              <a:t>ao viés de baixa de </a:t>
            </a:r>
            <a:r>
              <a:rPr lang="pt-BR" sz="1200" b="1" dirty="0">
                <a:solidFill>
                  <a:schemeClr val="bg2">
                    <a:lumMod val="50000"/>
                  </a:schemeClr>
                </a:solidFill>
                <a:latin typeface="Calibri" panose="020F0502020204030204" pitchFamily="34" charset="0"/>
                <a:cs typeface="Calibri" panose="020F0502020204030204" pitchFamily="34" charset="0"/>
              </a:rPr>
              <a:t>21,5pp</a:t>
            </a:r>
            <a:r>
              <a:rPr lang="pt-BR" sz="1200" dirty="0">
                <a:solidFill>
                  <a:schemeClr val="bg2">
                    <a:lumMod val="50000"/>
                  </a:schemeClr>
                </a:solidFill>
                <a:latin typeface="Calibri" panose="020F0502020204030204" pitchFamily="34" charset="0"/>
                <a:cs typeface="Calibri" panose="020F0502020204030204" pitchFamily="34" charset="0"/>
              </a:rPr>
              <a:t> entre as menções positivas, indicando probabilidade de migração da satisfação para não satisfação.</a:t>
            </a:r>
            <a:endParaRPr lang="pt-BR" sz="400" dirty="0">
              <a:solidFill>
                <a:schemeClr val="bg2">
                  <a:lumMod val="50000"/>
                </a:schemeClr>
              </a:solidFill>
              <a:latin typeface="Calibri" panose="020F0502020204030204" pitchFamily="34" charset="0"/>
              <a:cs typeface="Calibri" panose="020F0502020204030204" pitchFamily="34" charset="0"/>
            </a:endParaRPr>
          </a:p>
          <a:p>
            <a:pPr algn="just"/>
            <a:endParaRPr lang="pt-BR" sz="400" dirty="0">
              <a:solidFill>
                <a:schemeClr val="bg2">
                  <a:lumMod val="50000"/>
                </a:schemeClr>
              </a:solidFill>
              <a:latin typeface="Calibri" panose="020F0502020204030204" pitchFamily="34" charset="0"/>
              <a:cs typeface="Calibri" panose="020F0502020204030204" pitchFamily="34" charset="0"/>
            </a:endParaRPr>
          </a:p>
          <a:p>
            <a:pPr algn="just"/>
            <a:r>
              <a:rPr lang="pt-BR" sz="1200" dirty="0">
                <a:solidFill>
                  <a:schemeClr val="bg2">
                    <a:lumMod val="50000"/>
                  </a:schemeClr>
                </a:solidFill>
                <a:latin typeface="Calibri" panose="020F0502020204030204" pitchFamily="34" charset="0"/>
                <a:cs typeface="Calibri" panose="020F0502020204030204" pitchFamily="34" charset="0"/>
              </a:rPr>
              <a:t>Ao analisar os perfis, por gênero que melhor avaliou é o público </a:t>
            </a:r>
            <a:r>
              <a:rPr lang="pt-BR" sz="1200" b="1" dirty="0">
                <a:solidFill>
                  <a:schemeClr val="bg2">
                    <a:lumMod val="50000"/>
                  </a:schemeClr>
                </a:solidFill>
                <a:latin typeface="Calibri" panose="020F0502020204030204" pitchFamily="34" charset="0"/>
                <a:cs typeface="Calibri" panose="020F0502020204030204" pitchFamily="34" charset="0"/>
              </a:rPr>
              <a:t>Masculino</a:t>
            </a:r>
            <a:r>
              <a:rPr lang="pt-BR" sz="1200" dirty="0">
                <a:solidFill>
                  <a:schemeClr val="bg2">
                    <a:lumMod val="50000"/>
                  </a:schemeClr>
                </a:solidFill>
                <a:latin typeface="Calibri" panose="020F0502020204030204" pitchFamily="34" charset="0"/>
                <a:cs typeface="Calibri" panose="020F0502020204030204" pitchFamily="34" charset="0"/>
              </a:rPr>
              <a:t> com </a:t>
            </a:r>
            <a:r>
              <a:rPr lang="pt-BR" sz="1200" b="1" dirty="0">
                <a:solidFill>
                  <a:schemeClr val="bg2">
                    <a:lumMod val="50000"/>
                  </a:schemeClr>
                </a:solidFill>
                <a:latin typeface="Calibri" panose="020F0502020204030204" pitchFamily="34" charset="0"/>
                <a:cs typeface="Calibri" panose="020F0502020204030204" pitchFamily="34" charset="0"/>
              </a:rPr>
              <a:t>69,4%</a:t>
            </a:r>
            <a:r>
              <a:rPr lang="pt-BR" sz="1200" dirty="0">
                <a:solidFill>
                  <a:schemeClr val="bg2">
                    <a:lumMod val="50000"/>
                  </a:schemeClr>
                </a:solidFill>
                <a:latin typeface="Calibri" panose="020F0502020204030204" pitchFamily="34" charset="0"/>
                <a:cs typeface="Calibri" panose="020F0502020204030204" pitchFamily="34" charset="0"/>
              </a:rPr>
              <a:t>, em patamar de </a:t>
            </a:r>
            <a:r>
              <a:rPr lang="pt-BR" sz="1200" b="1" dirty="0">
                <a:solidFill>
                  <a:schemeClr val="bg2">
                    <a:lumMod val="50000"/>
                  </a:schemeClr>
                </a:solidFill>
                <a:latin typeface="Calibri" panose="020F0502020204030204" pitchFamily="34" charset="0"/>
                <a:cs typeface="Calibri" panose="020F0502020204030204" pitchFamily="34" charset="0"/>
              </a:rPr>
              <a:t>Não Conformidade</a:t>
            </a:r>
            <a:r>
              <a:rPr lang="pt-BR" sz="1200" dirty="0">
                <a:solidFill>
                  <a:schemeClr val="bg2">
                    <a:lumMod val="50000"/>
                  </a:schemeClr>
                </a:solidFill>
                <a:latin typeface="Calibri" panose="020F0502020204030204" pitchFamily="34" charset="0"/>
                <a:cs typeface="Calibri" panose="020F0502020204030204" pitchFamily="34" charset="0"/>
              </a:rPr>
              <a:t>. Por faixa etária, os mais satisfeitos são os beneficiários</a:t>
            </a:r>
            <a:r>
              <a:rPr lang="pt-BR" sz="1200" b="1" dirty="0">
                <a:solidFill>
                  <a:schemeClr val="bg2">
                    <a:lumMod val="50000"/>
                  </a:schemeClr>
                </a:solidFill>
                <a:latin typeface="Calibri" panose="020F0502020204030204" pitchFamily="34" charset="0"/>
                <a:cs typeface="Calibri" panose="020F0502020204030204" pitchFamily="34" charset="0"/>
              </a:rPr>
              <a:t> De 18 a 25 anos </a:t>
            </a:r>
            <a:r>
              <a:rPr lang="pt-BR" sz="1200" dirty="0">
                <a:solidFill>
                  <a:schemeClr val="bg2">
                    <a:lumMod val="50000"/>
                  </a:schemeClr>
                </a:solidFill>
                <a:latin typeface="Calibri" panose="020F0502020204030204" pitchFamily="34" charset="0"/>
                <a:cs typeface="Calibri" panose="020F0502020204030204" pitchFamily="34" charset="0"/>
              </a:rPr>
              <a:t>que</a:t>
            </a:r>
            <a:r>
              <a:rPr lang="pt-BR" sz="1200" b="1" dirty="0">
                <a:solidFill>
                  <a:schemeClr val="bg2">
                    <a:lumMod val="50000"/>
                  </a:schemeClr>
                </a:solidFill>
                <a:latin typeface="Calibri" panose="020F0502020204030204" pitchFamily="34" charset="0"/>
                <a:cs typeface="Calibri" panose="020F0502020204030204" pitchFamily="34" charset="0"/>
              </a:rPr>
              <a:t> </a:t>
            </a:r>
            <a:r>
              <a:rPr lang="pt-BR" sz="1200" dirty="0">
                <a:solidFill>
                  <a:schemeClr val="bg2">
                    <a:lumMod val="50000"/>
                  </a:schemeClr>
                </a:solidFill>
                <a:latin typeface="Calibri" panose="020F0502020204030204" pitchFamily="34" charset="0"/>
                <a:cs typeface="Calibri" panose="020F0502020204030204" pitchFamily="34" charset="0"/>
              </a:rPr>
              <a:t>avaliaram com </a:t>
            </a:r>
            <a:r>
              <a:rPr lang="pt-BR" sz="1200" b="1" dirty="0">
                <a:solidFill>
                  <a:schemeClr val="bg2">
                    <a:lumMod val="50000"/>
                  </a:schemeClr>
                </a:solidFill>
                <a:latin typeface="Calibri" panose="020F0502020204030204" pitchFamily="34" charset="0"/>
                <a:cs typeface="Calibri" panose="020F0502020204030204" pitchFamily="34" charset="0"/>
              </a:rPr>
              <a:t>84,6%</a:t>
            </a:r>
            <a:r>
              <a:rPr lang="pt-BR" sz="1200" dirty="0">
                <a:solidFill>
                  <a:schemeClr val="bg2">
                    <a:lumMod val="50000"/>
                  </a:schemeClr>
                </a:solidFill>
                <a:latin typeface="Calibri" panose="020F0502020204030204" pitchFamily="34" charset="0"/>
                <a:cs typeface="Calibri" panose="020F0502020204030204" pitchFamily="34" charset="0"/>
              </a:rPr>
              <a:t> de satisfação, atingindo o patamar de </a:t>
            </a:r>
            <a:r>
              <a:rPr lang="pt-BR" sz="1200" b="1" dirty="0">
                <a:solidFill>
                  <a:schemeClr val="bg2">
                    <a:lumMod val="50000"/>
                  </a:schemeClr>
                </a:solidFill>
                <a:latin typeface="Calibri" panose="020F0502020204030204" pitchFamily="34" charset="0"/>
                <a:cs typeface="Calibri" panose="020F0502020204030204" pitchFamily="34" charset="0"/>
              </a:rPr>
              <a:t>Conformidade</a:t>
            </a:r>
            <a:r>
              <a:rPr lang="pt-BR" sz="1200" dirty="0">
                <a:solidFill>
                  <a:schemeClr val="bg2">
                    <a:lumMod val="50000"/>
                  </a:schemeClr>
                </a:solidFill>
                <a:latin typeface="Calibri" panose="020F0502020204030204" pitchFamily="34" charset="0"/>
                <a:cs typeface="Calibri" panose="020F0502020204030204" pitchFamily="34" charset="0"/>
              </a:rPr>
              <a:t>. Os menos satisfeitos são os beneficiários </a:t>
            </a:r>
            <a:r>
              <a:rPr lang="pt-BR" sz="1200" b="1" dirty="0">
                <a:solidFill>
                  <a:schemeClr val="bg2">
                    <a:lumMod val="50000"/>
                  </a:schemeClr>
                </a:solidFill>
                <a:latin typeface="Calibri" panose="020F0502020204030204" pitchFamily="34" charset="0"/>
                <a:cs typeface="Calibri" panose="020F0502020204030204" pitchFamily="34" charset="0"/>
              </a:rPr>
              <a:t>De 56 a 65 anos </a:t>
            </a:r>
            <a:r>
              <a:rPr lang="pt-BR" sz="1200" dirty="0">
                <a:solidFill>
                  <a:schemeClr val="bg2">
                    <a:lumMod val="50000"/>
                  </a:schemeClr>
                </a:solidFill>
                <a:latin typeface="Calibri" panose="020F0502020204030204" pitchFamily="34" charset="0"/>
                <a:cs typeface="Calibri" panose="020F0502020204030204" pitchFamily="34" charset="0"/>
              </a:rPr>
              <a:t>com </a:t>
            </a:r>
            <a:r>
              <a:rPr lang="pt-BR" sz="1200" b="1" dirty="0">
                <a:solidFill>
                  <a:schemeClr val="bg2">
                    <a:lumMod val="50000"/>
                  </a:schemeClr>
                </a:solidFill>
                <a:latin typeface="Calibri" panose="020F0502020204030204" pitchFamily="34" charset="0"/>
                <a:cs typeface="Calibri" panose="020F0502020204030204" pitchFamily="34" charset="0"/>
              </a:rPr>
              <a:t>58,3% </a:t>
            </a:r>
            <a:r>
              <a:rPr lang="pt-BR" sz="1200" dirty="0">
                <a:solidFill>
                  <a:schemeClr val="bg2">
                    <a:lumMod val="50000"/>
                  </a:schemeClr>
                </a:solidFill>
                <a:latin typeface="Calibri" panose="020F0502020204030204" pitchFamily="34" charset="0"/>
                <a:cs typeface="Calibri" panose="020F0502020204030204" pitchFamily="34" charset="0"/>
              </a:rPr>
              <a:t>das menções, atribuindo o patamar de</a:t>
            </a:r>
            <a:r>
              <a:rPr lang="pt-BR" sz="1200" b="1" dirty="0">
                <a:solidFill>
                  <a:schemeClr val="bg2">
                    <a:lumMod val="50000"/>
                  </a:schemeClr>
                </a:solidFill>
                <a:latin typeface="Calibri" panose="020F0502020204030204" pitchFamily="34" charset="0"/>
                <a:cs typeface="Calibri" panose="020F0502020204030204" pitchFamily="34" charset="0"/>
              </a:rPr>
              <a:t> Não Conformidade.</a:t>
            </a:r>
          </a:p>
        </p:txBody>
      </p:sp>
      <p:pic>
        <p:nvPicPr>
          <p:cNvPr id="31" name="Gráfico 30" descr="Fala com preenchimento sólido">
            <a:extLst>
              <a:ext uri="{FF2B5EF4-FFF2-40B4-BE49-F238E27FC236}">
                <a16:creationId xmlns:a16="http://schemas.microsoft.com/office/drawing/2014/main" id="{C589D39E-B20E-B5F0-C867-8698AB7DDE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0815" y="3480550"/>
            <a:ext cx="638645" cy="638645"/>
          </a:xfrm>
          <a:prstGeom prst="rect">
            <a:avLst/>
          </a:prstGeom>
        </p:spPr>
      </p:pic>
      <p:sp>
        <p:nvSpPr>
          <p:cNvPr id="35" name="Círculo Q4">
            <a:extLst>
              <a:ext uri="{FF2B5EF4-FFF2-40B4-BE49-F238E27FC236}">
                <a16:creationId xmlns:a16="http://schemas.microsoft.com/office/drawing/2014/main" id="{7EBB0DC3-AAD4-7173-1FE0-D3D96E0033F0}"/>
              </a:ext>
            </a:extLst>
          </p:cNvPr>
          <p:cNvSpPr/>
          <p:nvPr/>
        </p:nvSpPr>
        <p:spPr>
          <a:xfrm>
            <a:off x="2708449" y="1694400"/>
            <a:ext cx="667503" cy="663744"/>
          </a:xfrm>
          <a:prstGeom prst="ellipse">
            <a:avLst/>
          </a:prstGeom>
          <a:solidFill>
            <a:srgbClr val="FF7979"/>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Calibri"/>
                <a:ea typeface="+mn-ea"/>
                <a:cs typeface="Calibri"/>
              </a:rPr>
              <a:t>64,7</a:t>
            </a:r>
            <a:endParaRPr kumimoji="0" lang="pt-BR" sz="1800" b="1" i="0" u="none" strike="noStrike" kern="0" cap="none" spc="0" normalizeH="0" baseline="0" noProof="0" dirty="0">
              <a:ln>
                <a:noFill/>
              </a:ln>
              <a:solidFill>
                <a:schemeClr val="bg1"/>
              </a:solidFill>
              <a:effectLst/>
              <a:uLnTx/>
              <a:uFillTx/>
              <a:latin typeface="Calibri" panose="020F0502020204030204"/>
              <a:ea typeface="+mn-ea"/>
              <a:cs typeface="+mn-cs"/>
            </a:endParaRPr>
          </a:p>
        </p:txBody>
      </p:sp>
      <p:sp>
        <p:nvSpPr>
          <p:cNvPr id="2" name="Retângulo: Cantos Arredondados 1">
            <a:extLst>
              <a:ext uri="{FF2B5EF4-FFF2-40B4-BE49-F238E27FC236}">
                <a16:creationId xmlns:a16="http://schemas.microsoft.com/office/drawing/2014/main" id="{2F03EB75-9FEA-8364-923E-EA9B1ED3AF21}"/>
              </a:ext>
            </a:extLst>
          </p:cNvPr>
          <p:cNvSpPr/>
          <p:nvPr/>
        </p:nvSpPr>
        <p:spPr>
          <a:xfrm>
            <a:off x="3866207" y="2266656"/>
            <a:ext cx="550669" cy="283571"/>
          </a:xfrm>
          <a:prstGeom prst="roundRect">
            <a:avLst/>
          </a:prstGeom>
          <a:solidFill>
            <a:srgbClr val="FF7C80"/>
          </a:solid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prstClr val="white"/>
                </a:solidFill>
                <a:latin typeface="Calibri" panose="020F0502020204030204"/>
                <a:cs typeface="+mn-cs"/>
              </a:rPr>
              <a:t>79,0</a:t>
            </a:r>
            <a:endParaRPr kumimoji="0" lang="pt-BR"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CaixaDeTexto 10">
            <a:extLst>
              <a:ext uri="{FF2B5EF4-FFF2-40B4-BE49-F238E27FC236}">
                <a16:creationId xmlns:a16="http://schemas.microsoft.com/office/drawing/2014/main" id="{5DADB4F7-86CB-1861-0C6B-8CFFC21FC511}"/>
              </a:ext>
            </a:extLst>
          </p:cNvPr>
          <p:cNvSpPr txBox="1"/>
          <p:nvPr/>
        </p:nvSpPr>
        <p:spPr>
          <a:xfrm>
            <a:off x="3923209" y="2031749"/>
            <a:ext cx="481222" cy="246221"/>
          </a:xfrm>
          <a:prstGeom prst="rect">
            <a:avLst/>
          </a:prstGeom>
          <a:noFill/>
        </p:spPr>
        <p:txBody>
          <a:bodyPr wrap="none" rtlCol="0">
            <a:spAutoFit/>
          </a:bodyPr>
          <a:lstStyle/>
          <a:p>
            <a:pPr fontAlgn="auto">
              <a:spcBef>
                <a:spcPts val="0"/>
              </a:spcBef>
              <a:spcAft>
                <a:spcPts val="0"/>
              </a:spcAft>
            </a:pPr>
            <a:r>
              <a:rPr lang="pt-BR" sz="1000" dirty="0">
                <a:solidFill>
                  <a:schemeClr val="bg2">
                    <a:lumMod val="50000"/>
                  </a:schemeClr>
                </a:solidFill>
                <a:latin typeface="Calibri" panose="020F0502020204030204"/>
                <a:cs typeface="+mn-cs"/>
              </a:rPr>
              <a:t>2023:</a:t>
            </a:r>
          </a:p>
        </p:txBody>
      </p:sp>
      <p:grpSp>
        <p:nvGrpSpPr>
          <p:cNvPr id="3" name="Agrupar 2">
            <a:extLst>
              <a:ext uri="{FF2B5EF4-FFF2-40B4-BE49-F238E27FC236}">
                <a16:creationId xmlns:a16="http://schemas.microsoft.com/office/drawing/2014/main" id="{66BE90BD-D3B1-45E5-8D3A-5E39D89480E1}"/>
              </a:ext>
            </a:extLst>
          </p:cNvPr>
          <p:cNvGrpSpPr/>
          <p:nvPr/>
        </p:nvGrpSpPr>
        <p:grpSpPr>
          <a:xfrm>
            <a:off x="5589142" y="1445591"/>
            <a:ext cx="2408399" cy="2376001"/>
            <a:chOff x="0" y="0"/>
            <a:chExt cx="2237239" cy="2543175"/>
          </a:xfrm>
        </p:grpSpPr>
        <p:pic>
          <p:nvPicPr>
            <p:cNvPr id="4" name="Imagem 3" descr="Free vector graphic: Silhouette, Man, Women'S - Free Image ...">
              <a:extLst>
                <a:ext uri="{FF2B5EF4-FFF2-40B4-BE49-F238E27FC236}">
                  <a16:creationId xmlns:a16="http://schemas.microsoft.com/office/drawing/2014/main" id="{805EFE77-4BAC-4009-AFE0-89E233F24920}"/>
                </a:ext>
              </a:extLst>
            </p:cNvPr>
            <p:cNvPicPr>
              <a:picLocks noChangeAspect="1"/>
            </p:cNvPicPr>
            <p:nvPr/>
          </p:nvPicPr>
          <p:blipFill rotWithShape="1">
            <a:blip r:embed="rId5" cstate="print">
              <a:duotone>
                <a:srgbClr val="5B9BD5">
                  <a:shade val="45000"/>
                  <a:satMod val="135000"/>
                </a:srgbClr>
                <a:prstClr val="white"/>
              </a:duotone>
              <a:extLst>
                <a:ext uri="{28A0092B-C50C-407E-A947-70E740481C1C}">
                  <a14:useLocalDpi xmlns:a14="http://schemas.microsoft.com/office/drawing/2010/main" val="0"/>
                </a:ext>
              </a:extLst>
            </a:blip>
            <a:srcRect r="50076"/>
            <a:stretch/>
          </p:blipFill>
          <p:spPr>
            <a:xfrm>
              <a:off x="381001" y="161925"/>
              <a:ext cx="628649" cy="2257426"/>
            </a:xfrm>
            <a:prstGeom prst="rect">
              <a:avLst/>
            </a:prstGeom>
          </p:spPr>
        </p:pic>
        <p:pic>
          <p:nvPicPr>
            <p:cNvPr id="5" name="Imagem 4" descr="Free vector graphic: Silhouette, Man, Women'S - Free Image ...">
              <a:extLst>
                <a:ext uri="{FF2B5EF4-FFF2-40B4-BE49-F238E27FC236}">
                  <a16:creationId xmlns:a16="http://schemas.microsoft.com/office/drawing/2014/main" id="{8CED483F-CD90-472F-ABE3-49BC8EAD31E8}"/>
                </a:ext>
              </a:extLst>
            </p:cNvPr>
            <p:cNvPicPr>
              <a:picLocks noChangeAspect="1"/>
            </p:cNvPicPr>
            <p:nvPr/>
          </p:nvPicPr>
          <p:blipFill rotWithShape="1">
            <a:blip r:embed="rId6" cstate="print">
              <a:duotone>
                <a:prstClr val="black"/>
                <a:srgbClr val="FF66CC">
                  <a:tint val="45000"/>
                  <a:satMod val="40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50680"/>
            <a:stretch/>
          </p:blipFill>
          <p:spPr>
            <a:xfrm>
              <a:off x="1209675" y="190500"/>
              <a:ext cx="621046" cy="2257425"/>
            </a:xfrm>
            <a:prstGeom prst="rect">
              <a:avLst/>
            </a:prstGeom>
          </p:spPr>
        </p:pic>
        <p:graphicFrame>
          <p:nvGraphicFramePr>
            <p:cNvPr id="7" name="Gráfico 6">
              <a:extLst>
                <a:ext uri="{FF2B5EF4-FFF2-40B4-BE49-F238E27FC236}">
                  <a16:creationId xmlns:a16="http://schemas.microsoft.com/office/drawing/2014/main" id="{6BAAC468-9580-4B3A-965B-45B2B46FF501}"/>
                </a:ext>
              </a:extLst>
            </p:cNvPr>
            <p:cNvGraphicFramePr>
              <a:graphicFrameLocks/>
            </p:cNvGraphicFramePr>
            <p:nvPr>
              <p:extLst>
                <p:ext uri="{D42A27DB-BD31-4B8C-83A1-F6EECF244321}">
                  <p14:modId xmlns:p14="http://schemas.microsoft.com/office/powerpoint/2010/main" val="2927727708"/>
                </p:ext>
              </p:extLst>
            </p:nvPr>
          </p:nvGraphicFramePr>
          <p:xfrm>
            <a:off x="0" y="0"/>
            <a:ext cx="2237239" cy="2543175"/>
          </p:xfrm>
          <a:graphic>
            <a:graphicData uri="http://schemas.openxmlformats.org/drawingml/2006/chart">
              <c:chart xmlns:c="http://schemas.openxmlformats.org/drawingml/2006/chart" xmlns:r="http://schemas.openxmlformats.org/officeDocument/2006/relationships" r:id="rId8"/>
            </a:graphicData>
          </a:graphic>
        </p:graphicFrame>
      </p:grpSp>
    </p:spTree>
    <p:extLst>
      <p:ext uri="{BB962C8B-B14F-4D97-AF65-F5344CB8AC3E}">
        <p14:creationId xmlns:p14="http://schemas.microsoft.com/office/powerpoint/2010/main" val="7539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5832722"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ea typeface="Calibri Light" panose="020F0302020204030204" pitchFamily="34" charset="0"/>
                <a:cs typeface="Calibri Light" panose="020F0302020204030204" pitchFamily="34" charset="0"/>
              </a:rPr>
              <a:t>Atendimento - Reclamação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aixaDeTexto 5">
            <a:extLst>
              <a:ext uri="{FF2B5EF4-FFF2-40B4-BE49-F238E27FC236}">
                <a16:creationId xmlns:a16="http://schemas.microsoft.com/office/drawing/2014/main" id="{9B224C38-9713-0EB8-AF16-53653D86F04D}"/>
              </a:ext>
            </a:extLst>
          </p:cNvPr>
          <p:cNvSpPr txBox="1"/>
          <p:nvPr/>
        </p:nvSpPr>
        <p:spPr>
          <a:xfrm>
            <a:off x="0" y="908720"/>
            <a:ext cx="10656529" cy="532629"/>
          </a:xfrm>
          <a:prstGeom prst="rect">
            <a:avLst/>
          </a:prstGeom>
          <a:noFill/>
          <a:effectLst/>
        </p:spPr>
        <p:txBody>
          <a:bodyPr wrap="square" lIns="100760" tIns="50379" rIns="100760" bIns="50379" rtlCol="0">
            <a:spAutoFit/>
          </a:bodyPr>
          <a:lstStyle/>
          <a:p>
            <a:pPr algn="just"/>
            <a:r>
              <a:rPr lang="pt-BR" sz="1400" b="1" dirty="0">
                <a:solidFill>
                  <a:schemeClr val="bg2">
                    <a:lumMod val="50000"/>
                  </a:schemeClr>
                </a:solidFill>
                <a:latin typeface="Calibri" panose="020F0502020204030204" pitchFamily="34" charset="0"/>
                <a:cs typeface="Calibri" panose="020F0502020204030204" pitchFamily="34" charset="0"/>
              </a:rPr>
              <a:t>7 - Nos últimos 12 meses, quando você fez uma reclamação para o seu plano de saúde (nos canais de atendimento fornecidos pela operadora como por exemplo SAC, Fale Conosco, Ouvidoria, Atendimento Presencial) você teve sua demanda resolvida?</a:t>
            </a:r>
          </a:p>
        </p:txBody>
      </p:sp>
      <p:graphicFrame>
        <p:nvGraphicFramePr>
          <p:cNvPr id="7" name="Tabela 6">
            <a:extLst>
              <a:ext uri="{FF2B5EF4-FFF2-40B4-BE49-F238E27FC236}">
                <a16:creationId xmlns:a16="http://schemas.microsoft.com/office/drawing/2014/main" id="{EDB36CAE-F15F-C5C8-AE07-7E1648CD5621}"/>
              </a:ext>
            </a:extLst>
          </p:cNvPr>
          <p:cNvGraphicFramePr>
            <a:graphicFrameLocks noGrp="1"/>
          </p:cNvGraphicFramePr>
          <p:nvPr>
            <p:extLst>
              <p:ext uri="{D42A27DB-BD31-4B8C-83A1-F6EECF244321}">
                <p14:modId xmlns:p14="http://schemas.microsoft.com/office/powerpoint/2010/main" val="1568164938"/>
              </p:ext>
            </p:extLst>
          </p:nvPr>
        </p:nvGraphicFramePr>
        <p:xfrm>
          <a:off x="51819" y="4453483"/>
          <a:ext cx="5636888" cy="847725"/>
        </p:xfrm>
        <a:graphic>
          <a:graphicData uri="http://schemas.openxmlformats.org/drawingml/2006/table">
            <a:tbl>
              <a:tblPr/>
              <a:tblGrid>
                <a:gridCol w="5636888">
                  <a:extLst>
                    <a:ext uri="{9D8B030D-6E8A-4147-A177-3AD203B41FA5}">
                      <a16:colId xmlns:a16="http://schemas.microsoft.com/office/drawing/2014/main" val="162966755"/>
                    </a:ext>
                  </a:extLst>
                </a:gridCol>
              </a:tblGrid>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Base: </a:t>
                      </a:r>
                      <a:r>
                        <a:rPr lang="pt-BR" sz="1000" b="1" i="0" u="none" strike="noStrike" dirty="0">
                          <a:solidFill>
                            <a:schemeClr val="bg2">
                              <a:lumMod val="50000"/>
                            </a:schemeClr>
                          </a:solidFill>
                          <a:effectLst/>
                          <a:latin typeface="Calibri" panose="020F0502020204030204" pitchFamily="34" charset="0"/>
                        </a:rPr>
                        <a:t>306</a:t>
                      </a:r>
                      <a:r>
                        <a:rPr lang="pt-BR" sz="1000" b="0" i="0" u="none" strike="noStrike" dirty="0">
                          <a:solidFill>
                            <a:schemeClr val="bg2">
                              <a:lumMod val="50000"/>
                            </a:schemeClr>
                          </a:solidFill>
                          <a:effectLst/>
                          <a:latin typeface="Calibri" panose="020F0502020204030204" pitchFamily="34" charset="0"/>
                        </a:rPr>
                        <a:t> | Margem de Erro: </a:t>
                      </a:r>
                      <a:r>
                        <a:rPr lang="pt-BR" sz="1000" b="1" i="0" u="none" strike="noStrike" dirty="0">
                          <a:solidFill>
                            <a:schemeClr val="bg2">
                              <a:lumMod val="50000"/>
                            </a:schemeClr>
                          </a:solidFill>
                          <a:effectLst/>
                          <a:latin typeface="Calibri" panose="020F0502020204030204" pitchFamily="34" charset="0"/>
                        </a:rPr>
                        <a:t>5.6.</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Não reclamei = Nos últimos 12 meses não reclamei do meu plano de saúde: </a:t>
                      </a:r>
                      <a:r>
                        <a:rPr lang="pt-BR" sz="1000" b="1" i="0" u="none" strike="noStrike" dirty="0">
                          <a:solidFill>
                            <a:schemeClr val="bg2">
                              <a:lumMod val="50000"/>
                            </a:schemeClr>
                          </a:solidFill>
                          <a:effectLst/>
                          <a:latin typeface="Calibri" panose="020F0502020204030204" pitchFamily="34" charset="0"/>
                        </a:rPr>
                        <a:t>329 entrevistados </a:t>
                      </a:r>
                      <a:r>
                        <a:rPr lang="pt-BR" sz="1000" b="0" i="0" u="none" strike="noStrike" dirty="0">
                          <a:solidFill>
                            <a:schemeClr val="bg2">
                              <a:lumMod val="50000"/>
                            </a:schemeClr>
                          </a:solidFill>
                          <a:effectLst/>
                          <a:latin typeface="Calibri" panose="020F0502020204030204" pitchFamily="34" charset="0"/>
                        </a:rPr>
                        <a:t>(não considerados para cálculo dos resultados).</a:t>
                      </a:r>
                      <a:endParaRPr lang="pt-BR" sz="1000" b="1" i="0" u="none" strike="noStrike" dirty="0">
                        <a:solidFill>
                          <a:schemeClr val="bg2">
                            <a:lumMod val="50000"/>
                          </a:schemeClr>
                        </a:solidFill>
                        <a:effectLst/>
                        <a:latin typeface="Calibri" panose="020F0502020204030204" pitchFamily="34" charset="0"/>
                      </a:endParaRPr>
                    </a:p>
                    <a:p>
                      <a:pPr algn="l" fontAlgn="t"/>
                      <a:r>
                        <a:rPr lang="pt-BR" sz="1000" b="0" i="0" u="none" strike="noStrike" dirty="0">
                          <a:solidFill>
                            <a:schemeClr val="bg2">
                              <a:lumMod val="50000"/>
                            </a:schemeClr>
                          </a:solidFill>
                          <a:effectLst/>
                          <a:latin typeface="Calibri" panose="020F0502020204030204" pitchFamily="34" charset="0"/>
                        </a:rPr>
                        <a:t>Não sei = Não sei/Não me lembro: </a:t>
                      </a:r>
                      <a:r>
                        <a:rPr lang="pt-BR" sz="1000" b="1" i="0" u="none" strike="noStrike" dirty="0">
                          <a:solidFill>
                            <a:schemeClr val="bg2">
                              <a:lumMod val="50000"/>
                            </a:schemeClr>
                          </a:solidFill>
                          <a:effectLst/>
                          <a:latin typeface="Calibri" panose="020F0502020204030204" pitchFamily="34" charset="0"/>
                        </a:rPr>
                        <a:t>39 entrevistados</a:t>
                      </a:r>
                      <a:r>
                        <a:rPr lang="pt-BR" sz="1000" b="0" i="0" u="none" strike="noStrike" dirty="0">
                          <a:solidFill>
                            <a:schemeClr val="bg2">
                              <a:lumMod val="50000"/>
                            </a:schemeClr>
                          </a:solidFill>
                          <a:effectLst/>
                          <a:latin typeface="Calibri" panose="020F0502020204030204" pitchFamily="34" charset="0"/>
                        </a:rPr>
                        <a:t> não considerados para cálculo dos indicadores).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76564653"/>
                  </a:ext>
                </a:extLst>
              </a:tr>
              <a:tr h="190500">
                <a:tc>
                  <a:txBody>
                    <a:bodyPr/>
                    <a:lstStyle/>
                    <a:p>
                      <a:pPr algn="l" fontAlgn="t"/>
                      <a:r>
                        <a:rPr lang="pt-BR" sz="900" b="0" i="0" u="none" strike="noStrike" dirty="0">
                          <a:solidFill>
                            <a:schemeClr val="bg2">
                              <a:lumMod val="50000"/>
                            </a:schemeClr>
                          </a:solidFill>
                          <a:effectLst/>
                          <a:latin typeface="Calibri" panose="020F0502020204030204" pitchFamily="34" charset="0"/>
                        </a:rPr>
                        <a:t>Nota: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bl>
          </a:graphicData>
        </a:graphic>
      </p:graphicFrame>
      <p:grpSp>
        <p:nvGrpSpPr>
          <p:cNvPr id="18" name="Agrupar 17">
            <a:extLst>
              <a:ext uri="{FF2B5EF4-FFF2-40B4-BE49-F238E27FC236}">
                <a16:creationId xmlns:a16="http://schemas.microsoft.com/office/drawing/2014/main" id="{05C81915-0DBD-311F-8221-DBA8274D7B54}"/>
              </a:ext>
            </a:extLst>
          </p:cNvPr>
          <p:cNvGrpSpPr/>
          <p:nvPr/>
        </p:nvGrpSpPr>
        <p:grpSpPr>
          <a:xfrm>
            <a:off x="0" y="5528498"/>
            <a:ext cx="10708348" cy="1212870"/>
            <a:chOff x="0" y="5216659"/>
            <a:chExt cx="10708348" cy="1212870"/>
          </a:xfrm>
        </p:grpSpPr>
        <p:sp>
          <p:nvSpPr>
            <p:cNvPr id="5" name="Retângulo 4">
              <a:extLst>
                <a:ext uri="{FF2B5EF4-FFF2-40B4-BE49-F238E27FC236}">
                  <a16:creationId xmlns:a16="http://schemas.microsoft.com/office/drawing/2014/main" id="{010CC7BB-ADA0-9DBC-7473-77FE973EFC0C}"/>
                </a:ext>
              </a:extLst>
            </p:cNvPr>
            <p:cNvSpPr/>
            <p:nvPr/>
          </p:nvSpPr>
          <p:spPr>
            <a:xfrm>
              <a:off x="51819" y="5216659"/>
              <a:ext cx="10656529" cy="121287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dirty="0">
                <a:ln>
                  <a:noFill/>
                </a:ln>
                <a:solidFill>
                  <a:schemeClr val="bg2">
                    <a:lumMod val="50000"/>
                  </a:schemeClr>
                </a:solidFill>
                <a:effectLst/>
                <a:uLnTx/>
                <a:uFillTx/>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28921369-3F7B-9C39-41DF-9F45933BC70C}"/>
                </a:ext>
              </a:extLst>
            </p:cNvPr>
            <p:cNvSpPr txBox="1"/>
            <p:nvPr/>
          </p:nvSpPr>
          <p:spPr>
            <a:xfrm>
              <a:off x="0" y="5291569"/>
              <a:ext cx="10656529" cy="1015663"/>
            </a:xfrm>
            <a:prstGeom prst="rect">
              <a:avLst/>
            </a:prstGeom>
            <a:noFill/>
          </p:spPr>
          <p:txBody>
            <a:bodyPr wrap="square" rtlCol="0">
              <a:spAutoFit/>
            </a:bodyPr>
            <a:lstStyle/>
            <a:p>
              <a:pPr algn="just"/>
              <a:r>
                <a:rPr lang="pt-BR" sz="1200" b="1" dirty="0">
                  <a:solidFill>
                    <a:schemeClr val="bg2">
                      <a:lumMod val="50000"/>
                    </a:schemeClr>
                  </a:solidFill>
                  <a:latin typeface="Calibri" panose="020F0502020204030204" pitchFamily="34" charset="0"/>
                  <a:cs typeface="Calibri" panose="020F0502020204030204" pitchFamily="34" charset="0"/>
                </a:rPr>
                <a:t>45,4%</a:t>
              </a:r>
              <a:r>
                <a:rPr lang="pt-BR" sz="1200" dirty="0">
                  <a:solidFill>
                    <a:schemeClr val="bg2">
                      <a:lumMod val="50000"/>
                    </a:schemeClr>
                  </a:solidFill>
                  <a:latin typeface="Calibri" panose="020F0502020204030204" pitchFamily="34" charset="0"/>
                  <a:cs typeface="Calibri" panose="020F0502020204030204" pitchFamily="34" charset="0"/>
                </a:rPr>
                <a:t> dos beneficiários necessitaram abrir algum tipo de reclamação e souberam responder,</a:t>
              </a:r>
              <a:r>
                <a:rPr lang="pt-BR" sz="1200" b="1" dirty="0">
                  <a:solidFill>
                    <a:schemeClr val="bg2">
                      <a:lumMod val="50000"/>
                    </a:schemeClr>
                  </a:solidFill>
                  <a:latin typeface="Calibri" panose="020F0502020204030204" pitchFamily="34" charset="0"/>
                  <a:cs typeface="Calibri" panose="020F0502020204030204" pitchFamily="34" charset="0"/>
                </a:rPr>
                <a:t> </a:t>
              </a:r>
              <a:r>
                <a:rPr lang="pt-BR" sz="1200" dirty="0">
                  <a:solidFill>
                    <a:schemeClr val="bg2">
                      <a:lumMod val="50000"/>
                    </a:schemeClr>
                  </a:solidFill>
                  <a:latin typeface="Calibri" panose="020F0502020204030204" pitchFamily="34" charset="0"/>
                  <a:cs typeface="Calibri" panose="020F0502020204030204" pitchFamily="34" charset="0"/>
                </a:rPr>
                <a:t>destes </a:t>
              </a:r>
              <a:r>
                <a:rPr lang="pt-BR" sz="1200" b="1" dirty="0">
                  <a:solidFill>
                    <a:schemeClr val="bg2">
                      <a:lumMod val="50000"/>
                    </a:schemeClr>
                  </a:solidFill>
                  <a:latin typeface="Calibri" panose="020F0502020204030204" pitchFamily="34" charset="0"/>
                  <a:cs typeface="Calibri" panose="020F0502020204030204" pitchFamily="34" charset="0"/>
                </a:rPr>
                <a:t>39,5%</a:t>
              </a:r>
              <a:r>
                <a:rPr lang="pt-BR" sz="1200" dirty="0">
                  <a:solidFill>
                    <a:schemeClr val="bg2">
                      <a:lumMod val="50000"/>
                    </a:schemeClr>
                  </a:solidFill>
                  <a:latin typeface="Calibri" panose="020F0502020204030204" pitchFamily="34" charset="0"/>
                  <a:cs typeface="Calibri" panose="020F0502020204030204" pitchFamily="34" charset="0"/>
                </a:rPr>
                <a:t> disseram ter suas demandas resolvidas, colocando a resolutividade em </a:t>
              </a:r>
              <a:r>
                <a:rPr lang="pt-BR" sz="1200" b="1" dirty="0">
                  <a:solidFill>
                    <a:schemeClr val="bg2">
                      <a:lumMod val="50000"/>
                    </a:schemeClr>
                  </a:solidFill>
                  <a:latin typeface="Calibri" panose="020F0502020204030204" pitchFamily="34" charset="0"/>
                  <a:cs typeface="Calibri" panose="020F0502020204030204" pitchFamily="34" charset="0"/>
                </a:rPr>
                <a:t>Não</a:t>
              </a:r>
              <a:r>
                <a:rPr lang="pt-BR" sz="1200" dirty="0">
                  <a:solidFill>
                    <a:schemeClr val="bg2">
                      <a:lumMod val="50000"/>
                    </a:schemeClr>
                  </a:solidFill>
                  <a:latin typeface="Calibri" panose="020F0502020204030204" pitchFamily="34" charset="0"/>
                  <a:cs typeface="Calibri" panose="020F0502020204030204" pitchFamily="34" charset="0"/>
                </a:rPr>
                <a:t> </a:t>
              </a:r>
              <a:r>
                <a:rPr lang="pt-BR" sz="1200" b="1" dirty="0">
                  <a:solidFill>
                    <a:schemeClr val="bg2">
                      <a:lumMod val="50000"/>
                    </a:schemeClr>
                  </a:solidFill>
                  <a:latin typeface="Calibri" panose="020F0502020204030204" pitchFamily="34" charset="0"/>
                  <a:cs typeface="Calibri" panose="020F0502020204030204" pitchFamily="34" charset="0"/>
                </a:rPr>
                <a:t>Conformidade.</a:t>
              </a:r>
            </a:p>
            <a:p>
              <a:pPr algn="just"/>
              <a:r>
                <a:rPr lang="pt-BR" sz="1200" dirty="0">
                  <a:solidFill>
                    <a:schemeClr val="bg2">
                      <a:lumMod val="50000"/>
                    </a:schemeClr>
                  </a:solidFill>
                  <a:latin typeface="Calibri" panose="020F0502020204030204" pitchFamily="34" charset="0"/>
                  <a:cs typeface="Calibri" panose="020F0502020204030204" pitchFamily="34" charset="0"/>
                </a:rPr>
                <a:t>Analisando os perfis, a variação entre os gêneros é pequena ficando dentro da margem de erro, logo não é possível dizer que há um gênero com melhor resultado que outro. Por faixa etária</a:t>
              </a:r>
              <a:r>
                <a:rPr lang="pt-BR" sz="1200" b="1" dirty="0">
                  <a:solidFill>
                    <a:schemeClr val="bg2">
                      <a:lumMod val="50000"/>
                    </a:schemeClr>
                  </a:solidFill>
                  <a:latin typeface="Calibri" panose="020F0502020204030204" pitchFamily="34" charset="0"/>
                  <a:cs typeface="Calibri" panose="020F0502020204030204" pitchFamily="34" charset="0"/>
                </a:rPr>
                <a:t> </a:t>
              </a:r>
              <a:r>
                <a:rPr lang="pt-BR" sz="1200" dirty="0">
                  <a:solidFill>
                    <a:schemeClr val="bg2">
                      <a:lumMod val="50000"/>
                    </a:schemeClr>
                  </a:solidFill>
                  <a:latin typeface="Calibri" panose="020F0502020204030204" pitchFamily="34" charset="0"/>
                  <a:cs typeface="Calibri" panose="020F0502020204030204" pitchFamily="34" charset="0"/>
                </a:rPr>
                <a:t>temos </a:t>
              </a:r>
              <a:r>
                <a:rPr lang="pt-BR" sz="1200" b="1" dirty="0">
                  <a:solidFill>
                    <a:schemeClr val="bg2">
                      <a:lumMod val="50000"/>
                    </a:schemeClr>
                  </a:solidFill>
                  <a:latin typeface="Calibri" panose="020F0502020204030204" pitchFamily="34" charset="0"/>
                  <a:cs typeface="Calibri" panose="020F0502020204030204" pitchFamily="34" charset="0"/>
                </a:rPr>
                <a:t>47,8% </a:t>
              </a:r>
              <a:r>
                <a:rPr lang="pt-BR" sz="1200" dirty="0">
                  <a:solidFill>
                    <a:schemeClr val="bg2">
                      <a:lumMod val="50000"/>
                    </a:schemeClr>
                  </a:solidFill>
                  <a:latin typeface="Calibri" panose="020F0502020204030204" pitchFamily="34" charset="0"/>
                  <a:cs typeface="Calibri" panose="020F0502020204030204" pitchFamily="34" charset="0"/>
                </a:rPr>
                <a:t>dos beneficiários </a:t>
              </a:r>
              <a:r>
                <a:rPr lang="pt-BR" sz="1200" b="1" dirty="0">
                  <a:solidFill>
                    <a:schemeClr val="bg2">
                      <a:lumMod val="50000"/>
                    </a:schemeClr>
                  </a:solidFill>
                  <a:latin typeface="Calibri" panose="020F0502020204030204" pitchFamily="34" charset="0"/>
                  <a:cs typeface="Calibri" panose="020F0502020204030204" pitchFamily="34" charset="0"/>
                </a:rPr>
                <a:t>De 18 a 25 anos </a:t>
              </a:r>
              <a:r>
                <a:rPr lang="pt-BR" sz="1200" dirty="0">
                  <a:solidFill>
                    <a:schemeClr val="bg2">
                      <a:lumMod val="50000"/>
                    </a:schemeClr>
                  </a:solidFill>
                  <a:latin typeface="Calibri" panose="020F0502020204030204" pitchFamily="34" charset="0"/>
                  <a:cs typeface="Calibri" panose="020F0502020204030204" pitchFamily="34" charset="0"/>
                </a:rPr>
                <a:t>mencionando </a:t>
              </a:r>
              <a:r>
                <a:rPr lang="pt-BR" sz="1200" b="1" dirty="0">
                  <a:solidFill>
                    <a:schemeClr val="bg2">
                      <a:lumMod val="50000"/>
                    </a:schemeClr>
                  </a:solidFill>
                  <a:latin typeface="Calibri" panose="020F0502020204030204" pitchFamily="34" charset="0"/>
                  <a:cs typeface="Calibri" panose="020F0502020204030204" pitchFamily="34" charset="0"/>
                </a:rPr>
                <a:t>Sim</a:t>
              </a:r>
              <a:r>
                <a:rPr lang="pt-BR" sz="1200" dirty="0">
                  <a:solidFill>
                    <a:schemeClr val="bg2">
                      <a:lumMod val="50000"/>
                    </a:schemeClr>
                  </a:solidFill>
                  <a:latin typeface="Calibri" panose="020F0502020204030204" pitchFamily="34" charset="0"/>
                  <a:cs typeface="Calibri" panose="020F0502020204030204" pitchFamily="34" charset="0"/>
                </a:rPr>
                <a:t>, colocando o atributo em patamar de </a:t>
              </a:r>
              <a:r>
                <a:rPr lang="pt-BR" sz="1200" b="1" dirty="0">
                  <a:solidFill>
                    <a:schemeClr val="bg2">
                      <a:lumMod val="50000"/>
                    </a:schemeClr>
                  </a:solidFill>
                  <a:latin typeface="Calibri" panose="020F0502020204030204" pitchFamily="34" charset="0"/>
                  <a:cs typeface="Calibri" panose="020F0502020204030204" pitchFamily="34" charset="0"/>
                </a:rPr>
                <a:t>Não</a:t>
              </a:r>
              <a:r>
                <a:rPr lang="pt-BR" sz="1200" dirty="0">
                  <a:solidFill>
                    <a:schemeClr val="bg2">
                      <a:lumMod val="50000"/>
                    </a:schemeClr>
                  </a:solidFill>
                  <a:latin typeface="Calibri" panose="020F0502020204030204" pitchFamily="34" charset="0"/>
                  <a:cs typeface="Calibri" panose="020F0502020204030204" pitchFamily="34" charset="0"/>
                </a:rPr>
                <a:t> </a:t>
              </a:r>
              <a:r>
                <a:rPr lang="pt-BR" sz="1200" b="1" dirty="0">
                  <a:solidFill>
                    <a:schemeClr val="bg2">
                      <a:lumMod val="50000"/>
                    </a:schemeClr>
                  </a:solidFill>
                  <a:latin typeface="Calibri" panose="020F0502020204030204" pitchFamily="34" charset="0"/>
                  <a:cs typeface="Calibri" panose="020F0502020204030204" pitchFamily="34" charset="0"/>
                </a:rPr>
                <a:t>Conformidade. </a:t>
              </a:r>
              <a:r>
                <a:rPr lang="pt-BR" sz="1200" dirty="0">
                  <a:solidFill>
                    <a:schemeClr val="bg2">
                      <a:lumMod val="50000"/>
                    </a:schemeClr>
                  </a:solidFill>
                  <a:latin typeface="Calibri" panose="020F0502020204030204" pitchFamily="34" charset="0"/>
                  <a:cs typeface="Calibri" panose="020F0502020204030204" pitchFamily="34" charset="0"/>
                </a:rPr>
                <a:t>Já o público </a:t>
              </a:r>
              <a:r>
                <a:rPr lang="pt-BR" sz="1200" b="1" dirty="0">
                  <a:solidFill>
                    <a:schemeClr val="bg2">
                      <a:lumMod val="50000"/>
                    </a:schemeClr>
                  </a:solidFill>
                  <a:latin typeface="Calibri" panose="020F0502020204030204" pitchFamily="34" charset="0"/>
                  <a:cs typeface="Calibri" panose="020F0502020204030204" pitchFamily="34" charset="0"/>
                </a:rPr>
                <a:t>De 56 a 65 anos </a:t>
              </a:r>
              <a:r>
                <a:rPr lang="pt-BR" sz="1200" dirty="0">
                  <a:solidFill>
                    <a:schemeClr val="bg2">
                      <a:lumMod val="50000"/>
                    </a:schemeClr>
                  </a:solidFill>
                  <a:latin typeface="Calibri" panose="020F0502020204030204" pitchFamily="34" charset="0"/>
                  <a:cs typeface="Calibri" panose="020F0502020204030204" pitchFamily="34" charset="0"/>
                </a:rPr>
                <a:t>foram os que tiveram o menor índice de resolução de demandas, </a:t>
              </a:r>
              <a:r>
                <a:rPr lang="pt-BR" sz="1200" b="1" dirty="0">
                  <a:solidFill>
                    <a:schemeClr val="bg2">
                      <a:lumMod val="50000"/>
                    </a:schemeClr>
                  </a:solidFill>
                  <a:latin typeface="Calibri" panose="020F0502020204030204" pitchFamily="34" charset="0"/>
                  <a:cs typeface="Calibri" panose="020F0502020204030204" pitchFamily="34" charset="0"/>
                </a:rPr>
                <a:t>83,3%</a:t>
              </a:r>
              <a:r>
                <a:rPr lang="pt-BR" sz="1200" dirty="0">
                  <a:solidFill>
                    <a:schemeClr val="bg2">
                      <a:lumMod val="50000"/>
                    </a:schemeClr>
                  </a:solidFill>
                  <a:latin typeface="Calibri" panose="020F0502020204030204" pitchFamily="34" charset="0"/>
                  <a:cs typeface="Calibri" panose="020F0502020204030204" pitchFamily="34" charset="0"/>
                </a:rPr>
                <a:t> dos respondentes não tiveram sua demanda resolvida.</a:t>
              </a:r>
              <a:endParaRPr lang="pt-BR" sz="1200" b="1" dirty="0">
                <a:solidFill>
                  <a:schemeClr val="bg2">
                    <a:lumMod val="50000"/>
                  </a:schemeClr>
                </a:solidFill>
                <a:latin typeface="Calibri" panose="020F0502020204030204" pitchFamily="34" charset="0"/>
                <a:cs typeface="Calibri" panose="020F0502020204030204" pitchFamily="34" charset="0"/>
              </a:endParaRPr>
            </a:p>
          </p:txBody>
        </p:sp>
      </p:grpSp>
      <p:pic>
        <p:nvPicPr>
          <p:cNvPr id="9" name="Gráfico 8" descr="Fala com preenchimento sólido">
            <a:extLst>
              <a:ext uri="{FF2B5EF4-FFF2-40B4-BE49-F238E27FC236}">
                <a16:creationId xmlns:a16="http://schemas.microsoft.com/office/drawing/2014/main" id="{A06A105A-B94E-76A1-E3BD-972818202A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10886" y="5064914"/>
            <a:ext cx="638645" cy="638645"/>
          </a:xfrm>
          <a:prstGeom prst="rect">
            <a:avLst/>
          </a:prstGeom>
        </p:spPr>
      </p:pic>
      <p:graphicFrame>
        <p:nvGraphicFramePr>
          <p:cNvPr id="3" name="Tabela 2">
            <a:extLst>
              <a:ext uri="{FF2B5EF4-FFF2-40B4-BE49-F238E27FC236}">
                <a16:creationId xmlns:a16="http://schemas.microsoft.com/office/drawing/2014/main" id="{0554C37C-A163-A238-8A68-2354263FBDCE}"/>
              </a:ext>
            </a:extLst>
          </p:cNvPr>
          <p:cNvGraphicFramePr>
            <a:graphicFrameLocks noGrp="1"/>
          </p:cNvGraphicFramePr>
          <p:nvPr>
            <p:extLst>
              <p:ext uri="{D42A27DB-BD31-4B8C-83A1-F6EECF244321}">
                <p14:modId xmlns:p14="http://schemas.microsoft.com/office/powerpoint/2010/main" val="634823101"/>
              </p:ext>
            </p:extLst>
          </p:nvPr>
        </p:nvGraphicFramePr>
        <p:xfrm>
          <a:off x="5551807" y="1680728"/>
          <a:ext cx="5104722" cy="2900400"/>
        </p:xfrm>
        <a:graphic>
          <a:graphicData uri="http://schemas.openxmlformats.org/drawingml/2006/table">
            <a:tbl>
              <a:tblPr/>
              <a:tblGrid>
                <a:gridCol w="1701574">
                  <a:extLst>
                    <a:ext uri="{9D8B030D-6E8A-4147-A177-3AD203B41FA5}">
                      <a16:colId xmlns:a16="http://schemas.microsoft.com/office/drawing/2014/main" val="4043476719"/>
                    </a:ext>
                  </a:extLst>
                </a:gridCol>
                <a:gridCol w="1701574">
                  <a:extLst>
                    <a:ext uri="{9D8B030D-6E8A-4147-A177-3AD203B41FA5}">
                      <a16:colId xmlns:a16="http://schemas.microsoft.com/office/drawing/2014/main" val="887322865"/>
                    </a:ext>
                  </a:extLst>
                </a:gridCol>
                <a:gridCol w="1701574">
                  <a:extLst>
                    <a:ext uri="{9D8B030D-6E8A-4147-A177-3AD203B41FA5}">
                      <a16:colId xmlns:a16="http://schemas.microsoft.com/office/drawing/2014/main" val="4252080179"/>
                    </a:ext>
                  </a:extLst>
                </a:gridCol>
              </a:tblGrid>
              <a:tr h="43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GÊNERO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Não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Sim</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extLst>
                  <a:ext uri="{0D108BD9-81ED-4DB2-BD59-A6C34878D82A}">
                    <a16:rowId xmlns:a16="http://schemas.microsoft.com/office/drawing/2014/main" val="1761320232"/>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Feminino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56,6</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43,4</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80039910"/>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Masculino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a:solidFill>
                            <a:srgbClr val="404040"/>
                          </a:solidFill>
                          <a:effectLst/>
                          <a:latin typeface="Calibri" panose="020F0502020204030204" pitchFamily="34" charset="0"/>
                        </a:rPr>
                        <a:t>65,6</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34,4</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976443621"/>
                  </a:ext>
                </a:extLst>
              </a:tr>
              <a:tr h="360000">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70574"/>
                  </a:ext>
                </a:extLst>
              </a:tr>
              <a:tr h="432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Faixa etária</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Não</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Sim</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546A">
                        <a:lumMod val="60000"/>
                        <a:lumOff val="40000"/>
                      </a:srgbClr>
                    </a:solidFill>
                  </a:tcPr>
                </a:tc>
                <a:extLst>
                  <a:ext uri="{0D108BD9-81ED-4DB2-BD59-A6C34878D82A}">
                    <a16:rowId xmlns:a16="http://schemas.microsoft.com/office/drawing/2014/main" val="2814735720"/>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18 a 25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52,2</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47,8</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28085382"/>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26 a 35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a:solidFill>
                            <a:srgbClr val="404040"/>
                          </a:solidFill>
                          <a:effectLst/>
                          <a:latin typeface="Calibri" panose="020F0502020204030204" pitchFamily="34" charset="0"/>
                        </a:rPr>
                        <a:t>61,7</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38,3</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941129766"/>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36 a 45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a:solidFill>
                            <a:srgbClr val="404040"/>
                          </a:solidFill>
                          <a:effectLst/>
                          <a:latin typeface="Calibri" panose="020F0502020204030204" pitchFamily="34" charset="0"/>
                        </a:rPr>
                        <a:t>58,0</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42,0</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63840701"/>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46 a 55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a:solidFill>
                            <a:srgbClr val="404040"/>
                          </a:solidFill>
                          <a:effectLst/>
                          <a:latin typeface="Calibri" panose="020F0502020204030204" pitchFamily="34" charset="0"/>
                        </a:rPr>
                        <a:t>65,6</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34,4</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485503933"/>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56 a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a:solidFill>
                            <a:srgbClr val="404040"/>
                          </a:solidFill>
                          <a:effectLst/>
                          <a:latin typeface="Calibri" panose="020F0502020204030204" pitchFamily="34" charset="0"/>
                        </a:rPr>
                        <a:t>83,3</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16,7</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29353387"/>
                  </a:ext>
                </a:extLst>
              </a:tr>
              <a:tr h="2095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a:solidFill>
                            <a:srgbClr val="404040"/>
                          </a:solidFill>
                          <a:effectLst/>
                          <a:latin typeface="Calibri" panose="020F0502020204030204" pitchFamily="34" charset="0"/>
                        </a:rPr>
                        <a:t>53,8</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46,2</a:t>
                      </a:r>
                    </a:p>
                  </a:txBody>
                  <a:tcPr marL="7620" marR="7620" marT="762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524565186"/>
                  </a:ext>
                </a:extLst>
              </a:tr>
            </a:tbl>
          </a:graphicData>
        </a:graphic>
      </p:graphicFrame>
      <p:sp>
        <p:nvSpPr>
          <p:cNvPr id="4" name="Retângulo 3">
            <a:extLst>
              <a:ext uri="{FF2B5EF4-FFF2-40B4-BE49-F238E27FC236}">
                <a16:creationId xmlns:a16="http://schemas.microsoft.com/office/drawing/2014/main" id="{7163858A-B023-8245-CAAD-6BCBCDD50B41}"/>
              </a:ext>
            </a:extLst>
          </p:cNvPr>
          <p:cNvSpPr/>
          <p:nvPr/>
        </p:nvSpPr>
        <p:spPr>
          <a:xfrm>
            <a:off x="7241686" y="4161347"/>
            <a:ext cx="1724963" cy="203757"/>
          </a:xfrm>
          <a:prstGeom prst="rect">
            <a:avLst/>
          </a:prstGeom>
          <a:noFill/>
          <a:ln w="19050" cap="rnd" cmpd="sng" algn="ctr">
            <a:solidFill>
              <a:srgbClr val="FF7C80"/>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tângulo 11">
            <a:extLst>
              <a:ext uri="{FF2B5EF4-FFF2-40B4-BE49-F238E27FC236}">
                <a16:creationId xmlns:a16="http://schemas.microsoft.com/office/drawing/2014/main" id="{A3998972-B211-C023-853F-A4EA608C50C9}"/>
              </a:ext>
            </a:extLst>
          </p:cNvPr>
          <p:cNvSpPr/>
          <p:nvPr/>
        </p:nvSpPr>
        <p:spPr>
          <a:xfrm>
            <a:off x="8938666" y="3325629"/>
            <a:ext cx="1724963" cy="203757"/>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8" name="Tabela 7">
            <a:extLst>
              <a:ext uri="{FF2B5EF4-FFF2-40B4-BE49-F238E27FC236}">
                <a16:creationId xmlns:a16="http://schemas.microsoft.com/office/drawing/2014/main" id="{0C0517F3-26B6-A535-8D6B-F58F71B2552E}"/>
              </a:ext>
            </a:extLst>
          </p:cNvPr>
          <p:cNvGraphicFramePr>
            <a:graphicFrameLocks noGrp="1"/>
          </p:cNvGraphicFramePr>
          <p:nvPr>
            <p:extLst>
              <p:ext uri="{D42A27DB-BD31-4B8C-83A1-F6EECF244321}">
                <p14:modId xmlns:p14="http://schemas.microsoft.com/office/powerpoint/2010/main" val="1043330127"/>
              </p:ext>
            </p:extLst>
          </p:nvPr>
        </p:nvGraphicFramePr>
        <p:xfrm>
          <a:off x="51819" y="3484855"/>
          <a:ext cx="2880000" cy="736233"/>
        </p:xfrm>
        <a:graphic>
          <a:graphicData uri="http://schemas.openxmlformats.org/drawingml/2006/table">
            <a:tbl>
              <a:tblPr/>
              <a:tblGrid>
                <a:gridCol w="720000">
                  <a:extLst>
                    <a:ext uri="{9D8B030D-6E8A-4147-A177-3AD203B41FA5}">
                      <a16:colId xmlns:a16="http://schemas.microsoft.com/office/drawing/2014/main" val="2165280647"/>
                    </a:ext>
                  </a:extLst>
                </a:gridCol>
                <a:gridCol w="720000">
                  <a:extLst>
                    <a:ext uri="{9D8B030D-6E8A-4147-A177-3AD203B41FA5}">
                      <a16:colId xmlns:a16="http://schemas.microsoft.com/office/drawing/2014/main" val="3298146854"/>
                    </a:ext>
                  </a:extLst>
                </a:gridCol>
                <a:gridCol w="720000">
                  <a:extLst>
                    <a:ext uri="{9D8B030D-6E8A-4147-A177-3AD203B41FA5}">
                      <a16:colId xmlns:a16="http://schemas.microsoft.com/office/drawing/2014/main" val="2970168599"/>
                    </a:ext>
                  </a:extLst>
                </a:gridCol>
                <a:gridCol w="720000">
                  <a:extLst>
                    <a:ext uri="{9D8B030D-6E8A-4147-A177-3AD203B41FA5}">
                      <a16:colId xmlns:a16="http://schemas.microsoft.com/office/drawing/2014/main" val="1084290927"/>
                    </a:ext>
                  </a:extLst>
                </a:gridCol>
              </a:tblGrid>
              <a:tr h="3038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chemeClr val="bg2">
                              <a:lumMod val="50000"/>
                            </a:schemeClr>
                          </a:solidFill>
                          <a:effectLst/>
                          <a:latin typeface="Calibri" panose="020F0502020204030204" pitchFamily="34" charset="0"/>
                        </a:rPr>
                        <a:t>Sim</a:t>
                      </a:r>
                    </a:p>
                  </a:txBody>
                  <a:tcPr marL="9525" marR="9525" marT="9525"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chemeClr val="bg2">
                              <a:lumMod val="50000"/>
                            </a:schemeClr>
                          </a:solidFill>
                          <a:effectLst/>
                          <a:latin typeface="Calibri" panose="020F0502020204030204" pitchFamily="34" charset="0"/>
                        </a:rPr>
                        <a:t>Não</a:t>
                      </a:r>
                    </a:p>
                  </a:txBody>
                  <a:tcPr marL="9525" marR="9525" marT="9525"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chemeClr val="bg2">
                              <a:lumMod val="50000"/>
                            </a:schemeClr>
                          </a:solidFill>
                          <a:effectLst/>
                          <a:latin typeface="Calibri" panose="020F0502020204030204" pitchFamily="34" charset="0"/>
                        </a:rPr>
                        <a:t>Não reclamei</a:t>
                      </a:r>
                    </a:p>
                  </a:txBody>
                  <a:tcPr marL="9525" marR="9525" marT="9525"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chemeClr val="bg2">
                              <a:lumMod val="50000"/>
                            </a:schemeClr>
                          </a:solidFill>
                          <a:effectLst/>
                          <a:latin typeface="Calibri" panose="020F0502020204030204" pitchFamily="34" charset="0"/>
                        </a:rPr>
                        <a:t>Não sei</a:t>
                      </a:r>
                    </a:p>
                  </a:txBody>
                  <a:tcPr marL="9525" marR="9525" marT="9525"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195714">
                <a:tc>
                  <a:txBody>
                    <a:bodyPr/>
                    <a:lstStyle/>
                    <a:p>
                      <a:pPr algn="ctr" rtl="0" fontAlgn="ctr"/>
                      <a:r>
                        <a:rPr lang="pt-BR" sz="1000" b="0" i="0" u="none" strike="noStrike" dirty="0">
                          <a:solidFill>
                            <a:srgbClr val="404040"/>
                          </a:solidFill>
                          <a:effectLst/>
                          <a:latin typeface="Calibri" panose="020F0502020204030204" pitchFamily="34" charset="0"/>
                        </a:rPr>
                        <a:t>18,0</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27,4</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48,8</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dirty="0">
                          <a:solidFill>
                            <a:srgbClr val="404040"/>
                          </a:solidFill>
                          <a:effectLst/>
                          <a:latin typeface="Calibri" panose="020F0502020204030204" pitchFamily="34" charset="0"/>
                        </a:rPr>
                        <a:t>5,8</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195714">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2">
                              <a:lumMod val="50000"/>
                            </a:schemeClr>
                          </a:solidFill>
                          <a:effectLst/>
                          <a:latin typeface="Calibri" panose="020F0502020204030204" pitchFamily="34" charset="0"/>
                        </a:rPr>
                        <a:t>FREQUÊNCIA</a:t>
                      </a:r>
                      <a:endParaRPr lang="pt-BR" sz="1000" b="1" i="0" u="none" strike="noStrike" dirty="0">
                        <a:solidFill>
                          <a:schemeClr val="bg2">
                            <a:lumMod val="50000"/>
                          </a:schemeClr>
                        </a:solidFill>
                        <a:effectLst/>
                        <a:latin typeface="Calibri" panose="020F050202020403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50" b="0" i="0" u="none" strike="noStrike" dirty="0">
                        <a:solidFill>
                          <a:schemeClr val="tx1">
                            <a:lumMod val="75000"/>
                            <a:lumOff val="25000"/>
                          </a:schemeClr>
                        </a:solidFill>
                        <a:effectLst/>
                        <a:latin typeface="Calibri" panose="020F050202020403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50" b="0" i="0" u="none" strike="noStrike" dirty="0">
                        <a:solidFill>
                          <a:schemeClr val="tx1">
                            <a:lumMod val="75000"/>
                            <a:lumOff val="25000"/>
                          </a:schemeClr>
                        </a:solidFill>
                        <a:effectLst/>
                        <a:latin typeface="Calibri" panose="020F050202020403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pt-BR" sz="1000" b="1" i="0" u="none" strike="noStrike" dirty="0">
                        <a:solidFill>
                          <a:schemeClr val="bg2">
                            <a:lumMod val="50000"/>
                          </a:schemeClr>
                        </a:solidFill>
                        <a:effectLst/>
                        <a:latin typeface="Calibri" panose="020F050202020403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7976014"/>
                  </a:ext>
                </a:extLst>
              </a:tr>
            </a:tbl>
          </a:graphicData>
        </a:graphic>
      </p:graphicFrame>
      <p:sp>
        <p:nvSpPr>
          <p:cNvPr id="2" name="Retângulo: Cantos Arredondados 1">
            <a:extLst>
              <a:ext uri="{FF2B5EF4-FFF2-40B4-BE49-F238E27FC236}">
                <a16:creationId xmlns:a16="http://schemas.microsoft.com/office/drawing/2014/main" id="{58E05AE5-A45B-DF24-7736-F72D5CF10CC2}"/>
              </a:ext>
            </a:extLst>
          </p:cNvPr>
          <p:cNvSpPr/>
          <p:nvPr/>
        </p:nvSpPr>
        <p:spPr>
          <a:xfrm>
            <a:off x="3657672" y="1706847"/>
            <a:ext cx="1887035" cy="1386843"/>
          </a:xfrm>
          <a:prstGeom prst="roundRect">
            <a:avLst/>
          </a:prstGeom>
          <a:no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CaixaDeTexto 13">
            <a:extLst>
              <a:ext uri="{FF2B5EF4-FFF2-40B4-BE49-F238E27FC236}">
                <a16:creationId xmlns:a16="http://schemas.microsoft.com/office/drawing/2014/main" id="{D17B8B34-0D24-4DBE-27A8-61751300CB3E}"/>
              </a:ext>
            </a:extLst>
          </p:cNvPr>
          <p:cNvSpPr txBox="1"/>
          <p:nvPr/>
        </p:nvSpPr>
        <p:spPr>
          <a:xfrm>
            <a:off x="3631753" y="1750459"/>
            <a:ext cx="498855" cy="276999"/>
          </a:xfrm>
          <a:prstGeom prst="rect">
            <a:avLst/>
          </a:prstGeom>
          <a:noFill/>
        </p:spPr>
        <p:txBody>
          <a:bodyPr wrap="none" rtlCol="0">
            <a:spAutoFit/>
          </a:bodyPr>
          <a:lstStyle/>
          <a:p>
            <a:pPr fontAlgn="auto">
              <a:spcBef>
                <a:spcPts val="0"/>
              </a:spcBef>
              <a:spcAft>
                <a:spcPts val="0"/>
              </a:spcAft>
            </a:pPr>
            <a:r>
              <a:rPr lang="pt-BR" sz="1200" b="1" dirty="0">
                <a:solidFill>
                  <a:prstClr val="black">
                    <a:lumMod val="75000"/>
                    <a:lumOff val="25000"/>
                  </a:prstClr>
                </a:solidFill>
                <a:latin typeface="Calibri" panose="020F0502020204030204"/>
                <a:cs typeface="+mn-cs"/>
              </a:rPr>
              <a:t>2023</a:t>
            </a:r>
          </a:p>
        </p:txBody>
      </p:sp>
      <p:graphicFrame>
        <p:nvGraphicFramePr>
          <p:cNvPr id="10" name="Gráfico 9">
            <a:extLst>
              <a:ext uri="{FF2B5EF4-FFF2-40B4-BE49-F238E27FC236}">
                <a16:creationId xmlns:a16="http://schemas.microsoft.com/office/drawing/2014/main" id="{EB16AB51-31AC-1FD0-91EA-9155468EAD09}"/>
              </a:ext>
            </a:extLst>
          </p:cNvPr>
          <p:cNvGraphicFramePr>
            <a:graphicFrameLocks/>
          </p:cNvGraphicFramePr>
          <p:nvPr>
            <p:extLst>
              <p:ext uri="{D42A27DB-BD31-4B8C-83A1-F6EECF244321}">
                <p14:modId xmlns:p14="http://schemas.microsoft.com/office/powerpoint/2010/main" val="761739974"/>
              </p:ext>
            </p:extLst>
          </p:nvPr>
        </p:nvGraphicFramePr>
        <p:xfrm>
          <a:off x="3491040" y="1466565"/>
          <a:ext cx="2197667" cy="18795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áfico 12">
            <a:extLst>
              <a:ext uri="{FF2B5EF4-FFF2-40B4-BE49-F238E27FC236}">
                <a16:creationId xmlns:a16="http://schemas.microsoft.com/office/drawing/2014/main" id="{06D1D192-E00F-4DA7-A005-5B83B5BBC662}"/>
              </a:ext>
            </a:extLst>
          </p:cNvPr>
          <p:cNvGraphicFramePr>
            <a:graphicFrameLocks/>
          </p:cNvGraphicFramePr>
          <p:nvPr>
            <p:extLst>
              <p:ext uri="{D42A27DB-BD31-4B8C-83A1-F6EECF244321}">
                <p14:modId xmlns:p14="http://schemas.microsoft.com/office/powerpoint/2010/main" val="730691600"/>
              </p:ext>
            </p:extLst>
          </p:nvPr>
        </p:nvGraphicFramePr>
        <p:xfrm>
          <a:off x="29691" y="1328170"/>
          <a:ext cx="3066728" cy="220121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063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áfico 11">
            <a:extLst>
              <a:ext uri="{FF2B5EF4-FFF2-40B4-BE49-F238E27FC236}">
                <a16:creationId xmlns:a16="http://schemas.microsoft.com/office/drawing/2014/main" id="{588A48CD-0AF9-420A-8420-13F105CD58FE}"/>
              </a:ext>
            </a:extLst>
          </p:cNvPr>
          <p:cNvGraphicFramePr>
            <a:graphicFrameLocks/>
          </p:cNvGraphicFramePr>
          <p:nvPr>
            <p:extLst>
              <p:ext uri="{D42A27DB-BD31-4B8C-83A1-F6EECF244321}">
                <p14:modId xmlns:p14="http://schemas.microsoft.com/office/powerpoint/2010/main" val="788174104"/>
              </p:ext>
            </p:extLst>
          </p:nvPr>
        </p:nvGraphicFramePr>
        <p:xfrm>
          <a:off x="-20079" y="2487421"/>
          <a:ext cx="3908586" cy="2165715"/>
        </p:xfrm>
        <a:graphic>
          <a:graphicData uri="http://schemas.openxmlformats.org/drawingml/2006/chart">
            <c:chart xmlns:c="http://schemas.openxmlformats.org/drawingml/2006/chart" xmlns:r="http://schemas.openxmlformats.org/officeDocument/2006/relationships" r:id="rId2"/>
          </a:graphicData>
        </a:graphic>
      </p:graphicFrame>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5832722"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ea typeface="Calibri Light" panose="020F0302020204030204" pitchFamily="34" charset="0"/>
                <a:cs typeface="Calibri Light" panose="020F0302020204030204" pitchFamily="34" charset="0"/>
              </a:rPr>
              <a:t>Documentos e Formulários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aixaDeTexto 5">
            <a:extLst>
              <a:ext uri="{FF2B5EF4-FFF2-40B4-BE49-F238E27FC236}">
                <a16:creationId xmlns:a16="http://schemas.microsoft.com/office/drawing/2014/main" id="{9B224C38-9713-0EB8-AF16-53653D86F04D}"/>
              </a:ext>
            </a:extLst>
          </p:cNvPr>
          <p:cNvSpPr txBox="1"/>
          <p:nvPr/>
        </p:nvSpPr>
        <p:spPr>
          <a:xfrm>
            <a:off x="0" y="908720"/>
            <a:ext cx="10656529" cy="532629"/>
          </a:xfrm>
          <a:prstGeom prst="rect">
            <a:avLst/>
          </a:prstGeom>
          <a:noFill/>
          <a:effectLst/>
        </p:spPr>
        <p:txBody>
          <a:bodyPr wrap="square" lIns="100760" tIns="50379" rIns="100760" bIns="50379" rtlCol="0">
            <a:spAutoFit/>
          </a:bodyPr>
          <a:lstStyle/>
          <a:p>
            <a:pPr algn="just"/>
            <a:r>
              <a:rPr lang="pt-BR" sz="1400" b="1" dirty="0">
                <a:solidFill>
                  <a:schemeClr val="bg2">
                    <a:lumMod val="50000"/>
                  </a:schemeClr>
                </a:solidFill>
                <a:latin typeface="Calibri" panose="020F0502020204030204" pitchFamily="34" charset="0"/>
                <a:cs typeface="Calibri" panose="020F0502020204030204" pitchFamily="34" charset="0"/>
              </a:rPr>
              <a:t>8 - Como você avalia os documentos ou formulários exigidos pelo seu plano de saúde (por exemplo: formulário de adesão/ alteração do plano, pedido de reembolso, inclusão de dependentes) quanto ao quesito facilidade no preenchimento e envio?</a:t>
            </a:r>
          </a:p>
        </p:txBody>
      </p:sp>
      <p:graphicFrame>
        <p:nvGraphicFramePr>
          <p:cNvPr id="8" name="Tabela 7">
            <a:extLst>
              <a:ext uri="{FF2B5EF4-FFF2-40B4-BE49-F238E27FC236}">
                <a16:creationId xmlns:a16="http://schemas.microsoft.com/office/drawing/2014/main" id="{F87616B3-D2B9-FE52-60A4-9E395C0D2955}"/>
              </a:ext>
            </a:extLst>
          </p:cNvPr>
          <p:cNvGraphicFramePr>
            <a:graphicFrameLocks noGrp="1"/>
          </p:cNvGraphicFramePr>
          <p:nvPr>
            <p:extLst>
              <p:ext uri="{D42A27DB-BD31-4B8C-83A1-F6EECF244321}">
                <p14:modId xmlns:p14="http://schemas.microsoft.com/office/powerpoint/2010/main" val="1384302511"/>
              </p:ext>
            </p:extLst>
          </p:nvPr>
        </p:nvGraphicFramePr>
        <p:xfrm>
          <a:off x="7848947" y="1597786"/>
          <a:ext cx="2848466" cy="1831214"/>
        </p:xfrm>
        <a:graphic>
          <a:graphicData uri="http://schemas.openxmlformats.org/drawingml/2006/table">
            <a:tbl>
              <a:tblPr/>
              <a:tblGrid>
                <a:gridCol w="1424233">
                  <a:extLst>
                    <a:ext uri="{9D8B030D-6E8A-4147-A177-3AD203B41FA5}">
                      <a16:colId xmlns:a16="http://schemas.microsoft.com/office/drawing/2014/main" val="3399568873"/>
                    </a:ext>
                  </a:extLst>
                </a:gridCol>
                <a:gridCol w="1424233">
                  <a:extLst>
                    <a:ext uri="{9D8B030D-6E8A-4147-A177-3AD203B41FA5}">
                      <a16:colId xmlns:a16="http://schemas.microsoft.com/office/drawing/2014/main" val="1949039527"/>
                    </a:ext>
                  </a:extLst>
                </a:gridCol>
              </a:tblGrid>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Faixa Etária</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T2B</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5950574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18 a 25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404040"/>
                          </a:solidFill>
                          <a:effectLst/>
                          <a:latin typeface="Calibri" panose="020F0502020204030204" pitchFamily="34" charset="0"/>
                        </a:rPr>
                        <a:t>81,5</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598173083"/>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26 a 35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FFFFFF"/>
                          </a:solidFill>
                          <a:effectLst/>
                          <a:latin typeface="Calibri" panose="020F0502020204030204" pitchFamily="34" charset="0"/>
                        </a:rPr>
                        <a:t>60,2</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60608656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36 a 45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FFFFFF"/>
                          </a:solidFill>
                          <a:effectLst/>
                          <a:latin typeface="Calibri" panose="020F0502020204030204" pitchFamily="34" charset="0"/>
                        </a:rPr>
                        <a:t>64,4</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512628842"/>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46 a 55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FFFFFF"/>
                          </a:solidFill>
                          <a:effectLst/>
                          <a:latin typeface="Calibri" panose="020F0502020204030204" pitchFamily="34" charset="0"/>
                        </a:rPr>
                        <a:t>71,7</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431269831"/>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56 a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FFFFFF"/>
                          </a:solidFill>
                          <a:effectLst/>
                          <a:latin typeface="Calibri" panose="020F0502020204030204" pitchFamily="34" charset="0"/>
                        </a:rPr>
                        <a:t>69,6</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104673009"/>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FFFFFF"/>
                          </a:solidFill>
                          <a:effectLst/>
                          <a:latin typeface="Calibri" panose="020F0502020204030204" pitchFamily="34" charset="0"/>
                        </a:rPr>
                        <a:t>66,7</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755464123"/>
                  </a:ext>
                </a:extLst>
              </a:tr>
            </a:tbl>
          </a:graphicData>
        </a:graphic>
      </p:graphicFrame>
      <p:sp>
        <p:nvSpPr>
          <p:cNvPr id="10" name="Seta para a Direita 134">
            <a:extLst>
              <a:ext uri="{FF2B5EF4-FFF2-40B4-BE49-F238E27FC236}">
                <a16:creationId xmlns:a16="http://schemas.microsoft.com/office/drawing/2014/main" id="{A433F682-661A-198E-8D9F-50839D9F3C93}"/>
              </a:ext>
            </a:extLst>
          </p:cNvPr>
          <p:cNvSpPr/>
          <p:nvPr/>
        </p:nvSpPr>
        <p:spPr>
          <a:xfrm>
            <a:off x="504131" y="1564452"/>
            <a:ext cx="1737764" cy="937664"/>
          </a:xfrm>
          <a:prstGeom prst="rightArrow">
            <a:avLst/>
          </a:prstGeom>
          <a:solidFill>
            <a:sysClr val="window" lastClr="FFFFFF">
              <a:lumMod val="95000"/>
            </a:sys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300" normalizeH="0" baseline="0" noProof="0" dirty="0">
                <a:ln>
                  <a:noFill/>
                </a:ln>
                <a:solidFill>
                  <a:schemeClr val="bg2">
                    <a:lumMod val="50000"/>
                  </a:schemeClr>
                </a:solidFill>
                <a:effectLst/>
                <a:uLnTx/>
                <a:uFillTx/>
                <a:latin typeface="Calibri" panose="020F0502020204030204"/>
                <a:ea typeface="+mn-ea"/>
                <a:cs typeface="+mn-cs"/>
              </a:rPr>
              <a:t>Percepção</a:t>
            </a:r>
          </a:p>
        </p:txBody>
      </p:sp>
      <p:grpSp>
        <p:nvGrpSpPr>
          <p:cNvPr id="13" name="Agrupar 12">
            <a:extLst>
              <a:ext uri="{FF2B5EF4-FFF2-40B4-BE49-F238E27FC236}">
                <a16:creationId xmlns:a16="http://schemas.microsoft.com/office/drawing/2014/main" id="{0C35CFF1-FE7C-0DB9-1D6F-01900D614FAB}"/>
              </a:ext>
            </a:extLst>
          </p:cNvPr>
          <p:cNvGrpSpPr/>
          <p:nvPr/>
        </p:nvGrpSpPr>
        <p:grpSpPr>
          <a:xfrm>
            <a:off x="75" y="6104324"/>
            <a:ext cx="4024269" cy="637044"/>
            <a:chOff x="157406" y="5740245"/>
            <a:chExt cx="4024269" cy="637044"/>
          </a:xfrm>
        </p:grpSpPr>
        <p:sp>
          <p:nvSpPr>
            <p:cNvPr id="14" name="Retângulo: Cantos Arredondados 13">
              <a:extLst>
                <a:ext uri="{FF2B5EF4-FFF2-40B4-BE49-F238E27FC236}">
                  <a16:creationId xmlns:a16="http://schemas.microsoft.com/office/drawing/2014/main" id="{32354DFF-212A-B653-EAC5-3A088EC57FCA}"/>
                </a:ext>
              </a:extLst>
            </p:cNvPr>
            <p:cNvSpPr/>
            <p:nvPr/>
          </p:nvSpPr>
          <p:spPr>
            <a:xfrm>
              <a:off x="180975" y="5740245"/>
              <a:ext cx="3798597" cy="637044"/>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tângulo Arredondado 81">
              <a:extLst>
                <a:ext uri="{FF2B5EF4-FFF2-40B4-BE49-F238E27FC236}">
                  <a16:creationId xmlns:a16="http://schemas.microsoft.com/office/drawing/2014/main" id="{2BE42D65-FA7A-18C0-07B7-1F769BB40B39}"/>
                </a:ext>
              </a:extLst>
            </p:cNvPr>
            <p:cNvSpPr/>
            <p:nvPr/>
          </p:nvSpPr>
          <p:spPr>
            <a:xfrm>
              <a:off x="246685" y="5992517"/>
              <a:ext cx="720000" cy="177903"/>
            </a:xfrm>
            <a:prstGeom prst="roundRect">
              <a:avLst/>
            </a:prstGeom>
            <a:solidFill>
              <a:srgbClr val="70AD47"/>
            </a:solidFill>
            <a:ln w="12700" cap="flat" cmpd="sng" algn="ctr">
              <a:solidFill>
                <a:srgbClr val="70AD47"/>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white"/>
                  </a:solidFill>
                  <a:effectLst/>
                  <a:uLnTx/>
                  <a:uFillTx/>
                  <a:latin typeface="Calibri" panose="020F0502020204030204"/>
                  <a:ea typeface="+mn-ea"/>
                  <a:cs typeface="+mn-cs"/>
                </a:rPr>
                <a:t>90 a 100</a:t>
              </a:r>
            </a:p>
          </p:txBody>
        </p:sp>
        <p:sp>
          <p:nvSpPr>
            <p:cNvPr id="16" name="Retângulo Arredondado 82">
              <a:extLst>
                <a:ext uri="{FF2B5EF4-FFF2-40B4-BE49-F238E27FC236}">
                  <a16:creationId xmlns:a16="http://schemas.microsoft.com/office/drawing/2014/main" id="{E1D05132-9301-BFC4-6B67-407CE05997BB}"/>
                </a:ext>
              </a:extLst>
            </p:cNvPr>
            <p:cNvSpPr/>
            <p:nvPr/>
          </p:nvSpPr>
          <p:spPr>
            <a:xfrm>
              <a:off x="1079602" y="5985083"/>
              <a:ext cx="720000" cy="189413"/>
            </a:xfrm>
            <a:prstGeom prst="roundRect">
              <a:avLst/>
            </a:prstGeom>
            <a:solidFill>
              <a:srgbClr val="FFC000">
                <a:lumMod val="40000"/>
                <a:lumOff val="60000"/>
              </a:srgbClr>
            </a:solidFill>
            <a:ln w="12700" cap="flat" cmpd="sng" algn="ctr">
              <a:solidFill>
                <a:srgbClr val="FFC000">
                  <a:lumMod val="40000"/>
                  <a:lumOff val="6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mn-cs"/>
                </a:rPr>
                <a:t>80 a 89</a:t>
              </a:r>
            </a:p>
          </p:txBody>
        </p:sp>
        <p:sp>
          <p:nvSpPr>
            <p:cNvPr id="17" name="Retângulo Arredondado 84">
              <a:extLst>
                <a:ext uri="{FF2B5EF4-FFF2-40B4-BE49-F238E27FC236}">
                  <a16:creationId xmlns:a16="http://schemas.microsoft.com/office/drawing/2014/main" id="{9BA2B2CC-5339-F41F-F42A-14DB2733ACBC}"/>
                </a:ext>
              </a:extLst>
            </p:cNvPr>
            <p:cNvSpPr/>
            <p:nvPr/>
          </p:nvSpPr>
          <p:spPr>
            <a:xfrm>
              <a:off x="2297710" y="5992517"/>
              <a:ext cx="720000" cy="177903"/>
            </a:xfrm>
            <a:prstGeom prst="roundRect">
              <a:avLst/>
            </a:prstGeom>
            <a:solidFill>
              <a:srgbClr val="FF7C80"/>
            </a:solidFill>
            <a:ln w="12700" cap="flat" cmpd="sng" algn="ctr">
              <a:solidFill>
                <a:srgbClr val="FF7C8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white"/>
                  </a:solidFill>
                  <a:effectLst/>
                  <a:uLnTx/>
                  <a:uFillTx/>
                  <a:latin typeface="Calibri" panose="020F0502020204030204"/>
                  <a:ea typeface="+mn-ea"/>
                  <a:cs typeface="+mn-cs"/>
                </a:rPr>
                <a:t>0 a 79</a:t>
              </a:r>
            </a:p>
          </p:txBody>
        </p:sp>
        <p:sp>
          <p:nvSpPr>
            <p:cNvPr id="21" name="CaixaDeTexto 20">
              <a:extLst>
                <a:ext uri="{FF2B5EF4-FFF2-40B4-BE49-F238E27FC236}">
                  <a16:creationId xmlns:a16="http://schemas.microsoft.com/office/drawing/2014/main" id="{2C32EF3B-3C26-0020-8715-751825370531}"/>
                </a:ext>
              </a:extLst>
            </p:cNvPr>
            <p:cNvSpPr txBox="1"/>
            <p:nvPr/>
          </p:nvSpPr>
          <p:spPr>
            <a:xfrm>
              <a:off x="187886" y="5740245"/>
              <a:ext cx="845103"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1" i="0" u="sng" strike="noStrike" kern="0" cap="none" spc="0" normalizeH="0" baseline="0" noProof="0" dirty="0">
                  <a:ln>
                    <a:noFill/>
                  </a:ln>
                  <a:solidFill>
                    <a:prstClr val="black">
                      <a:lumMod val="75000"/>
                      <a:lumOff val="25000"/>
                    </a:prstClr>
                  </a:solidFill>
                  <a:effectLst/>
                  <a:uLnTx/>
                  <a:uFillTx/>
                  <a:latin typeface="Calibri" panose="020F0502020204030204"/>
                  <a:cs typeface="+mn-cs"/>
                </a:rPr>
                <a:t>% Satisfação</a:t>
              </a:r>
            </a:p>
          </p:txBody>
        </p:sp>
        <p:sp>
          <p:nvSpPr>
            <p:cNvPr id="22" name="CaixaDeTexto 21">
              <a:extLst>
                <a:ext uri="{FF2B5EF4-FFF2-40B4-BE49-F238E27FC236}">
                  <a16:creationId xmlns:a16="http://schemas.microsoft.com/office/drawing/2014/main" id="{CF8F0479-D068-41ED-317F-AC563874FFD4}"/>
                </a:ext>
              </a:extLst>
            </p:cNvPr>
            <p:cNvSpPr txBox="1"/>
            <p:nvPr/>
          </p:nvSpPr>
          <p:spPr>
            <a:xfrm>
              <a:off x="157406" y="6161845"/>
              <a:ext cx="942887"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Excelente / Forças</a:t>
              </a:r>
            </a:p>
          </p:txBody>
        </p:sp>
        <p:sp>
          <p:nvSpPr>
            <p:cNvPr id="23" name="CaixaDeTexto 22">
              <a:extLst>
                <a:ext uri="{FF2B5EF4-FFF2-40B4-BE49-F238E27FC236}">
                  <a16:creationId xmlns:a16="http://schemas.microsoft.com/office/drawing/2014/main" id="{AA5B1C2E-327C-FCFA-82C0-993B6C036CCB}"/>
                </a:ext>
              </a:extLst>
            </p:cNvPr>
            <p:cNvSpPr txBox="1"/>
            <p:nvPr/>
          </p:nvSpPr>
          <p:spPr>
            <a:xfrm>
              <a:off x="990227" y="6161845"/>
              <a:ext cx="131638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Conforme / Oportunidades</a:t>
              </a:r>
            </a:p>
          </p:txBody>
        </p:sp>
        <p:sp>
          <p:nvSpPr>
            <p:cNvPr id="24" name="CaixaDeTexto 23">
              <a:extLst>
                <a:ext uri="{FF2B5EF4-FFF2-40B4-BE49-F238E27FC236}">
                  <a16:creationId xmlns:a16="http://schemas.microsoft.com/office/drawing/2014/main" id="{623320ED-1AE1-B877-9EF8-3A5AA930CDAA}"/>
                </a:ext>
              </a:extLst>
            </p:cNvPr>
            <p:cNvSpPr txBox="1"/>
            <p:nvPr/>
          </p:nvSpPr>
          <p:spPr>
            <a:xfrm>
              <a:off x="2228633" y="6161845"/>
              <a:ext cx="195304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Não conforme Fraquezas ou Ameaças</a:t>
              </a:r>
            </a:p>
          </p:txBody>
        </p:sp>
      </p:grpSp>
      <p:graphicFrame>
        <p:nvGraphicFramePr>
          <p:cNvPr id="25" name="Tabela 24">
            <a:extLst>
              <a:ext uri="{FF2B5EF4-FFF2-40B4-BE49-F238E27FC236}">
                <a16:creationId xmlns:a16="http://schemas.microsoft.com/office/drawing/2014/main" id="{277E68C3-7E3D-4516-FA0A-FC5A85860BCC}"/>
              </a:ext>
            </a:extLst>
          </p:cNvPr>
          <p:cNvGraphicFramePr>
            <a:graphicFrameLocks noGrp="1"/>
          </p:cNvGraphicFramePr>
          <p:nvPr>
            <p:extLst>
              <p:ext uri="{D42A27DB-BD31-4B8C-83A1-F6EECF244321}">
                <p14:modId xmlns:p14="http://schemas.microsoft.com/office/powerpoint/2010/main" val="3944546481"/>
              </p:ext>
            </p:extLst>
          </p:nvPr>
        </p:nvGraphicFramePr>
        <p:xfrm>
          <a:off x="67185" y="5101555"/>
          <a:ext cx="5321757" cy="847725"/>
        </p:xfrm>
        <a:graphic>
          <a:graphicData uri="http://schemas.openxmlformats.org/drawingml/2006/table">
            <a:tbl>
              <a:tblPr/>
              <a:tblGrid>
                <a:gridCol w="5321757">
                  <a:extLst>
                    <a:ext uri="{9D8B030D-6E8A-4147-A177-3AD203B41FA5}">
                      <a16:colId xmlns:a16="http://schemas.microsoft.com/office/drawing/2014/main" val="162966755"/>
                    </a:ext>
                  </a:extLst>
                </a:gridCol>
              </a:tblGrid>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Base: </a:t>
                      </a:r>
                      <a:r>
                        <a:rPr lang="pt-BR" sz="1000" b="1" i="0" u="none" strike="noStrike" dirty="0">
                          <a:solidFill>
                            <a:schemeClr val="bg2">
                              <a:lumMod val="50000"/>
                            </a:schemeClr>
                          </a:solidFill>
                          <a:effectLst/>
                          <a:latin typeface="Calibri" panose="020F0502020204030204" pitchFamily="34" charset="0"/>
                        </a:rPr>
                        <a:t>568</a:t>
                      </a:r>
                      <a:r>
                        <a:rPr lang="pt-BR" sz="1000" b="0" i="0" u="none" strike="noStrike" dirty="0">
                          <a:solidFill>
                            <a:schemeClr val="bg2">
                              <a:lumMod val="50000"/>
                            </a:schemeClr>
                          </a:solidFill>
                          <a:effectLst/>
                          <a:latin typeface="Calibri" panose="020F0502020204030204" pitchFamily="34" charset="0"/>
                        </a:rPr>
                        <a:t> | Margem de Erro: </a:t>
                      </a:r>
                      <a:r>
                        <a:rPr lang="pt-BR" sz="1000" b="1" i="0" u="none" strike="noStrike" dirty="0">
                          <a:solidFill>
                            <a:schemeClr val="bg2">
                              <a:lumMod val="50000"/>
                            </a:schemeClr>
                          </a:solidFill>
                          <a:effectLst/>
                          <a:latin typeface="Calibri" panose="020F0502020204030204" pitchFamily="34" charset="0"/>
                        </a:rPr>
                        <a:t>4.1.</a:t>
                      </a:r>
                      <a:endParaRPr lang="pt-BR" sz="1000" b="0" i="0" u="none" strike="noStrike" dirty="0">
                        <a:solidFill>
                          <a:schemeClr val="bg2">
                            <a:lumMod val="50000"/>
                          </a:schemeClr>
                        </a:solidFill>
                        <a:effectLst/>
                        <a:latin typeface="Calibri" panose="020F0502020204030204" pitchFamily="34" charset="0"/>
                      </a:endParaRP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Não preenchi = Nunca preenchi documentos ou formulários: </a:t>
                      </a:r>
                      <a:r>
                        <a:rPr lang="pt-BR" sz="1000" b="1" i="0" u="none" strike="noStrike" dirty="0">
                          <a:solidFill>
                            <a:schemeClr val="bg2">
                              <a:lumMod val="50000"/>
                            </a:schemeClr>
                          </a:solidFill>
                          <a:effectLst/>
                          <a:latin typeface="Calibri" panose="020F0502020204030204" pitchFamily="34" charset="0"/>
                        </a:rPr>
                        <a:t>84 entrevistados </a:t>
                      </a:r>
                      <a:r>
                        <a:rPr lang="pt-BR" sz="1000" b="0" i="0" u="none" strike="noStrike" dirty="0">
                          <a:solidFill>
                            <a:schemeClr val="bg2">
                              <a:lumMod val="50000"/>
                            </a:schemeClr>
                          </a:solidFill>
                          <a:effectLst/>
                          <a:latin typeface="Calibri" panose="020F0502020204030204" pitchFamily="34" charset="0"/>
                        </a:rPr>
                        <a:t>(não considerado para cálculo dos resultados).</a:t>
                      </a:r>
                    </a:p>
                    <a:p>
                      <a:pPr algn="l" fontAlgn="t"/>
                      <a:r>
                        <a:rPr lang="pt-BR" sz="1000" b="0" i="0" u="none" strike="noStrike" dirty="0">
                          <a:solidFill>
                            <a:schemeClr val="bg2">
                              <a:lumMod val="50000"/>
                            </a:schemeClr>
                          </a:solidFill>
                          <a:effectLst/>
                          <a:latin typeface="Calibri" panose="020F0502020204030204" pitchFamily="34" charset="0"/>
                        </a:rPr>
                        <a:t>Não sei = Não sei/Não me lembro: </a:t>
                      </a:r>
                      <a:r>
                        <a:rPr lang="pt-BR" sz="1000" b="1" i="0" u="none" strike="noStrike" dirty="0">
                          <a:solidFill>
                            <a:schemeClr val="bg2">
                              <a:lumMod val="50000"/>
                            </a:schemeClr>
                          </a:solidFill>
                          <a:effectLst/>
                          <a:latin typeface="Calibri" panose="020F0502020204030204" pitchFamily="34" charset="0"/>
                        </a:rPr>
                        <a:t>22 entrevistados </a:t>
                      </a:r>
                      <a:r>
                        <a:rPr lang="pt-BR" sz="1000" b="0" i="0" u="none" strike="noStrike" dirty="0">
                          <a:solidFill>
                            <a:schemeClr val="bg2">
                              <a:lumMod val="50000"/>
                            </a:schemeClr>
                          </a:solidFill>
                          <a:effectLst/>
                          <a:latin typeface="Calibri" panose="020F0502020204030204" pitchFamily="34" charset="0"/>
                        </a:rPr>
                        <a:t>(não considerados para cálculo dos indicadores).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r h="190500">
                <a:tc>
                  <a:txBody>
                    <a:bodyPr/>
                    <a:lstStyle/>
                    <a:p>
                      <a:pPr algn="l" fontAlgn="t"/>
                      <a:r>
                        <a:rPr lang="pt-BR" sz="900" b="0" i="0" u="none" strike="noStrike" dirty="0">
                          <a:solidFill>
                            <a:schemeClr val="bg2">
                              <a:lumMod val="50000"/>
                            </a:schemeClr>
                          </a:solidFill>
                          <a:effectLst/>
                          <a:latin typeface="Calibri" panose="020F0502020204030204" pitchFamily="34" charset="0"/>
                        </a:rPr>
                        <a:t>Nota: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0946733"/>
                  </a:ext>
                </a:extLst>
              </a:tr>
            </a:tbl>
          </a:graphicData>
        </a:graphic>
      </p:graphicFrame>
      <p:graphicFrame>
        <p:nvGraphicFramePr>
          <p:cNvPr id="26" name="Tabela 25">
            <a:extLst>
              <a:ext uri="{FF2B5EF4-FFF2-40B4-BE49-F238E27FC236}">
                <a16:creationId xmlns:a16="http://schemas.microsoft.com/office/drawing/2014/main" id="{3297DCCA-C5DC-7C88-DA44-4C9BBD5AC89B}"/>
              </a:ext>
            </a:extLst>
          </p:cNvPr>
          <p:cNvGraphicFramePr>
            <a:graphicFrameLocks noGrp="1"/>
          </p:cNvGraphicFramePr>
          <p:nvPr>
            <p:extLst>
              <p:ext uri="{D42A27DB-BD31-4B8C-83A1-F6EECF244321}">
                <p14:modId xmlns:p14="http://schemas.microsoft.com/office/powerpoint/2010/main" val="3022397159"/>
              </p:ext>
            </p:extLst>
          </p:nvPr>
        </p:nvGraphicFramePr>
        <p:xfrm>
          <a:off x="78515" y="4287011"/>
          <a:ext cx="5189478" cy="678863"/>
        </p:xfrm>
        <a:graphic>
          <a:graphicData uri="http://schemas.openxmlformats.org/drawingml/2006/table">
            <a:tbl>
              <a:tblPr/>
              <a:tblGrid>
                <a:gridCol w="741354">
                  <a:extLst>
                    <a:ext uri="{9D8B030D-6E8A-4147-A177-3AD203B41FA5}">
                      <a16:colId xmlns:a16="http://schemas.microsoft.com/office/drawing/2014/main" val="2165280647"/>
                    </a:ext>
                  </a:extLst>
                </a:gridCol>
                <a:gridCol w="741354">
                  <a:extLst>
                    <a:ext uri="{9D8B030D-6E8A-4147-A177-3AD203B41FA5}">
                      <a16:colId xmlns:a16="http://schemas.microsoft.com/office/drawing/2014/main" val="3298146854"/>
                    </a:ext>
                  </a:extLst>
                </a:gridCol>
                <a:gridCol w="741354">
                  <a:extLst>
                    <a:ext uri="{9D8B030D-6E8A-4147-A177-3AD203B41FA5}">
                      <a16:colId xmlns:a16="http://schemas.microsoft.com/office/drawing/2014/main" val="2970168599"/>
                    </a:ext>
                  </a:extLst>
                </a:gridCol>
                <a:gridCol w="741354">
                  <a:extLst>
                    <a:ext uri="{9D8B030D-6E8A-4147-A177-3AD203B41FA5}">
                      <a16:colId xmlns:a16="http://schemas.microsoft.com/office/drawing/2014/main" val="3009002003"/>
                    </a:ext>
                  </a:extLst>
                </a:gridCol>
                <a:gridCol w="741354">
                  <a:extLst>
                    <a:ext uri="{9D8B030D-6E8A-4147-A177-3AD203B41FA5}">
                      <a16:colId xmlns:a16="http://schemas.microsoft.com/office/drawing/2014/main" val="2071753375"/>
                    </a:ext>
                  </a:extLst>
                </a:gridCol>
                <a:gridCol w="741354">
                  <a:extLst>
                    <a:ext uri="{9D8B030D-6E8A-4147-A177-3AD203B41FA5}">
                      <a16:colId xmlns:a16="http://schemas.microsoft.com/office/drawing/2014/main" val="3527956893"/>
                    </a:ext>
                  </a:extLst>
                </a:gridCol>
                <a:gridCol w="741354">
                  <a:extLst>
                    <a:ext uri="{9D8B030D-6E8A-4147-A177-3AD203B41FA5}">
                      <a16:colId xmlns:a16="http://schemas.microsoft.com/office/drawing/2014/main" val="3657888480"/>
                    </a:ext>
                  </a:extLst>
                </a:gridCol>
              </a:tblGrid>
              <a:tr h="2989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Regular</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acessei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189964">
                <a:tc>
                  <a:txBody>
                    <a:bodyPr/>
                    <a:lstStyle/>
                    <a:p>
                      <a:pPr algn="ctr" rtl="0" fontAlgn="ctr"/>
                      <a:r>
                        <a:rPr lang="pt-BR" sz="1000" b="0" i="0" u="none" strike="noStrike" dirty="0">
                          <a:solidFill>
                            <a:srgbClr val="404040"/>
                          </a:solidFill>
                          <a:effectLst/>
                          <a:latin typeface="Calibri" panose="020F0502020204030204" pitchFamily="34" charset="0"/>
                        </a:rPr>
                        <a:t>4,2</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5,8</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17,8</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39,0</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17,5</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12,5</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dirty="0">
                          <a:solidFill>
                            <a:srgbClr val="404040"/>
                          </a:solidFill>
                          <a:effectLst/>
                          <a:latin typeface="Calibri" panose="020F0502020204030204" pitchFamily="34" charset="0"/>
                        </a:rPr>
                        <a:t>3,3</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189964">
                <a:tc gridSpan="7">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pt-BR"/>
                    </a:p>
                  </a:txBody>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0782612"/>
                  </a:ext>
                </a:extLst>
              </a:tr>
            </a:tbl>
          </a:graphicData>
        </a:graphic>
      </p:graphicFrame>
      <p:sp>
        <p:nvSpPr>
          <p:cNvPr id="27" name="Retângulo 26">
            <a:extLst>
              <a:ext uri="{FF2B5EF4-FFF2-40B4-BE49-F238E27FC236}">
                <a16:creationId xmlns:a16="http://schemas.microsoft.com/office/drawing/2014/main" id="{A47FADA0-F229-FD8D-BD6C-7CBCF5F53EED}"/>
              </a:ext>
            </a:extLst>
          </p:cNvPr>
          <p:cNvSpPr/>
          <p:nvPr/>
        </p:nvSpPr>
        <p:spPr>
          <a:xfrm>
            <a:off x="2304331" y="2026272"/>
            <a:ext cx="1486196" cy="2551928"/>
          </a:xfrm>
          <a:prstGeom prst="rect">
            <a:avLst/>
          </a:prstGeom>
          <a:noFill/>
          <a:ln w="12700" cap="flat" cmpd="sng" algn="ctr">
            <a:solidFill>
              <a:srgbClr val="FF7979"/>
            </a:solidFill>
            <a:prstDash val="lgDash"/>
            <a:miter lim="800000"/>
            <a:headEnd type="none" w="med" len="med"/>
            <a:tailEnd type="none" w="med" len="me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100" b="0" i="0" u="none" strike="noStrike" kern="0" cap="none" spc="0" normalizeH="0" baseline="0" noProof="0">
              <a:ln>
                <a:solidFill>
                  <a:srgbClr val="70AD47"/>
                </a:solidFill>
              </a:ln>
              <a:solidFill>
                <a:prstClr val="white"/>
              </a:solidFill>
              <a:effectLst/>
              <a:uLnTx/>
              <a:uFillTx/>
              <a:latin typeface="Calibri" panose="020F0502020204030204"/>
              <a:ea typeface="+mn-ea"/>
              <a:cs typeface="+mn-cs"/>
            </a:endParaRPr>
          </a:p>
        </p:txBody>
      </p:sp>
      <p:sp>
        <p:nvSpPr>
          <p:cNvPr id="28" name="Retângulo 27">
            <a:extLst>
              <a:ext uri="{FF2B5EF4-FFF2-40B4-BE49-F238E27FC236}">
                <a16:creationId xmlns:a16="http://schemas.microsoft.com/office/drawing/2014/main" id="{6F4B5B65-6C21-00FA-54C5-3F76A3470FE2}"/>
              </a:ext>
            </a:extLst>
          </p:cNvPr>
          <p:cNvSpPr/>
          <p:nvPr/>
        </p:nvSpPr>
        <p:spPr>
          <a:xfrm>
            <a:off x="9272067" y="1849046"/>
            <a:ext cx="1423100" cy="271910"/>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tângulo 28">
            <a:extLst>
              <a:ext uri="{FF2B5EF4-FFF2-40B4-BE49-F238E27FC236}">
                <a16:creationId xmlns:a16="http://schemas.microsoft.com/office/drawing/2014/main" id="{74C9C127-14FA-97C6-DBC3-D19B6A51F14E}"/>
              </a:ext>
            </a:extLst>
          </p:cNvPr>
          <p:cNvSpPr/>
          <p:nvPr/>
        </p:nvSpPr>
        <p:spPr>
          <a:xfrm>
            <a:off x="9289107" y="2118763"/>
            <a:ext cx="1423100" cy="271909"/>
          </a:xfrm>
          <a:prstGeom prst="rect">
            <a:avLst/>
          </a:prstGeom>
          <a:noFill/>
          <a:ln w="19050" cap="rnd" cmpd="sng" algn="ctr">
            <a:solidFill>
              <a:srgbClr val="FF7C80"/>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tângulo 29">
            <a:extLst>
              <a:ext uri="{FF2B5EF4-FFF2-40B4-BE49-F238E27FC236}">
                <a16:creationId xmlns:a16="http://schemas.microsoft.com/office/drawing/2014/main" id="{E07586F0-8498-108A-5205-09319E777897}"/>
              </a:ext>
            </a:extLst>
          </p:cNvPr>
          <p:cNvSpPr/>
          <p:nvPr/>
        </p:nvSpPr>
        <p:spPr>
          <a:xfrm>
            <a:off x="5400675" y="3678482"/>
            <a:ext cx="5321757" cy="3062886"/>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algn="just"/>
            <a:r>
              <a:rPr lang="pt-BR" sz="1200" dirty="0">
                <a:solidFill>
                  <a:schemeClr val="bg2">
                    <a:lumMod val="50000"/>
                  </a:schemeClr>
                </a:solidFill>
                <a:latin typeface="Calibri" panose="020F0502020204030204" pitchFamily="34" charset="0"/>
                <a:cs typeface="Calibri" panose="020F0502020204030204" pitchFamily="34" charset="0"/>
              </a:rPr>
              <a:t>Dentre os beneficiários que preencheram documentos ou formulários exigidos e souberam responder, </a:t>
            </a:r>
            <a:r>
              <a:rPr lang="pt-BR" sz="1200" b="1" dirty="0">
                <a:solidFill>
                  <a:schemeClr val="bg2">
                    <a:lumMod val="50000"/>
                  </a:schemeClr>
                </a:solidFill>
                <a:latin typeface="Calibri" panose="020F0502020204030204" pitchFamily="34" charset="0"/>
                <a:cs typeface="Calibri" panose="020F0502020204030204" pitchFamily="34" charset="0"/>
              </a:rPr>
              <a:t>67,1%</a:t>
            </a:r>
            <a:r>
              <a:rPr lang="pt-BR" sz="1200" dirty="0">
                <a:solidFill>
                  <a:schemeClr val="bg2">
                    <a:lumMod val="50000"/>
                  </a:schemeClr>
                </a:solidFill>
                <a:latin typeface="Calibri" panose="020F0502020204030204" pitchFamily="34" charset="0"/>
                <a:cs typeface="Calibri" panose="020F0502020204030204" pitchFamily="34" charset="0"/>
              </a:rPr>
              <a:t> avaliaram positivamente (</a:t>
            </a:r>
            <a:r>
              <a:rPr lang="pt-BR" sz="1200" b="1" dirty="0">
                <a:solidFill>
                  <a:schemeClr val="bg2">
                    <a:lumMod val="50000"/>
                  </a:schemeClr>
                </a:solidFill>
                <a:latin typeface="Calibri" panose="020F0502020204030204" pitchFamily="34" charset="0"/>
                <a:cs typeface="Calibri" panose="020F0502020204030204" pitchFamily="34" charset="0"/>
              </a:rPr>
              <a:t>Bom </a:t>
            </a:r>
            <a:r>
              <a:rPr lang="pt-BR" sz="1200" dirty="0">
                <a:solidFill>
                  <a:schemeClr val="bg2">
                    <a:lumMod val="50000"/>
                  </a:schemeClr>
                </a:solidFill>
                <a:latin typeface="Calibri" panose="020F0502020204030204" pitchFamily="34" charset="0"/>
                <a:cs typeface="Calibri" panose="020F0502020204030204" pitchFamily="34" charset="0"/>
              </a:rPr>
              <a:t>e </a:t>
            </a:r>
            <a:r>
              <a:rPr lang="pt-BR" sz="1200" b="1" dirty="0">
                <a:solidFill>
                  <a:schemeClr val="bg2">
                    <a:lumMod val="50000"/>
                  </a:schemeClr>
                </a:solidFill>
                <a:latin typeface="Calibri" panose="020F0502020204030204" pitchFamily="34" charset="0"/>
                <a:cs typeface="Calibri" panose="020F0502020204030204" pitchFamily="34" charset="0"/>
              </a:rPr>
              <a:t>Muito Bom) </a:t>
            </a:r>
            <a:r>
              <a:rPr lang="pt-BR" sz="1200" dirty="0">
                <a:solidFill>
                  <a:schemeClr val="bg2">
                    <a:lumMod val="50000"/>
                  </a:schemeClr>
                </a:solidFill>
                <a:latin typeface="Calibri" panose="020F0502020204030204" pitchFamily="34" charset="0"/>
                <a:cs typeface="Calibri" panose="020F0502020204030204" pitchFamily="34" charset="0"/>
              </a:rPr>
              <a:t>classificando o atributo em </a:t>
            </a:r>
            <a:r>
              <a:rPr lang="pt-BR" sz="1200" b="1" dirty="0">
                <a:solidFill>
                  <a:schemeClr val="bg2">
                    <a:lumMod val="50000"/>
                  </a:schemeClr>
                </a:solidFill>
                <a:latin typeface="Calibri" panose="020F0502020204030204" pitchFamily="34" charset="0"/>
                <a:cs typeface="Calibri" panose="020F0502020204030204" pitchFamily="34" charset="0"/>
              </a:rPr>
              <a:t>Não Conformidade.</a:t>
            </a:r>
          </a:p>
          <a:p>
            <a:pPr algn="just"/>
            <a:endParaRPr lang="pt-BR" sz="400" b="1" dirty="0">
              <a:solidFill>
                <a:schemeClr val="bg2">
                  <a:lumMod val="50000"/>
                </a:schemeClr>
              </a:solidFill>
              <a:latin typeface="Calibri" panose="020F0502020204030204" pitchFamily="34" charset="0"/>
              <a:cs typeface="Calibri" panose="020F0502020204030204" pitchFamily="34" charset="0"/>
            </a:endParaRPr>
          </a:p>
          <a:p>
            <a:pPr algn="just"/>
            <a:r>
              <a:rPr lang="pt-BR" sz="1200" dirty="0">
                <a:solidFill>
                  <a:schemeClr val="bg2">
                    <a:lumMod val="50000"/>
                  </a:schemeClr>
                </a:solidFill>
                <a:latin typeface="Calibri" panose="020F0502020204030204" pitchFamily="34" charset="0"/>
                <a:cs typeface="Calibri" panose="020F0502020204030204" pitchFamily="34" charset="0"/>
              </a:rPr>
              <a:t>Ponto de atenção para a opção</a:t>
            </a:r>
            <a:r>
              <a:rPr lang="pt-BR" sz="1200" b="1" dirty="0">
                <a:solidFill>
                  <a:schemeClr val="bg2">
                    <a:lumMod val="50000"/>
                  </a:schemeClr>
                </a:solidFill>
                <a:latin typeface="Calibri" panose="020F0502020204030204" pitchFamily="34" charset="0"/>
                <a:cs typeface="Calibri" panose="020F0502020204030204" pitchFamily="34" charset="0"/>
              </a:rPr>
              <a:t> Muito ruim </a:t>
            </a:r>
            <a:r>
              <a:rPr lang="pt-BR" sz="1200" dirty="0">
                <a:solidFill>
                  <a:schemeClr val="bg2">
                    <a:lumMod val="50000"/>
                  </a:schemeClr>
                </a:solidFill>
                <a:latin typeface="Calibri" panose="020F0502020204030204" pitchFamily="34" charset="0"/>
                <a:cs typeface="Calibri" panose="020F0502020204030204" pitchFamily="34" charset="0"/>
              </a:rPr>
              <a:t>que obteve </a:t>
            </a:r>
            <a:r>
              <a:rPr lang="pt-BR" sz="1200" b="1" dirty="0">
                <a:solidFill>
                  <a:schemeClr val="bg2">
                    <a:lumMod val="50000"/>
                  </a:schemeClr>
                </a:solidFill>
                <a:latin typeface="Calibri" panose="020F0502020204030204" pitchFamily="34" charset="0"/>
                <a:cs typeface="Calibri" panose="020F0502020204030204" pitchFamily="34" charset="0"/>
              </a:rPr>
              <a:t>4,9%</a:t>
            </a:r>
            <a:r>
              <a:rPr lang="pt-BR" sz="1200" dirty="0">
                <a:solidFill>
                  <a:schemeClr val="bg2">
                    <a:lumMod val="50000"/>
                  </a:schemeClr>
                </a:solidFill>
                <a:latin typeface="Calibri" panose="020F0502020204030204" pitchFamily="34" charset="0"/>
                <a:cs typeface="Calibri" panose="020F0502020204030204" pitchFamily="34" charset="0"/>
              </a:rPr>
              <a:t> de citações. O maior índice de não satisfação está concentrado no gradiente </a:t>
            </a:r>
            <a:r>
              <a:rPr lang="pt-BR" sz="1200" b="1" dirty="0">
                <a:solidFill>
                  <a:schemeClr val="bg2">
                    <a:lumMod val="50000"/>
                  </a:schemeClr>
                </a:solidFill>
                <a:latin typeface="Calibri" panose="020F0502020204030204" pitchFamily="34" charset="0"/>
                <a:cs typeface="Calibri" panose="020F0502020204030204" pitchFamily="34" charset="0"/>
              </a:rPr>
              <a:t>Regular</a:t>
            </a:r>
            <a:r>
              <a:rPr lang="pt-BR" sz="1200" dirty="0">
                <a:solidFill>
                  <a:schemeClr val="bg2">
                    <a:lumMod val="50000"/>
                  </a:schemeClr>
                </a:solidFill>
                <a:latin typeface="Calibri" panose="020F0502020204030204" pitchFamily="34" charset="0"/>
                <a:cs typeface="Calibri" panose="020F0502020204030204" pitchFamily="34" charset="0"/>
              </a:rPr>
              <a:t> com </a:t>
            </a:r>
            <a:r>
              <a:rPr lang="pt-BR" sz="1200" b="1" dirty="0">
                <a:solidFill>
                  <a:schemeClr val="bg2">
                    <a:lumMod val="50000"/>
                  </a:schemeClr>
                </a:solidFill>
                <a:latin typeface="Calibri" panose="020F0502020204030204" pitchFamily="34" charset="0"/>
                <a:cs typeface="Calibri" panose="020F0502020204030204" pitchFamily="34" charset="0"/>
              </a:rPr>
              <a:t>21,1%.</a:t>
            </a:r>
          </a:p>
          <a:p>
            <a:pPr algn="just"/>
            <a:endParaRPr lang="pt-BR" sz="400" b="1" dirty="0">
              <a:solidFill>
                <a:schemeClr val="bg2">
                  <a:lumMod val="50000"/>
                </a:schemeClr>
              </a:solidFill>
              <a:latin typeface="Calibri" panose="020F0502020204030204" pitchFamily="34" charset="0"/>
              <a:cs typeface="Calibri" panose="020F0502020204030204" pitchFamily="34" charset="0"/>
            </a:endParaRPr>
          </a:p>
          <a:p>
            <a:pPr algn="just"/>
            <a:r>
              <a:rPr lang="pt-BR" sz="1200" b="1" dirty="0">
                <a:solidFill>
                  <a:schemeClr val="bg2">
                    <a:lumMod val="50000"/>
                  </a:schemeClr>
                </a:solidFill>
                <a:latin typeface="Calibri" panose="020F0502020204030204" pitchFamily="34" charset="0"/>
                <a:cs typeface="Calibri" panose="020F0502020204030204" pitchFamily="34" charset="0"/>
              </a:rPr>
              <a:t>Ponto de atenção </a:t>
            </a:r>
            <a:r>
              <a:rPr lang="pt-BR" sz="1200" dirty="0">
                <a:solidFill>
                  <a:schemeClr val="bg2">
                    <a:lumMod val="50000"/>
                  </a:schemeClr>
                </a:solidFill>
                <a:latin typeface="Calibri" panose="020F0502020204030204" pitchFamily="34" charset="0"/>
                <a:cs typeface="Calibri" panose="020F0502020204030204" pitchFamily="34" charset="0"/>
              </a:rPr>
              <a:t>ao viés de baixa entre as menções </a:t>
            </a:r>
            <a:r>
              <a:rPr lang="pt-BR" sz="1200" b="1" dirty="0">
                <a:solidFill>
                  <a:schemeClr val="bg2">
                    <a:lumMod val="50000"/>
                  </a:schemeClr>
                </a:solidFill>
                <a:latin typeface="Calibri" panose="020F0502020204030204" pitchFamily="34" charset="0"/>
                <a:cs typeface="Calibri" panose="020F0502020204030204" pitchFamily="34" charset="0"/>
              </a:rPr>
              <a:t>Bom </a:t>
            </a:r>
            <a:r>
              <a:rPr lang="pt-BR" sz="1200" dirty="0">
                <a:solidFill>
                  <a:schemeClr val="bg2">
                    <a:lumMod val="50000"/>
                  </a:schemeClr>
                </a:solidFill>
                <a:latin typeface="Calibri" panose="020F0502020204030204" pitchFamily="34" charset="0"/>
                <a:cs typeface="Calibri" panose="020F0502020204030204" pitchFamily="34" charset="0"/>
              </a:rPr>
              <a:t>e </a:t>
            </a:r>
            <a:r>
              <a:rPr lang="pt-BR" sz="1200" b="1" dirty="0">
                <a:solidFill>
                  <a:schemeClr val="bg2">
                    <a:lumMod val="50000"/>
                  </a:schemeClr>
                </a:solidFill>
                <a:latin typeface="Calibri" panose="020F0502020204030204" pitchFamily="34" charset="0"/>
                <a:cs typeface="Calibri" panose="020F0502020204030204" pitchFamily="34" charset="0"/>
              </a:rPr>
              <a:t>Muito bom</a:t>
            </a:r>
            <a:r>
              <a:rPr lang="pt-BR" sz="1200" dirty="0">
                <a:solidFill>
                  <a:schemeClr val="bg2">
                    <a:lumMod val="50000"/>
                  </a:schemeClr>
                </a:solidFill>
                <a:latin typeface="Calibri" panose="020F0502020204030204" pitchFamily="34" charset="0"/>
                <a:cs typeface="Calibri" panose="020F0502020204030204" pitchFamily="34" charset="0"/>
              </a:rPr>
              <a:t> de </a:t>
            </a:r>
            <a:r>
              <a:rPr lang="pt-BR" sz="1200" b="1" dirty="0">
                <a:solidFill>
                  <a:schemeClr val="bg2">
                    <a:lumMod val="50000"/>
                  </a:schemeClr>
                </a:solidFill>
                <a:latin typeface="Calibri" panose="020F0502020204030204" pitchFamily="34" charset="0"/>
                <a:cs typeface="Calibri" panose="020F0502020204030204" pitchFamily="34" charset="0"/>
              </a:rPr>
              <a:t>25,5pp</a:t>
            </a:r>
            <a:r>
              <a:rPr lang="pt-BR" sz="1200" dirty="0">
                <a:solidFill>
                  <a:schemeClr val="bg2">
                    <a:lumMod val="50000"/>
                  </a:schemeClr>
                </a:solidFill>
                <a:latin typeface="Calibri" panose="020F0502020204030204" pitchFamily="34" charset="0"/>
                <a:cs typeface="Calibri" panose="020F0502020204030204" pitchFamily="34" charset="0"/>
              </a:rPr>
              <a:t> que indica probabilidade de migração de satisfação para não satisfação.</a:t>
            </a:r>
          </a:p>
          <a:p>
            <a:pPr algn="just"/>
            <a:endParaRPr lang="pt-BR" sz="400" b="1" dirty="0">
              <a:solidFill>
                <a:schemeClr val="bg2">
                  <a:lumMod val="50000"/>
                </a:schemeClr>
              </a:solidFill>
              <a:latin typeface="Calibri" panose="020F0502020204030204" pitchFamily="34" charset="0"/>
              <a:cs typeface="Calibri" panose="020F0502020204030204" pitchFamily="34" charset="0"/>
            </a:endParaRPr>
          </a:p>
          <a:p>
            <a:pPr algn="just"/>
            <a:r>
              <a:rPr lang="pt-BR" sz="1200" dirty="0">
                <a:solidFill>
                  <a:schemeClr val="bg2">
                    <a:lumMod val="50000"/>
                  </a:schemeClr>
                </a:solidFill>
                <a:latin typeface="Calibri" panose="020F0502020204030204" pitchFamily="34" charset="0"/>
                <a:cs typeface="Calibri" panose="020F0502020204030204" pitchFamily="34" charset="0"/>
              </a:rPr>
              <a:t>Analisando os perfis, a variação entre os gêneros é pequena ficando dentro da margem de erro, logo não é possível dizer que há um gênero com melhor resultado que outro. Por faixa etária, os beneficiários mais satisfeitos são os respondentes </a:t>
            </a:r>
            <a:r>
              <a:rPr lang="pt-BR" sz="1200" b="1" dirty="0">
                <a:solidFill>
                  <a:schemeClr val="bg2">
                    <a:lumMod val="50000"/>
                  </a:schemeClr>
                </a:solidFill>
                <a:latin typeface="Calibri" panose="020F0502020204030204" pitchFamily="34" charset="0"/>
                <a:cs typeface="Calibri" panose="020F0502020204030204" pitchFamily="34" charset="0"/>
              </a:rPr>
              <a:t>De 18 a 25 anos</a:t>
            </a:r>
            <a:r>
              <a:rPr lang="pt-BR" sz="1200" dirty="0">
                <a:solidFill>
                  <a:schemeClr val="bg2">
                    <a:lumMod val="50000"/>
                  </a:schemeClr>
                </a:solidFill>
                <a:latin typeface="Calibri" panose="020F0502020204030204" pitchFamily="34" charset="0"/>
                <a:cs typeface="Calibri" panose="020F0502020204030204" pitchFamily="34" charset="0"/>
              </a:rPr>
              <a:t> que atingiram o patamar de </a:t>
            </a:r>
            <a:r>
              <a:rPr lang="pt-BR" sz="1200" b="1" dirty="0">
                <a:solidFill>
                  <a:schemeClr val="bg2">
                    <a:lumMod val="50000"/>
                  </a:schemeClr>
                </a:solidFill>
                <a:latin typeface="Calibri" panose="020F0502020204030204" pitchFamily="34" charset="0"/>
                <a:cs typeface="Calibri" panose="020F0502020204030204" pitchFamily="34" charset="0"/>
              </a:rPr>
              <a:t>Conformidade </a:t>
            </a:r>
            <a:r>
              <a:rPr lang="pt-BR" sz="1200" dirty="0">
                <a:solidFill>
                  <a:schemeClr val="bg2">
                    <a:lumMod val="50000"/>
                  </a:schemeClr>
                </a:solidFill>
                <a:latin typeface="Calibri" panose="020F0502020204030204" pitchFamily="34" charset="0"/>
                <a:cs typeface="Calibri" panose="020F0502020204030204" pitchFamily="34" charset="0"/>
              </a:rPr>
              <a:t>com </a:t>
            </a:r>
            <a:r>
              <a:rPr lang="pt-BR" sz="1200" b="1" dirty="0">
                <a:solidFill>
                  <a:schemeClr val="bg2">
                    <a:lumMod val="50000"/>
                  </a:schemeClr>
                </a:solidFill>
                <a:latin typeface="Calibri" panose="020F0502020204030204" pitchFamily="34" charset="0"/>
                <a:cs typeface="Calibri" panose="020F0502020204030204" pitchFamily="34" charset="0"/>
              </a:rPr>
              <a:t>81,5% </a:t>
            </a:r>
            <a:r>
              <a:rPr lang="pt-BR" sz="1200" dirty="0">
                <a:solidFill>
                  <a:schemeClr val="bg2">
                    <a:lumMod val="50000"/>
                  </a:schemeClr>
                </a:solidFill>
                <a:latin typeface="Calibri" panose="020F0502020204030204" pitchFamily="34" charset="0"/>
                <a:cs typeface="Calibri" panose="020F0502020204030204" pitchFamily="34" charset="0"/>
              </a:rPr>
              <a:t>das menções. Os menos satisfeitos são beneficiários </a:t>
            </a:r>
            <a:r>
              <a:rPr lang="pt-BR" sz="1200" b="1" dirty="0">
                <a:solidFill>
                  <a:schemeClr val="bg2">
                    <a:lumMod val="50000"/>
                  </a:schemeClr>
                </a:solidFill>
                <a:latin typeface="Calibri" panose="020F0502020204030204" pitchFamily="34" charset="0"/>
                <a:cs typeface="Calibri" panose="020F0502020204030204" pitchFamily="34" charset="0"/>
              </a:rPr>
              <a:t>De 26 a 35 anos </a:t>
            </a:r>
            <a:r>
              <a:rPr lang="pt-BR" sz="1200" dirty="0">
                <a:solidFill>
                  <a:schemeClr val="bg2">
                    <a:lumMod val="50000"/>
                  </a:schemeClr>
                </a:solidFill>
                <a:latin typeface="Calibri" panose="020F0502020204030204" pitchFamily="34" charset="0"/>
                <a:cs typeface="Calibri" panose="020F0502020204030204" pitchFamily="34" charset="0"/>
              </a:rPr>
              <a:t>atingindo </a:t>
            </a:r>
            <a:r>
              <a:rPr lang="pt-BR" sz="1200" b="1" dirty="0">
                <a:solidFill>
                  <a:schemeClr val="bg2">
                    <a:lumMod val="50000"/>
                  </a:schemeClr>
                </a:solidFill>
                <a:latin typeface="Calibri" panose="020F0502020204030204" pitchFamily="34" charset="0"/>
                <a:cs typeface="Calibri" panose="020F0502020204030204" pitchFamily="34" charset="0"/>
              </a:rPr>
              <a:t>60,2%</a:t>
            </a:r>
            <a:r>
              <a:rPr lang="pt-BR" sz="1200" dirty="0">
                <a:solidFill>
                  <a:schemeClr val="bg2">
                    <a:lumMod val="50000"/>
                  </a:schemeClr>
                </a:solidFill>
                <a:latin typeface="Calibri" panose="020F0502020204030204" pitchFamily="34" charset="0"/>
                <a:cs typeface="Calibri" panose="020F0502020204030204" pitchFamily="34" charset="0"/>
              </a:rPr>
              <a:t> na avaliação classificando o atributo em</a:t>
            </a:r>
            <a:r>
              <a:rPr lang="pt-BR" sz="1200" b="1" dirty="0">
                <a:solidFill>
                  <a:schemeClr val="bg2">
                    <a:lumMod val="50000"/>
                  </a:schemeClr>
                </a:solidFill>
                <a:latin typeface="Calibri" panose="020F0502020204030204" pitchFamily="34" charset="0"/>
                <a:cs typeface="Calibri" panose="020F0502020204030204" pitchFamily="34" charset="0"/>
              </a:rPr>
              <a:t> Não Conformidade. </a:t>
            </a:r>
            <a:endParaRPr lang="pt-BR" sz="1200" dirty="0">
              <a:solidFill>
                <a:schemeClr val="bg2">
                  <a:lumMod val="50000"/>
                </a:schemeClr>
              </a:solidFill>
              <a:latin typeface="Calibri" panose="020F0502020204030204" pitchFamily="34" charset="0"/>
              <a:cs typeface="Calibri" panose="020F0502020204030204" pitchFamily="34" charset="0"/>
            </a:endParaRPr>
          </a:p>
        </p:txBody>
      </p:sp>
      <p:pic>
        <p:nvPicPr>
          <p:cNvPr id="31" name="Gráfico 30" descr="Fala com preenchimento sólido">
            <a:extLst>
              <a:ext uri="{FF2B5EF4-FFF2-40B4-BE49-F238E27FC236}">
                <a16:creationId xmlns:a16="http://schemas.microsoft.com/office/drawing/2014/main" id="{C589D39E-B20E-B5F0-C867-8698AB7DDE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21748" y="3250955"/>
            <a:ext cx="638645" cy="638645"/>
          </a:xfrm>
          <a:prstGeom prst="rect">
            <a:avLst/>
          </a:prstGeom>
        </p:spPr>
      </p:pic>
      <p:sp>
        <p:nvSpPr>
          <p:cNvPr id="35" name="Círculo Q4">
            <a:extLst>
              <a:ext uri="{FF2B5EF4-FFF2-40B4-BE49-F238E27FC236}">
                <a16:creationId xmlns:a16="http://schemas.microsoft.com/office/drawing/2014/main" id="{7EBB0DC3-AAD4-7173-1FE0-D3D96E0033F0}"/>
              </a:ext>
            </a:extLst>
          </p:cNvPr>
          <p:cNvSpPr/>
          <p:nvPr/>
        </p:nvSpPr>
        <p:spPr>
          <a:xfrm>
            <a:off x="2708449" y="1694400"/>
            <a:ext cx="667503" cy="663744"/>
          </a:xfrm>
          <a:prstGeom prst="ellipse">
            <a:avLst/>
          </a:prstGeom>
          <a:solidFill>
            <a:srgbClr val="FF7979"/>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Calibri"/>
              </a:rPr>
              <a:t>67,1</a:t>
            </a:r>
            <a:endParaRPr kumimoji="0" lang="pt-BR"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Retângulo: Cantos Arredondados 1">
            <a:extLst>
              <a:ext uri="{FF2B5EF4-FFF2-40B4-BE49-F238E27FC236}">
                <a16:creationId xmlns:a16="http://schemas.microsoft.com/office/drawing/2014/main" id="{AE85BB2B-F40E-C64F-2402-DC40DE9568F9}"/>
              </a:ext>
            </a:extLst>
          </p:cNvPr>
          <p:cNvSpPr/>
          <p:nvPr/>
        </p:nvSpPr>
        <p:spPr>
          <a:xfrm>
            <a:off x="3866207" y="2266656"/>
            <a:ext cx="550669" cy="283571"/>
          </a:xfrm>
          <a:prstGeom prst="roundRect">
            <a:avLst/>
          </a:prstGeom>
          <a:solidFill>
            <a:srgbClr val="FF7C80"/>
          </a:solid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prstClr val="white"/>
                </a:solidFill>
                <a:latin typeface="Calibri" panose="020F0502020204030204"/>
                <a:cs typeface="+mn-cs"/>
              </a:rPr>
              <a:t>78,2</a:t>
            </a:r>
            <a:endParaRPr kumimoji="0" lang="pt-BR"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CaixaDeTexto 2">
            <a:extLst>
              <a:ext uri="{FF2B5EF4-FFF2-40B4-BE49-F238E27FC236}">
                <a16:creationId xmlns:a16="http://schemas.microsoft.com/office/drawing/2014/main" id="{8DD52F63-CD26-E359-8055-7489DD057E23}"/>
              </a:ext>
            </a:extLst>
          </p:cNvPr>
          <p:cNvSpPr txBox="1"/>
          <p:nvPr/>
        </p:nvSpPr>
        <p:spPr>
          <a:xfrm>
            <a:off x="3923209" y="2031749"/>
            <a:ext cx="481222" cy="246221"/>
          </a:xfrm>
          <a:prstGeom prst="rect">
            <a:avLst/>
          </a:prstGeom>
          <a:noFill/>
        </p:spPr>
        <p:txBody>
          <a:bodyPr wrap="none" rtlCol="0">
            <a:spAutoFit/>
          </a:bodyPr>
          <a:lstStyle/>
          <a:p>
            <a:pPr fontAlgn="auto">
              <a:spcBef>
                <a:spcPts val="0"/>
              </a:spcBef>
              <a:spcAft>
                <a:spcPts val="0"/>
              </a:spcAft>
            </a:pPr>
            <a:r>
              <a:rPr lang="pt-BR" sz="1000" dirty="0">
                <a:solidFill>
                  <a:schemeClr val="bg2">
                    <a:lumMod val="50000"/>
                  </a:schemeClr>
                </a:solidFill>
                <a:latin typeface="Calibri" panose="020F0502020204030204"/>
                <a:cs typeface="+mn-cs"/>
              </a:rPr>
              <a:t>2023:</a:t>
            </a:r>
          </a:p>
        </p:txBody>
      </p:sp>
      <p:grpSp>
        <p:nvGrpSpPr>
          <p:cNvPr id="4" name="Agrupar 3">
            <a:extLst>
              <a:ext uri="{FF2B5EF4-FFF2-40B4-BE49-F238E27FC236}">
                <a16:creationId xmlns:a16="http://schemas.microsoft.com/office/drawing/2014/main" id="{648A9732-425A-4A69-AC90-5EF0916D7ADD}"/>
              </a:ext>
            </a:extLst>
          </p:cNvPr>
          <p:cNvGrpSpPr/>
          <p:nvPr/>
        </p:nvGrpSpPr>
        <p:grpSpPr>
          <a:xfrm>
            <a:off x="5492570" y="1340768"/>
            <a:ext cx="2408399" cy="2376001"/>
            <a:chOff x="0" y="0"/>
            <a:chExt cx="2237239" cy="2543175"/>
          </a:xfrm>
        </p:grpSpPr>
        <p:pic>
          <p:nvPicPr>
            <p:cNvPr id="5" name="Imagem 4" descr="Free vector graphic: Silhouette, Man, Women'S - Free Image ...">
              <a:extLst>
                <a:ext uri="{FF2B5EF4-FFF2-40B4-BE49-F238E27FC236}">
                  <a16:creationId xmlns:a16="http://schemas.microsoft.com/office/drawing/2014/main" id="{AECFE4A6-AC7C-46AD-8E62-88DE2701064B}"/>
                </a:ext>
              </a:extLst>
            </p:cNvPr>
            <p:cNvPicPr>
              <a:picLocks noChangeAspect="1"/>
            </p:cNvPicPr>
            <p:nvPr/>
          </p:nvPicPr>
          <p:blipFill rotWithShape="1">
            <a:blip r:embed="rId5" cstate="print">
              <a:duotone>
                <a:srgbClr val="5B9BD5">
                  <a:shade val="45000"/>
                  <a:satMod val="135000"/>
                </a:srgbClr>
                <a:prstClr val="white"/>
              </a:duotone>
              <a:extLst>
                <a:ext uri="{28A0092B-C50C-407E-A947-70E740481C1C}">
                  <a14:useLocalDpi xmlns:a14="http://schemas.microsoft.com/office/drawing/2010/main" val="0"/>
                </a:ext>
              </a:extLst>
            </a:blip>
            <a:srcRect r="50076"/>
            <a:stretch/>
          </p:blipFill>
          <p:spPr>
            <a:xfrm>
              <a:off x="381001" y="161925"/>
              <a:ext cx="628649" cy="2257426"/>
            </a:xfrm>
            <a:prstGeom prst="rect">
              <a:avLst/>
            </a:prstGeom>
          </p:spPr>
        </p:pic>
        <p:pic>
          <p:nvPicPr>
            <p:cNvPr id="7" name="Imagem 6" descr="Free vector graphic: Silhouette, Man, Women'S - Free Image ...">
              <a:extLst>
                <a:ext uri="{FF2B5EF4-FFF2-40B4-BE49-F238E27FC236}">
                  <a16:creationId xmlns:a16="http://schemas.microsoft.com/office/drawing/2014/main" id="{3F086BA6-91DC-41F1-A8B4-3AFCDC7DAD5E}"/>
                </a:ext>
              </a:extLst>
            </p:cNvPr>
            <p:cNvPicPr>
              <a:picLocks noChangeAspect="1"/>
            </p:cNvPicPr>
            <p:nvPr/>
          </p:nvPicPr>
          <p:blipFill rotWithShape="1">
            <a:blip r:embed="rId6" cstate="print">
              <a:duotone>
                <a:prstClr val="black"/>
                <a:srgbClr val="FF66CC">
                  <a:tint val="45000"/>
                  <a:satMod val="40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50680"/>
            <a:stretch/>
          </p:blipFill>
          <p:spPr>
            <a:xfrm>
              <a:off x="1209675" y="190500"/>
              <a:ext cx="621046" cy="2257425"/>
            </a:xfrm>
            <a:prstGeom prst="rect">
              <a:avLst/>
            </a:prstGeom>
          </p:spPr>
        </p:pic>
        <p:graphicFrame>
          <p:nvGraphicFramePr>
            <p:cNvPr id="9" name="Gráfico 8">
              <a:extLst>
                <a:ext uri="{FF2B5EF4-FFF2-40B4-BE49-F238E27FC236}">
                  <a16:creationId xmlns:a16="http://schemas.microsoft.com/office/drawing/2014/main" id="{58C63796-8DAA-428C-BC00-0E8DF6B2E0F6}"/>
                </a:ext>
              </a:extLst>
            </p:cNvPr>
            <p:cNvGraphicFramePr>
              <a:graphicFrameLocks/>
            </p:cNvGraphicFramePr>
            <p:nvPr>
              <p:extLst>
                <p:ext uri="{D42A27DB-BD31-4B8C-83A1-F6EECF244321}">
                  <p14:modId xmlns:p14="http://schemas.microsoft.com/office/powerpoint/2010/main" val="382088201"/>
                </p:ext>
              </p:extLst>
            </p:nvPr>
          </p:nvGraphicFramePr>
          <p:xfrm>
            <a:off x="0" y="0"/>
            <a:ext cx="2237239" cy="2543175"/>
          </p:xfrm>
          <a:graphic>
            <a:graphicData uri="http://schemas.openxmlformats.org/drawingml/2006/chart">
              <c:chart xmlns:c="http://schemas.openxmlformats.org/drawingml/2006/chart" xmlns:r="http://schemas.openxmlformats.org/officeDocument/2006/relationships" r:id="rId8"/>
            </a:graphicData>
          </a:graphic>
        </p:graphicFrame>
      </p:grpSp>
    </p:spTree>
    <p:extLst>
      <p:ext uri="{BB962C8B-B14F-4D97-AF65-F5344CB8AC3E}">
        <p14:creationId xmlns:p14="http://schemas.microsoft.com/office/powerpoint/2010/main" val="336305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ea typeface="Calibri Light" panose="020F0302020204030204" pitchFamily="34" charset="0"/>
                <a:cs typeface="Calibri Light" panose="020F0302020204030204" pitchFamily="34" charset="0"/>
              </a:rPr>
              <a:t>Avaliação Geral</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aixaDeTexto 5">
            <a:extLst>
              <a:ext uri="{FF2B5EF4-FFF2-40B4-BE49-F238E27FC236}">
                <a16:creationId xmlns:a16="http://schemas.microsoft.com/office/drawing/2014/main" id="{9B224C38-9713-0EB8-AF16-53653D86F04D}"/>
              </a:ext>
            </a:extLst>
          </p:cNvPr>
          <p:cNvSpPr txBox="1"/>
          <p:nvPr/>
        </p:nvSpPr>
        <p:spPr>
          <a:xfrm>
            <a:off x="0" y="908720"/>
            <a:ext cx="10656529" cy="317186"/>
          </a:xfrm>
          <a:prstGeom prst="rect">
            <a:avLst/>
          </a:prstGeom>
          <a:noFill/>
          <a:effectLst/>
        </p:spPr>
        <p:txBody>
          <a:bodyPr wrap="square" lIns="100760" tIns="50379" rIns="100760" bIns="50379" rtlCol="0">
            <a:spAutoFit/>
          </a:bodyPr>
          <a:lstStyle/>
          <a:p>
            <a:r>
              <a:rPr lang="pt-BR" sz="1400" b="1" dirty="0">
                <a:solidFill>
                  <a:schemeClr val="bg2">
                    <a:lumMod val="50000"/>
                  </a:schemeClr>
                </a:solidFill>
                <a:latin typeface="Calibri" panose="020F0502020204030204" pitchFamily="34" charset="0"/>
                <a:cs typeface="Calibri" panose="020F0502020204030204" pitchFamily="34" charset="0"/>
              </a:rPr>
              <a:t>9 - Como você avalia seu plano de saúde?</a:t>
            </a:r>
          </a:p>
        </p:txBody>
      </p:sp>
      <p:graphicFrame>
        <p:nvGraphicFramePr>
          <p:cNvPr id="8" name="Tabela 7">
            <a:extLst>
              <a:ext uri="{FF2B5EF4-FFF2-40B4-BE49-F238E27FC236}">
                <a16:creationId xmlns:a16="http://schemas.microsoft.com/office/drawing/2014/main" id="{F87616B3-D2B9-FE52-60A4-9E395C0D2955}"/>
              </a:ext>
            </a:extLst>
          </p:cNvPr>
          <p:cNvGraphicFramePr>
            <a:graphicFrameLocks noGrp="1"/>
          </p:cNvGraphicFramePr>
          <p:nvPr>
            <p:extLst>
              <p:ext uri="{D42A27DB-BD31-4B8C-83A1-F6EECF244321}">
                <p14:modId xmlns:p14="http://schemas.microsoft.com/office/powerpoint/2010/main" val="663240795"/>
              </p:ext>
            </p:extLst>
          </p:nvPr>
        </p:nvGraphicFramePr>
        <p:xfrm>
          <a:off x="7848947" y="1484784"/>
          <a:ext cx="2848466" cy="1831214"/>
        </p:xfrm>
        <a:graphic>
          <a:graphicData uri="http://schemas.openxmlformats.org/drawingml/2006/table">
            <a:tbl>
              <a:tblPr/>
              <a:tblGrid>
                <a:gridCol w="1424233">
                  <a:extLst>
                    <a:ext uri="{9D8B030D-6E8A-4147-A177-3AD203B41FA5}">
                      <a16:colId xmlns:a16="http://schemas.microsoft.com/office/drawing/2014/main" val="3399568873"/>
                    </a:ext>
                  </a:extLst>
                </a:gridCol>
                <a:gridCol w="1424233">
                  <a:extLst>
                    <a:ext uri="{9D8B030D-6E8A-4147-A177-3AD203B41FA5}">
                      <a16:colId xmlns:a16="http://schemas.microsoft.com/office/drawing/2014/main" val="1949039527"/>
                    </a:ext>
                  </a:extLst>
                </a:gridCol>
              </a:tblGrid>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Faixa Etária</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T2B</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55950574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18 a 25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FFFFFF"/>
                          </a:solidFill>
                          <a:effectLst/>
                          <a:latin typeface="Calibri" panose="020F0502020204030204" pitchFamily="34" charset="0"/>
                        </a:rPr>
                        <a:t>92,0</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598173083"/>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26 a 35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FFFFFF"/>
                          </a:solidFill>
                          <a:effectLst/>
                          <a:latin typeface="Calibri" panose="020F0502020204030204" pitchFamily="34" charset="0"/>
                        </a:rPr>
                        <a:t>59,5</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606086560"/>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36 a 45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FFFFFF"/>
                          </a:solidFill>
                          <a:effectLst/>
                          <a:latin typeface="Calibri" panose="020F0502020204030204" pitchFamily="34" charset="0"/>
                        </a:rPr>
                        <a:t>70,2</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512628842"/>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a:solidFill>
                            <a:schemeClr val="bg2">
                              <a:lumMod val="50000"/>
                            </a:schemeClr>
                          </a:solidFill>
                          <a:effectLst/>
                          <a:latin typeface="Calibri" panose="020F0502020204030204" pitchFamily="34" charset="0"/>
                        </a:rPr>
                        <a:t>De 46 a 55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FFFFFF"/>
                          </a:solidFill>
                          <a:effectLst/>
                          <a:latin typeface="Calibri" panose="020F0502020204030204" pitchFamily="34" charset="0"/>
                        </a:rPr>
                        <a:t>70,9</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431269831"/>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De 56 a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404040"/>
                          </a:solidFill>
                          <a:effectLst/>
                          <a:latin typeface="Calibri" panose="020F0502020204030204" pitchFamily="34" charset="0"/>
                        </a:rPr>
                        <a:t>85,7</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3104673009"/>
                  </a:ext>
                </a:extLst>
              </a:tr>
              <a:tr h="2616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404040"/>
                          </a:solidFill>
                          <a:effectLst/>
                          <a:latin typeface="Calibri" panose="020F0502020204030204" pitchFamily="34" charset="0"/>
                        </a:rPr>
                        <a:t>88,9</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3755464123"/>
                  </a:ext>
                </a:extLst>
              </a:tr>
            </a:tbl>
          </a:graphicData>
        </a:graphic>
      </p:graphicFrame>
      <p:sp>
        <p:nvSpPr>
          <p:cNvPr id="10" name="Seta para a Direita 134">
            <a:extLst>
              <a:ext uri="{FF2B5EF4-FFF2-40B4-BE49-F238E27FC236}">
                <a16:creationId xmlns:a16="http://schemas.microsoft.com/office/drawing/2014/main" id="{A433F682-661A-198E-8D9F-50839D9F3C93}"/>
              </a:ext>
            </a:extLst>
          </p:cNvPr>
          <p:cNvSpPr/>
          <p:nvPr/>
        </p:nvSpPr>
        <p:spPr>
          <a:xfrm>
            <a:off x="504131" y="1564452"/>
            <a:ext cx="1737764" cy="937664"/>
          </a:xfrm>
          <a:prstGeom prst="rightArrow">
            <a:avLst/>
          </a:prstGeom>
          <a:solidFill>
            <a:sysClr val="window" lastClr="FFFFFF">
              <a:lumMod val="95000"/>
            </a:sys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300" normalizeH="0" baseline="0" noProof="0" dirty="0">
                <a:ln>
                  <a:noFill/>
                </a:ln>
                <a:solidFill>
                  <a:schemeClr val="bg2">
                    <a:lumMod val="50000"/>
                  </a:schemeClr>
                </a:solidFill>
                <a:effectLst/>
                <a:uLnTx/>
                <a:uFillTx/>
                <a:latin typeface="Calibri" panose="020F0502020204030204"/>
                <a:ea typeface="+mn-ea"/>
                <a:cs typeface="+mn-cs"/>
              </a:rPr>
              <a:t>Percepção</a:t>
            </a:r>
          </a:p>
        </p:txBody>
      </p:sp>
      <p:grpSp>
        <p:nvGrpSpPr>
          <p:cNvPr id="13" name="Agrupar 12">
            <a:extLst>
              <a:ext uri="{FF2B5EF4-FFF2-40B4-BE49-F238E27FC236}">
                <a16:creationId xmlns:a16="http://schemas.microsoft.com/office/drawing/2014/main" id="{0C35CFF1-FE7C-0DB9-1D6F-01900D614FAB}"/>
              </a:ext>
            </a:extLst>
          </p:cNvPr>
          <p:cNvGrpSpPr/>
          <p:nvPr/>
        </p:nvGrpSpPr>
        <p:grpSpPr>
          <a:xfrm>
            <a:off x="75" y="6104324"/>
            <a:ext cx="4024269" cy="637044"/>
            <a:chOff x="157406" y="5740245"/>
            <a:chExt cx="4024269" cy="637044"/>
          </a:xfrm>
        </p:grpSpPr>
        <p:sp>
          <p:nvSpPr>
            <p:cNvPr id="14" name="Retângulo: Cantos Arredondados 13">
              <a:extLst>
                <a:ext uri="{FF2B5EF4-FFF2-40B4-BE49-F238E27FC236}">
                  <a16:creationId xmlns:a16="http://schemas.microsoft.com/office/drawing/2014/main" id="{32354DFF-212A-B653-EAC5-3A088EC57FCA}"/>
                </a:ext>
              </a:extLst>
            </p:cNvPr>
            <p:cNvSpPr/>
            <p:nvPr/>
          </p:nvSpPr>
          <p:spPr>
            <a:xfrm>
              <a:off x="180975" y="5740245"/>
              <a:ext cx="3798597" cy="637044"/>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tângulo Arredondado 81">
              <a:extLst>
                <a:ext uri="{FF2B5EF4-FFF2-40B4-BE49-F238E27FC236}">
                  <a16:creationId xmlns:a16="http://schemas.microsoft.com/office/drawing/2014/main" id="{2BE42D65-FA7A-18C0-07B7-1F769BB40B39}"/>
                </a:ext>
              </a:extLst>
            </p:cNvPr>
            <p:cNvSpPr/>
            <p:nvPr/>
          </p:nvSpPr>
          <p:spPr>
            <a:xfrm>
              <a:off x="246685" y="5992517"/>
              <a:ext cx="720000" cy="177903"/>
            </a:xfrm>
            <a:prstGeom prst="roundRect">
              <a:avLst/>
            </a:prstGeom>
            <a:solidFill>
              <a:srgbClr val="70AD47"/>
            </a:solidFill>
            <a:ln w="12700" cap="flat" cmpd="sng" algn="ctr">
              <a:solidFill>
                <a:srgbClr val="70AD47"/>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white"/>
                  </a:solidFill>
                  <a:effectLst/>
                  <a:uLnTx/>
                  <a:uFillTx/>
                  <a:latin typeface="Calibri" panose="020F0502020204030204"/>
                  <a:ea typeface="+mn-ea"/>
                  <a:cs typeface="+mn-cs"/>
                </a:rPr>
                <a:t>90 a 100</a:t>
              </a:r>
            </a:p>
          </p:txBody>
        </p:sp>
        <p:sp>
          <p:nvSpPr>
            <p:cNvPr id="16" name="Retângulo Arredondado 82">
              <a:extLst>
                <a:ext uri="{FF2B5EF4-FFF2-40B4-BE49-F238E27FC236}">
                  <a16:creationId xmlns:a16="http://schemas.microsoft.com/office/drawing/2014/main" id="{E1D05132-9301-BFC4-6B67-407CE05997BB}"/>
                </a:ext>
              </a:extLst>
            </p:cNvPr>
            <p:cNvSpPr/>
            <p:nvPr/>
          </p:nvSpPr>
          <p:spPr>
            <a:xfrm>
              <a:off x="1079602" y="5985083"/>
              <a:ext cx="720000" cy="189413"/>
            </a:xfrm>
            <a:prstGeom prst="roundRect">
              <a:avLst/>
            </a:prstGeom>
            <a:solidFill>
              <a:srgbClr val="FFC000">
                <a:lumMod val="40000"/>
                <a:lumOff val="60000"/>
              </a:srgbClr>
            </a:solidFill>
            <a:ln w="12700" cap="flat" cmpd="sng" algn="ctr">
              <a:solidFill>
                <a:srgbClr val="FFC000">
                  <a:lumMod val="40000"/>
                  <a:lumOff val="6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mn-cs"/>
                </a:rPr>
                <a:t>80 a 89</a:t>
              </a:r>
            </a:p>
          </p:txBody>
        </p:sp>
        <p:sp>
          <p:nvSpPr>
            <p:cNvPr id="17" name="Retângulo Arredondado 84">
              <a:extLst>
                <a:ext uri="{FF2B5EF4-FFF2-40B4-BE49-F238E27FC236}">
                  <a16:creationId xmlns:a16="http://schemas.microsoft.com/office/drawing/2014/main" id="{9BA2B2CC-5339-F41F-F42A-14DB2733ACBC}"/>
                </a:ext>
              </a:extLst>
            </p:cNvPr>
            <p:cNvSpPr/>
            <p:nvPr/>
          </p:nvSpPr>
          <p:spPr>
            <a:xfrm>
              <a:off x="2297710" y="5992517"/>
              <a:ext cx="720000" cy="177903"/>
            </a:xfrm>
            <a:prstGeom prst="roundRect">
              <a:avLst/>
            </a:prstGeom>
            <a:solidFill>
              <a:srgbClr val="FF7C80"/>
            </a:solidFill>
            <a:ln w="12700" cap="flat" cmpd="sng" algn="ctr">
              <a:solidFill>
                <a:srgbClr val="FF7C8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white"/>
                  </a:solidFill>
                  <a:effectLst/>
                  <a:uLnTx/>
                  <a:uFillTx/>
                  <a:latin typeface="Calibri" panose="020F0502020204030204"/>
                  <a:ea typeface="+mn-ea"/>
                  <a:cs typeface="+mn-cs"/>
                </a:rPr>
                <a:t>0 a 79</a:t>
              </a:r>
            </a:p>
          </p:txBody>
        </p:sp>
        <p:sp>
          <p:nvSpPr>
            <p:cNvPr id="21" name="CaixaDeTexto 20">
              <a:extLst>
                <a:ext uri="{FF2B5EF4-FFF2-40B4-BE49-F238E27FC236}">
                  <a16:creationId xmlns:a16="http://schemas.microsoft.com/office/drawing/2014/main" id="{2C32EF3B-3C26-0020-8715-751825370531}"/>
                </a:ext>
              </a:extLst>
            </p:cNvPr>
            <p:cNvSpPr txBox="1"/>
            <p:nvPr/>
          </p:nvSpPr>
          <p:spPr>
            <a:xfrm>
              <a:off x="187886" y="5740245"/>
              <a:ext cx="845103"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1" i="0" u="sng" strike="noStrike" kern="0" cap="none" spc="0" normalizeH="0" baseline="0" noProof="0" dirty="0">
                  <a:ln>
                    <a:noFill/>
                  </a:ln>
                  <a:solidFill>
                    <a:prstClr val="black">
                      <a:lumMod val="75000"/>
                      <a:lumOff val="25000"/>
                    </a:prstClr>
                  </a:solidFill>
                  <a:effectLst/>
                  <a:uLnTx/>
                  <a:uFillTx/>
                  <a:latin typeface="Calibri" panose="020F0502020204030204"/>
                  <a:cs typeface="+mn-cs"/>
                </a:rPr>
                <a:t>% Satisfação</a:t>
              </a:r>
            </a:p>
          </p:txBody>
        </p:sp>
        <p:sp>
          <p:nvSpPr>
            <p:cNvPr id="22" name="CaixaDeTexto 21">
              <a:extLst>
                <a:ext uri="{FF2B5EF4-FFF2-40B4-BE49-F238E27FC236}">
                  <a16:creationId xmlns:a16="http://schemas.microsoft.com/office/drawing/2014/main" id="{CF8F0479-D068-41ED-317F-AC563874FFD4}"/>
                </a:ext>
              </a:extLst>
            </p:cNvPr>
            <p:cNvSpPr txBox="1"/>
            <p:nvPr/>
          </p:nvSpPr>
          <p:spPr>
            <a:xfrm>
              <a:off x="157406" y="6161845"/>
              <a:ext cx="942887"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Excelente / Forças</a:t>
              </a:r>
            </a:p>
          </p:txBody>
        </p:sp>
        <p:sp>
          <p:nvSpPr>
            <p:cNvPr id="23" name="CaixaDeTexto 22">
              <a:extLst>
                <a:ext uri="{FF2B5EF4-FFF2-40B4-BE49-F238E27FC236}">
                  <a16:creationId xmlns:a16="http://schemas.microsoft.com/office/drawing/2014/main" id="{AA5B1C2E-327C-FCFA-82C0-993B6C036CCB}"/>
                </a:ext>
              </a:extLst>
            </p:cNvPr>
            <p:cNvSpPr txBox="1"/>
            <p:nvPr/>
          </p:nvSpPr>
          <p:spPr>
            <a:xfrm>
              <a:off x="990227" y="6161845"/>
              <a:ext cx="1316386"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Conforme / Oportunidades</a:t>
              </a:r>
            </a:p>
          </p:txBody>
        </p:sp>
        <p:sp>
          <p:nvSpPr>
            <p:cNvPr id="24" name="CaixaDeTexto 23">
              <a:extLst>
                <a:ext uri="{FF2B5EF4-FFF2-40B4-BE49-F238E27FC236}">
                  <a16:creationId xmlns:a16="http://schemas.microsoft.com/office/drawing/2014/main" id="{623320ED-1AE1-B877-9EF8-3A5AA930CDAA}"/>
                </a:ext>
              </a:extLst>
            </p:cNvPr>
            <p:cNvSpPr txBox="1"/>
            <p:nvPr/>
          </p:nvSpPr>
          <p:spPr>
            <a:xfrm>
              <a:off x="2228633" y="6161845"/>
              <a:ext cx="1953042"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Não conforme Fraquezas ou Ameaças</a:t>
              </a:r>
            </a:p>
          </p:txBody>
        </p:sp>
      </p:grpSp>
      <p:graphicFrame>
        <p:nvGraphicFramePr>
          <p:cNvPr id="25" name="Tabela 24">
            <a:extLst>
              <a:ext uri="{FF2B5EF4-FFF2-40B4-BE49-F238E27FC236}">
                <a16:creationId xmlns:a16="http://schemas.microsoft.com/office/drawing/2014/main" id="{277E68C3-7E3D-4516-FA0A-FC5A85860BCC}"/>
              </a:ext>
            </a:extLst>
          </p:cNvPr>
          <p:cNvGraphicFramePr>
            <a:graphicFrameLocks noGrp="1"/>
          </p:cNvGraphicFramePr>
          <p:nvPr>
            <p:extLst>
              <p:ext uri="{D42A27DB-BD31-4B8C-83A1-F6EECF244321}">
                <p14:modId xmlns:p14="http://schemas.microsoft.com/office/powerpoint/2010/main" val="3389763628"/>
              </p:ext>
            </p:extLst>
          </p:nvPr>
        </p:nvGraphicFramePr>
        <p:xfrm>
          <a:off x="67186" y="5181947"/>
          <a:ext cx="5189474" cy="695325"/>
        </p:xfrm>
        <a:graphic>
          <a:graphicData uri="http://schemas.openxmlformats.org/drawingml/2006/table">
            <a:tbl>
              <a:tblPr/>
              <a:tblGrid>
                <a:gridCol w="5189474">
                  <a:extLst>
                    <a:ext uri="{9D8B030D-6E8A-4147-A177-3AD203B41FA5}">
                      <a16:colId xmlns:a16="http://schemas.microsoft.com/office/drawing/2014/main" val="162966755"/>
                    </a:ext>
                  </a:extLst>
                </a:gridCol>
              </a:tblGrid>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Base: </a:t>
                      </a:r>
                      <a:r>
                        <a:rPr lang="pt-BR" sz="1000" b="1" i="0" u="none" strike="noStrike" dirty="0">
                          <a:solidFill>
                            <a:schemeClr val="bg2">
                              <a:lumMod val="50000"/>
                            </a:schemeClr>
                          </a:solidFill>
                          <a:effectLst/>
                          <a:latin typeface="Calibri" panose="020F0502020204030204" pitchFamily="34" charset="0"/>
                        </a:rPr>
                        <a:t>671</a:t>
                      </a:r>
                      <a:r>
                        <a:rPr lang="pt-BR" sz="1000" b="0" i="0" u="none" strike="noStrike" dirty="0">
                          <a:solidFill>
                            <a:schemeClr val="bg2">
                              <a:lumMod val="50000"/>
                            </a:schemeClr>
                          </a:solidFill>
                          <a:effectLst/>
                          <a:latin typeface="Calibri" panose="020F0502020204030204" pitchFamily="34" charset="0"/>
                        </a:rPr>
                        <a:t> | Margem de Erro: </a:t>
                      </a:r>
                      <a:r>
                        <a:rPr lang="pt-BR" sz="1000" b="1" i="0" u="none" strike="noStrike" dirty="0">
                          <a:solidFill>
                            <a:schemeClr val="bg2">
                              <a:lumMod val="50000"/>
                            </a:schemeClr>
                          </a:solidFill>
                          <a:effectLst/>
                          <a:latin typeface="Calibri" panose="020F0502020204030204" pitchFamily="34" charset="0"/>
                        </a:rPr>
                        <a:t>3.77.</a:t>
                      </a:r>
                      <a:endParaRPr lang="pt-BR" sz="1000" b="0" i="0" u="none" strike="noStrike" dirty="0">
                        <a:solidFill>
                          <a:schemeClr val="bg2">
                            <a:lumMod val="50000"/>
                          </a:schemeClr>
                        </a:solidFill>
                        <a:effectLst/>
                        <a:latin typeface="Calibri" panose="020F0502020204030204" pitchFamily="34" charset="0"/>
                      </a:endParaRP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Não sei = Não sei/Não tenho como avaliar: </a:t>
                      </a:r>
                      <a:r>
                        <a:rPr lang="pt-BR" sz="1000" b="1" i="0" u="none" strike="noStrike" dirty="0">
                          <a:solidFill>
                            <a:schemeClr val="bg2">
                              <a:lumMod val="50000"/>
                            </a:schemeClr>
                          </a:solidFill>
                          <a:effectLst/>
                          <a:latin typeface="Calibri" panose="020F0502020204030204" pitchFamily="34" charset="0"/>
                        </a:rPr>
                        <a:t>3 entrevistados</a:t>
                      </a:r>
                      <a:r>
                        <a:rPr lang="pt-BR" sz="1000" b="0" i="0" u="none" strike="noStrike" dirty="0">
                          <a:solidFill>
                            <a:schemeClr val="bg2">
                              <a:lumMod val="50000"/>
                            </a:schemeClr>
                          </a:solidFill>
                          <a:effectLst/>
                          <a:latin typeface="Calibri" panose="020F0502020204030204" pitchFamily="34" charset="0"/>
                        </a:rPr>
                        <a:t> (não considerados para cálculo dos indicadores).</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09790492"/>
                  </a:ext>
                </a:extLst>
              </a:tr>
              <a:tr h="190500">
                <a:tc>
                  <a:txBody>
                    <a:bodyPr/>
                    <a:lstStyle/>
                    <a:p>
                      <a:pPr algn="l" fontAlgn="t"/>
                      <a:r>
                        <a:rPr lang="pt-BR" sz="900" b="0" i="0" u="none" strike="noStrike" dirty="0">
                          <a:solidFill>
                            <a:schemeClr val="bg2">
                              <a:lumMod val="50000"/>
                            </a:schemeClr>
                          </a:solidFill>
                          <a:effectLst/>
                          <a:latin typeface="Calibri" panose="020F0502020204030204" pitchFamily="34" charset="0"/>
                        </a:rPr>
                        <a:t>Nota¹: Resultados apresentados em percentual (%).</a:t>
                      </a:r>
                    </a:p>
                  </a:txBody>
                  <a:tcPr marL="9525" marR="9525" marT="9525"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90946733"/>
                  </a:ext>
                </a:extLst>
              </a:tr>
            </a:tbl>
          </a:graphicData>
        </a:graphic>
      </p:graphicFrame>
      <p:graphicFrame>
        <p:nvGraphicFramePr>
          <p:cNvPr id="26" name="Tabela 25">
            <a:extLst>
              <a:ext uri="{FF2B5EF4-FFF2-40B4-BE49-F238E27FC236}">
                <a16:creationId xmlns:a16="http://schemas.microsoft.com/office/drawing/2014/main" id="{3297DCCA-C5DC-7C88-DA44-4C9BBD5AC89B}"/>
              </a:ext>
            </a:extLst>
          </p:cNvPr>
          <p:cNvGraphicFramePr>
            <a:graphicFrameLocks noGrp="1"/>
          </p:cNvGraphicFramePr>
          <p:nvPr>
            <p:extLst>
              <p:ext uri="{D42A27DB-BD31-4B8C-83A1-F6EECF244321}">
                <p14:modId xmlns:p14="http://schemas.microsoft.com/office/powerpoint/2010/main" val="3255821191"/>
              </p:ext>
            </p:extLst>
          </p:nvPr>
        </p:nvGraphicFramePr>
        <p:xfrm>
          <a:off x="78515" y="4287011"/>
          <a:ext cx="4448124" cy="678863"/>
        </p:xfrm>
        <a:graphic>
          <a:graphicData uri="http://schemas.openxmlformats.org/drawingml/2006/table">
            <a:tbl>
              <a:tblPr/>
              <a:tblGrid>
                <a:gridCol w="741354">
                  <a:extLst>
                    <a:ext uri="{9D8B030D-6E8A-4147-A177-3AD203B41FA5}">
                      <a16:colId xmlns:a16="http://schemas.microsoft.com/office/drawing/2014/main" val="2165280647"/>
                    </a:ext>
                  </a:extLst>
                </a:gridCol>
                <a:gridCol w="741354">
                  <a:extLst>
                    <a:ext uri="{9D8B030D-6E8A-4147-A177-3AD203B41FA5}">
                      <a16:colId xmlns:a16="http://schemas.microsoft.com/office/drawing/2014/main" val="3298146854"/>
                    </a:ext>
                  </a:extLst>
                </a:gridCol>
                <a:gridCol w="741354">
                  <a:extLst>
                    <a:ext uri="{9D8B030D-6E8A-4147-A177-3AD203B41FA5}">
                      <a16:colId xmlns:a16="http://schemas.microsoft.com/office/drawing/2014/main" val="2970168599"/>
                    </a:ext>
                  </a:extLst>
                </a:gridCol>
                <a:gridCol w="741354">
                  <a:extLst>
                    <a:ext uri="{9D8B030D-6E8A-4147-A177-3AD203B41FA5}">
                      <a16:colId xmlns:a16="http://schemas.microsoft.com/office/drawing/2014/main" val="3009002003"/>
                    </a:ext>
                  </a:extLst>
                </a:gridCol>
                <a:gridCol w="741354">
                  <a:extLst>
                    <a:ext uri="{9D8B030D-6E8A-4147-A177-3AD203B41FA5}">
                      <a16:colId xmlns:a16="http://schemas.microsoft.com/office/drawing/2014/main" val="2071753375"/>
                    </a:ext>
                  </a:extLst>
                </a:gridCol>
                <a:gridCol w="741354">
                  <a:extLst>
                    <a:ext uri="{9D8B030D-6E8A-4147-A177-3AD203B41FA5}">
                      <a16:colId xmlns:a16="http://schemas.microsoft.com/office/drawing/2014/main" val="3527956893"/>
                    </a:ext>
                  </a:extLst>
                </a:gridCol>
              </a:tblGrid>
              <a:tr h="2989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Ruim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Regular</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Muito bom</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100" b="0" i="0" u="none" strike="noStrike" dirty="0">
                          <a:solidFill>
                            <a:srgbClr val="404040"/>
                          </a:solidFill>
                          <a:effectLst/>
                          <a:latin typeface="Calibri" panose="020F0502020204030204" pitchFamily="34" charset="0"/>
                        </a:rPr>
                        <a:t>Não sei</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7866756"/>
                  </a:ext>
                </a:extLst>
              </a:tr>
              <a:tr h="189964">
                <a:tc>
                  <a:txBody>
                    <a:bodyPr/>
                    <a:lstStyle/>
                    <a:p>
                      <a:pPr algn="ctr" rtl="0" fontAlgn="ctr"/>
                      <a:r>
                        <a:rPr lang="pt-BR" sz="1000" b="0" i="0" u="none" strike="noStrike" dirty="0">
                          <a:solidFill>
                            <a:srgbClr val="404040"/>
                          </a:solidFill>
                          <a:effectLst/>
                          <a:latin typeface="Calibri" panose="020F0502020204030204" pitchFamily="34" charset="0"/>
                        </a:rPr>
                        <a:t>1,8</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6,5</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19,6</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37,1</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a:solidFill>
                            <a:srgbClr val="404040"/>
                          </a:solidFill>
                          <a:effectLst/>
                          <a:latin typeface="Calibri" panose="020F0502020204030204" pitchFamily="34" charset="0"/>
                        </a:rPr>
                        <a:t>34,6</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rtl="0" fontAlgn="ctr"/>
                      <a:r>
                        <a:rPr lang="pt-BR" sz="1000" b="0" i="0" u="none" strike="noStrike" dirty="0">
                          <a:solidFill>
                            <a:srgbClr val="404040"/>
                          </a:solidFill>
                          <a:effectLst/>
                          <a:latin typeface="Calibri" panose="020F0502020204030204" pitchFamily="34" charset="0"/>
                        </a:rPr>
                        <a:t>0,4</a:t>
                      </a:r>
                    </a:p>
                  </a:txBody>
                  <a:tcPr marL="7620" marR="7620" marT="762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229678748"/>
                  </a:ext>
                </a:extLst>
              </a:tr>
              <a:tr h="189964">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pt-BR" sz="800" b="1" i="0" u="none" strike="noStrike" dirty="0">
                          <a:solidFill>
                            <a:schemeClr val="bg1">
                              <a:lumMod val="65000"/>
                            </a:schemeClr>
                          </a:solidFill>
                          <a:effectLst/>
                          <a:latin typeface="Calibri" panose="020F0502020204030204" pitchFamily="34" charset="0"/>
                        </a:rPr>
                        <a:t>FREQUÊNCIA</a:t>
                      </a:r>
                      <a:endParaRPr lang="pt-BR" sz="1000" b="1" i="0" u="none" strike="noStrike" dirty="0">
                        <a:solidFill>
                          <a:schemeClr val="bg1">
                            <a:lumMod val="65000"/>
                          </a:schemeClr>
                        </a:solidFill>
                        <a:effectLst/>
                        <a:latin typeface="Calibri" panose="020F0502020204030204" pitchFamily="34" charset="0"/>
                      </a:endParaRPr>
                    </a:p>
                  </a:txBody>
                  <a:tcPr marL="9525" marR="9525" marT="9525"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pt-BR"/>
                    </a:p>
                  </a:txBody>
                  <a:tcPr/>
                </a:tc>
                <a:extLst>
                  <a:ext uri="{0D108BD9-81ED-4DB2-BD59-A6C34878D82A}">
                    <a16:rowId xmlns:a16="http://schemas.microsoft.com/office/drawing/2014/main" val="540782612"/>
                  </a:ext>
                </a:extLst>
              </a:tr>
            </a:tbl>
          </a:graphicData>
        </a:graphic>
      </p:graphicFrame>
      <p:sp>
        <p:nvSpPr>
          <p:cNvPr id="27" name="Retângulo 26">
            <a:extLst>
              <a:ext uri="{FF2B5EF4-FFF2-40B4-BE49-F238E27FC236}">
                <a16:creationId xmlns:a16="http://schemas.microsoft.com/office/drawing/2014/main" id="{A47FADA0-F229-FD8D-BD6C-7CBCF5F53EED}"/>
              </a:ext>
            </a:extLst>
          </p:cNvPr>
          <p:cNvSpPr/>
          <p:nvPr/>
        </p:nvSpPr>
        <p:spPr>
          <a:xfrm>
            <a:off x="2304331" y="2026272"/>
            <a:ext cx="1486196" cy="2551928"/>
          </a:xfrm>
          <a:prstGeom prst="rect">
            <a:avLst/>
          </a:prstGeom>
          <a:noFill/>
          <a:ln w="12700" cap="flat" cmpd="sng" algn="ctr">
            <a:solidFill>
              <a:srgbClr val="FF7C80"/>
            </a:solidFill>
            <a:prstDash val="lgDash"/>
            <a:miter lim="800000"/>
            <a:headEnd type="none" w="med" len="med"/>
            <a:tailEnd type="none" w="med" len="me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100" b="0" i="0" u="none" strike="noStrike" kern="0" cap="none" spc="0" normalizeH="0" baseline="0" noProof="0">
              <a:ln>
                <a:solidFill>
                  <a:srgbClr val="70AD47"/>
                </a:solidFill>
              </a:ln>
              <a:solidFill>
                <a:prstClr val="white"/>
              </a:solidFill>
              <a:effectLst/>
              <a:uLnTx/>
              <a:uFillTx/>
              <a:latin typeface="Calibri" panose="020F0502020204030204"/>
              <a:ea typeface="+mn-ea"/>
              <a:cs typeface="+mn-cs"/>
            </a:endParaRPr>
          </a:p>
        </p:txBody>
      </p:sp>
      <p:sp>
        <p:nvSpPr>
          <p:cNvPr id="28" name="Retângulo 27">
            <a:extLst>
              <a:ext uri="{FF2B5EF4-FFF2-40B4-BE49-F238E27FC236}">
                <a16:creationId xmlns:a16="http://schemas.microsoft.com/office/drawing/2014/main" id="{6F4B5B65-6C21-00FA-54C5-3F76A3470FE2}"/>
              </a:ext>
            </a:extLst>
          </p:cNvPr>
          <p:cNvSpPr/>
          <p:nvPr/>
        </p:nvSpPr>
        <p:spPr>
          <a:xfrm>
            <a:off x="9272067" y="1716931"/>
            <a:ext cx="1423100" cy="271909"/>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tângulo 28">
            <a:extLst>
              <a:ext uri="{FF2B5EF4-FFF2-40B4-BE49-F238E27FC236}">
                <a16:creationId xmlns:a16="http://schemas.microsoft.com/office/drawing/2014/main" id="{74C9C127-14FA-97C6-DBC3-D19B6A51F14E}"/>
              </a:ext>
            </a:extLst>
          </p:cNvPr>
          <p:cNvSpPr/>
          <p:nvPr/>
        </p:nvSpPr>
        <p:spPr>
          <a:xfrm>
            <a:off x="9276808" y="1988840"/>
            <a:ext cx="1423100" cy="271909"/>
          </a:xfrm>
          <a:prstGeom prst="rect">
            <a:avLst/>
          </a:prstGeom>
          <a:noFill/>
          <a:ln w="19050" cap="rnd" cmpd="sng" algn="ctr">
            <a:solidFill>
              <a:srgbClr val="FF7C80"/>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tângulo 29">
            <a:extLst>
              <a:ext uri="{FF2B5EF4-FFF2-40B4-BE49-F238E27FC236}">
                <a16:creationId xmlns:a16="http://schemas.microsoft.com/office/drawing/2014/main" id="{E07586F0-8498-108A-5205-09319E777897}"/>
              </a:ext>
            </a:extLst>
          </p:cNvPr>
          <p:cNvSpPr/>
          <p:nvPr/>
        </p:nvSpPr>
        <p:spPr>
          <a:xfrm>
            <a:off x="5400675" y="3501008"/>
            <a:ext cx="5321757" cy="2880320"/>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algn="just"/>
            <a:r>
              <a:rPr lang="pt-BR" sz="1200" dirty="0">
                <a:solidFill>
                  <a:schemeClr val="bg2">
                    <a:lumMod val="50000"/>
                  </a:schemeClr>
                </a:solidFill>
                <a:latin typeface="Calibri" panose="020F0502020204030204" pitchFamily="34" charset="0"/>
                <a:cs typeface="Calibri" panose="020F0502020204030204" pitchFamily="34" charset="0"/>
              </a:rPr>
              <a:t>Dentre os beneficiários que souberam avaliar o plano de saúde, </a:t>
            </a:r>
            <a:r>
              <a:rPr lang="pt-BR" sz="1200" b="1" dirty="0">
                <a:solidFill>
                  <a:schemeClr val="bg2">
                    <a:lumMod val="50000"/>
                  </a:schemeClr>
                </a:solidFill>
                <a:latin typeface="Calibri" panose="020F0502020204030204" pitchFamily="34" charset="0"/>
                <a:cs typeface="Calibri" panose="020F0502020204030204" pitchFamily="34" charset="0"/>
              </a:rPr>
              <a:t>72% </a:t>
            </a:r>
            <a:r>
              <a:rPr lang="pt-BR" sz="1200" dirty="0">
                <a:solidFill>
                  <a:schemeClr val="bg2">
                    <a:lumMod val="50000"/>
                  </a:schemeClr>
                </a:solidFill>
                <a:latin typeface="Calibri" panose="020F0502020204030204" pitchFamily="34" charset="0"/>
                <a:cs typeface="Calibri" panose="020F0502020204030204" pitchFamily="34" charset="0"/>
              </a:rPr>
              <a:t>avaliaram positivamente, classificando o atributo em patamar de </a:t>
            </a:r>
            <a:r>
              <a:rPr lang="pt-BR" sz="1200" b="1" dirty="0">
                <a:solidFill>
                  <a:schemeClr val="bg2">
                    <a:lumMod val="50000"/>
                  </a:schemeClr>
                </a:solidFill>
                <a:latin typeface="Calibri" panose="020F0502020204030204" pitchFamily="34" charset="0"/>
                <a:cs typeface="Calibri" panose="020F0502020204030204" pitchFamily="34" charset="0"/>
              </a:rPr>
              <a:t>Não</a:t>
            </a:r>
            <a:r>
              <a:rPr lang="pt-BR" sz="1200" dirty="0">
                <a:solidFill>
                  <a:schemeClr val="bg2">
                    <a:lumMod val="50000"/>
                  </a:schemeClr>
                </a:solidFill>
                <a:latin typeface="Calibri" panose="020F0502020204030204" pitchFamily="34" charset="0"/>
                <a:cs typeface="Calibri" panose="020F0502020204030204" pitchFamily="34" charset="0"/>
              </a:rPr>
              <a:t> </a:t>
            </a:r>
            <a:r>
              <a:rPr lang="pt-BR" sz="1200" b="1" dirty="0">
                <a:solidFill>
                  <a:schemeClr val="bg2">
                    <a:lumMod val="50000"/>
                  </a:schemeClr>
                </a:solidFill>
                <a:latin typeface="Calibri" panose="020F0502020204030204" pitchFamily="34" charset="0"/>
                <a:cs typeface="Calibri" panose="020F0502020204030204" pitchFamily="34" charset="0"/>
              </a:rPr>
              <a:t>Conformidade</a:t>
            </a:r>
            <a:r>
              <a:rPr lang="pt-BR" sz="1200" dirty="0">
                <a:solidFill>
                  <a:schemeClr val="bg2">
                    <a:lumMod val="50000"/>
                  </a:schemeClr>
                </a:solidFill>
                <a:latin typeface="Calibri" panose="020F0502020204030204" pitchFamily="34" charset="0"/>
                <a:cs typeface="Calibri" panose="020F0502020204030204" pitchFamily="34" charset="0"/>
              </a:rPr>
              <a:t>. Ponto de atenção para o índice de insatisfeitos, com </a:t>
            </a:r>
            <a:r>
              <a:rPr lang="pt-BR" sz="1200" b="1" dirty="0">
                <a:solidFill>
                  <a:schemeClr val="bg2">
                    <a:lumMod val="50000"/>
                  </a:schemeClr>
                </a:solidFill>
                <a:latin typeface="Calibri" panose="020F0502020204030204" pitchFamily="34" charset="0"/>
                <a:cs typeface="Calibri" panose="020F0502020204030204" pitchFamily="34" charset="0"/>
              </a:rPr>
              <a:t>8,4%</a:t>
            </a:r>
            <a:r>
              <a:rPr lang="pt-BR" sz="1200" dirty="0">
                <a:solidFill>
                  <a:schemeClr val="bg2">
                    <a:lumMod val="50000"/>
                  </a:schemeClr>
                </a:solidFill>
                <a:latin typeface="Calibri" panose="020F0502020204030204" pitchFamily="34" charset="0"/>
                <a:cs typeface="Calibri" panose="020F0502020204030204" pitchFamily="34" charset="0"/>
              </a:rPr>
              <a:t> (soma das menções negativas </a:t>
            </a:r>
            <a:r>
              <a:rPr lang="pt-BR" sz="1200" b="1" dirty="0">
                <a:solidFill>
                  <a:schemeClr val="bg2">
                    <a:lumMod val="50000"/>
                  </a:schemeClr>
                </a:solidFill>
                <a:latin typeface="Calibri" panose="020F0502020204030204" pitchFamily="34" charset="0"/>
                <a:cs typeface="Calibri" panose="020F0502020204030204" pitchFamily="34" charset="0"/>
              </a:rPr>
              <a:t>Muito Ruim </a:t>
            </a:r>
            <a:r>
              <a:rPr lang="pt-BR" sz="1200" dirty="0">
                <a:solidFill>
                  <a:schemeClr val="bg2">
                    <a:lumMod val="50000"/>
                  </a:schemeClr>
                </a:solidFill>
                <a:latin typeface="Calibri" panose="020F0502020204030204" pitchFamily="34" charset="0"/>
                <a:cs typeface="Calibri" panose="020F0502020204030204" pitchFamily="34" charset="0"/>
              </a:rPr>
              <a:t>e </a:t>
            </a:r>
            <a:r>
              <a:rPr lang="pt-BR" sz="1200" b="1" dirty="0">
                <a:solidFill>
                  <a:schemeClr val="bg2">
                    <a:lumMod val="50000"/>
                  </a:schemeClr>
                </a:solidFill>
                <a:latin typeface="Calibri" panose="020F0502020204030204" pitchFamily="34" charset="0"/>
                <a:cs typeface="Calibri" panose="020F0502020204030204" pitchFamily="34" charset="0"/>
              </a:rPr>
              <a:t>Ruim</a:t>
            </a:r>
            <a:r>
              <a:rPr lang="pt-BR" sz="1200" dirty="0">
                <a:solidFill>
                  <a:schemeClr val="bg2">
                    <a:lumMod val="50000"/>
                  </a:schemeClr>
                </a:solidFill>
                <a:latin typeface="Calibri" panose="020F0502020204030204" pitchFamily="34" charset="0"/>
                <a:cs typeface="Calibri" panose="020F0502020204030204" pitchFamily="34" charset="0"/>
              </a:rPr>
              <a:t>)</a:t>
            </a:r>
            <a:r>
              <a:rPr lang="pt-BR" sz="1200" b="1" dirty="0">
                <a:solidFill>
                  <a:schemeClr val="bg2">
                    <a:lumMod val="50000"/>
                  </a:schemeClr>
                </a:solidFill>
                <a:latin typeface="Calibri" panose="020F0502020204030204" pitchFamily="34" charset="0"/>
                <a:cs typeface="Calibri" panose="020F0502020204030204" pitchFamily="34" charset="0"/>
              </a:rPr>
              <a:t>. </a:t>
            </a:r>
            <a:r>
              <a:rPr lang="pt-BR" sz="1200" dirty="0">
                <a:solidFill>
                  <a:schemeClr val="bg2">
                    <a:lumMod val="50000"/>
                  </a:schemeClr>
                </a:solidFill>
                <a:latin typeface="Calibri" panose="020F0502020204030204" pitchFamily="34" charset="0"/>
                <a:cs typeface="Calibri" panose="020F0502020204030204" pitchFamily="34" charset="0"/>
              </a:rPr>
              <a:t>Observamos então que o índice de não satisfeitos se concentra no gradiente </a:t>
            </a:r>
            <a:r>
              <a:rPr lang="pt-BR" sz="1200" b="1" dirty="0">
                <a:solidFill>
                  <a:schemeClr val="bg2">
                    <a:lumMod val="50000"/>
                  </a:schemeClr>
                </a:solidFill>
                <a:latin typeface="Calibri" panose="020F0502020204030204" pitchFamily="34" charset="0"/>
                <a:cs typeface="Calibri" panose="020F0502020204030204" pitchFamily="34" charset="0"/>
              </a:rPr>
              <a:t>Regular</a:t>
            </a:r>
            <a:r>
              <a:rPr lang="pt-BR" sz="1200" dirty="0">
                <a:solidFill>
                  <a:schemeClr val="bg2">
                    <a:lumMod val="50000"/>
                  </a:schemeClr>
                </a:solidFill>
                <a:latin typeface="Calibri" panose="020F0502020204030204" pitchFamily="34" charset="0"/>
                <a:cs typeface="Calibri" panose="020F0502020204030204" pitchFamily="34" charset="0"/>
              </a:rPr>
              <a:t> com </a:t>
            </a:r>
            <a:r>
              <a:rPr lang="pt-BR" sz="1200" b="1" dirty="0">
                <a:solidFill>
                  <a:schemeClr val="bg2">
                    <a:lumMod val="50000"/>
                  </a:schemeClr>
                </a:solidFill>
                <a:latin typeface="Calibri" panose="020F0502020204030204" pitchFamily="34" charset="0"/>
                <a:cs typeface="Calibri" panose="020F0502020204030204" pitchFamily="34" charset="0"/>
              </a:rPr>
              <a:t>19,7% </a:t>
            </a:r>
            <a:r>
              <a:rPr lang="pt-BR" sz="1200" dirty="0">
                <a:solidFill>
                  <a:schemeClr val="bg2">
                    <a:lumMod val="50000"/>
                  </a:schemeClr>
                </a:solidFill>
                <a:latin typeface="Calibri" panose="020F0502020204030204" pitchFamily="34" charset="0"/>
                <a:cs typeface="Calibri" panose="020F0502020204030204" pitchFamily="34" charset="0"/>
              </a:rPr>
              <a:t>de citações.</a:t>
            </a:r>
          </a:p>
          <a:p>
            <a:pPr algn="just"/>
            <a:endParaRPr lang="pt-BR" sz="400" dirty="0">
              <a:solidFill>
                <a:schemeClr val="bg2">
                  <a:lumMod val="50000"/>
                </a:schemeClr>
              </a:solidFill>
              <a:latin typeface="Calibri" panose="020F0502020204030204" pitchFamily="34" charset="0"/>
              <a:cs typeface="Calibri" panose="020F0502020204030204" pitchFamily="34" charset="0"/>
            </a:endParaRPr>
          </a:p>
          <a:p>
            <a:pPr algn="just"/>
            <a:endParaRPr lang="pt-BR" sz="400" dirty="0">
              <a:solidFill>
                <a:schemeClr val="bg2">
                  <a:lumMod val="50000"/>
                </a:schemeClr>
              </a:solidFill>
              <a:latin typeface="Calibri" panose="020F0502020204030204" pitchFamily="34" charset="0"/>
              <a:cs typeface="Calibri" panose="020F0502020204030204" pitchFamily="34" charset="0"/>
            </a:endParaRPr>
          </a:p>
          <a:p>
            <a:pPr algn="just"/>
            <a:r>
              <a:rPr lang="pt-BR" sz="1200" dirty="0">
                <a:solidFill>
                  <a:schemeClr val="bg2">
                    <a:lumMod val="50000"/>
                  </a:schemeClr>
                </a:solidFill>
                <a:latin typeface="Calibri" panose="020F0502020204030204" pitchFamily="34" charset="0"/>
                <a:cs typeface="Calibri" panose="020F0502020204030204" pitchFamily="34" charset="0"/>
              </a:rPr>
              <a:t>Analisando os perfis, a variação entre os gêneros é pequena ficando dentro da margem de erro, logo não é possível dizer que há um gênero com melhor resultado que outro</a:t>
            </a:r>
            <a:r>
              <a:rPr lang="pt-BR" sz="1200" b="1" dirty="0">
                <a:solidFill>
                  <a:schemeClr val="bg2">
                    <a:lumMod val="50000"/>
                  </a:schemeClr>
                </a:solidFill>
                <a:latin typeface="Calibri" panose="020F0502020204030204"/>
                <a:cs typeface="Times New Roman" panose="02020603050405020304" pitchFamily="18" charset="0"/>
              </a:rPr>
              <a:t>.</a:t>
            </a:r>
            <a:r>
              <a:rPr lang="pt-BR" sz="1200" b="1" dirty="0">
                <a:solidFill>
                  <a:schemeClr val="bg2">
                    <a:lumMod val="50000"/>
                  </a:schemeClr>
                </a:solidFill>
                <a:latin typeface="Calibri" panose="020F0502020204030204" pitchFamily="34" charset="0"/>
                <a:cs typeface="Calibri" panose="020F0502020204030204" pitchFamily="34" charset="0"/>
              </a:rPr>
              <a:t> </a:t>
            </a:r>
            <a:r>
              <a:rPr lang="pt-BR" sz="1200" dirty="0">
                <a:solidFill>
                  <a:schemeClr val="bg2">
                    <a:lumMod val="50000"/>
                  </a:schemeClr>
                </a:solidFill>
                <a:latin typeface="Calibri" panose="020F0502020204030204" pitchFamily="34" charset="0"/>
                <a:cs typeface="Calibri" panose="020F0502020204030204" pitchFamily="34" charset="0"/>
              </a:rPr>
              <a:t>Por faixa etária, o público</a:t>
            </a:r>
            <a:r>
              <a:rPr lang="pt-BR" sz="1200" b="1" dirty="0">
                <a:solidFill>
                  <a:schemeClr val="bg2">
                    <a:lumMod val="50000"/>
                  </a:schemeClr>
                </a:solidFill>
                <a:latin typeface="Calibri" panose="020F0502020204030204" pitchFamily="34" charset="0"/>
                <a:cs typeface="Calibri" panose="020F0502020204030204" pitchFamily="34" charset="0"/>
              </a:rPr>
              <a:t> De 18 a 25 anos</a:t>
            </a:r>
            <a:r>
              <a:rPr lang="pt-BR" sz="1200" dirty="0">
                <a:solidFill>
                  <a:schemeClr val="bg2">
                    <a:lumMod val="50000"/>
                  </a:schemeClr>
                </a:solidFill>
                <a:latin typeface="Calibri" panose="020F0502020204030204" pitchFamily="34" charset="0"/>
                <a:cs typeface="Calibri" panose="020F0502020204030204" pitchFamily="34" charset="0"/>
              </a:rPr>
              <a:t> são os mais satisfeitos, com </a:t>
            </a:r>
            <a:r>
              <a:rPr lang="pt-BR" sz="1200" b="1" dirty="0">
                <a:solidFill>
                  <a:schemeClr val="bg2">
                    <a:lumMod val="50000"/>
                  </a:schemeClr>
                </a:solidFill>
                <a:latin typeface="Calibri" panose="020F0502020204030204" pitchFamily="34" charset="0"/>
                <a:cs typeface="Calibri" panose="020F0502020204030204" pitchFamily="34" charset="0"/>
              </a:rPr>
              <a:t>92% </a:t>
            </a:r>
            <a:r>
              <a:rPr lang="pt-BR" sz="1200" dirty="0">
                <a:solidFill>
                  <a:schemeClr val="bg2">
                    <a:lumMod val="50000"/>
                  </a:schemeClr>
                </a:solidFill>
                <a:latin typeface="Calibri" panose="020F0502020204030204" pitchFamily="34" charset="0"/>
                <a:cs typeface="Calibri" panose="020F0502020204030204" pitchFamily="34" charset="0"/>
              </a:rPr>
              <a:t>das menções, atingindo o patamar de </a:t>
            </a:r>
            <a:r>
              <a:rPr lang="pt-BR" sz="1200" b="1" dirty="0">
                <a:solidFill>
                  <a:schemeClr val="bg2">
                    <a:lumMod val="50000"/>
                  </a:schemeClr>
                </a:solidFill>
                <a:latin typeface="Calibri" panose="020F0502020204030204" pitchFamily="34" charset="0"/>
                <a:cs typeface="Calibri" panose="020F0502020204030204" pitchFamily="34" charset="0"/>
              </a:rPr>
              <a:t>Excelência</a:t>
            </a:r>
            <a:r>
              <a:rPr lang="pt-BR" sz="1200" dirty="0">
                <a:solidFill>
                  <a:schemeClr val="bg2">
                    <a:lumMod val="50000"/>
                  </a:schemeClr>
                </a:solidFill>
                <a:latin typeface="Calibri" panose="020F0502020204030204" pitchFamily="34" charset="0"/>
                <a:cs typeface="Calibri" panose="020F0502020204030204" pitchFamily="34" charset="0"/>
              </a:rPr>
              <a:t>. Os menos satisfeitos são beneficiários </a:t>
            </a:r>
            <a:r>
              <a:rPr lang="pt-BR" sz="1200" b="1" dirty="0">
                <a:solidFill>
                  <a:schemeClr val="bg2">
                    <a:lumMod val="50000"/>
                  </a:schemeClr>
                </a:solidFill>
                <a:latin typeface="Calibri" panose="020F0502020204030204" pitchFamily="34" charset="0"/>
                <a:cs typeface="Calibri" panose="020F0502020204030204" pitchFamily="34" charset="0"/>
              </a:rPr>
              <a:t>De 26 a 35 anos </a:t>
            </a:r>
            <a:r>
              <a:rPr lang="pt-BR" sz="1200" dirty="0">
                <a:solidFill>
                  <a:schemeClr val="bg2">
                    <a:lumMod val="50000"/>
                  </a:schemeClr>
                </a:solidFill>
                <a:latin typeface="Calibri" panose="020F0502020204030204" pitchFamily="34" charset="0"/>
                <a:cs typeface="Calibri" panose="020F0502020204030204" pitchFamily="34" charset="0"/>
              </a:rPr>
              <a:t>com </a:t>
            </a:r>
            <a:r>
              <a:rPr lang="pt-BR" sz="1200" b="1" dirty="0">
                <a:solidFill>
                  <a:schemeClr val="bg2">
                    <a:lumMod val="50000"/>
                  </a:schemeClr>
                </a:solidFill>
                <a:latin typeface="Calibri" panose="020F0502020204030204" pitchFamily="34" charset="0"/>
                <a:cs typeface="Calibri" panose="020F0502020204030204" pitchFamily="34" charset="0"/>
              </a:rPr>
              <a:t>59,5%,</a:t>
            </a:r>
            <a:r>
              <a:rPr lang="pt-BR" sz="1200" dirty="0">
                <a:solidFill>
                  <a:schemeClr val="bg2">
                    <a:lumMod val="50000"/>
                  </a:schemeClr>
                </a:solidFill>
                <a:latin typeface="Calibri" panose="020F0502020204030204" pitchFamily="34" charset="0"/>
                <a:cs typeface="Calibri" panose="020F0502020204030204" pitchFamily="34" charset="0"/>
              </a:rPr>
              <a:t> avaliando o atributo em</a:t>
            </a:r>
            <a:r>
              <a:rPr lang="pt-BR" sz="1200" b="1" dirty="0">
                <a:solidFill>
                  <a:schemeClr val="bg2">
                    <a:lumMod val="50000"/>
                  </a:schemeClr>
                </a:solidFill>
                <a:latin typeface="Calibri" panose="020F0502020204030204" pitchFamily="34" charset="0"/>
                <a:cs typeface="Calibri" panose="020F0502020204030204" pitchFamily="34" charset="0"/>
              </a:rPr>
              <a:t> Não Conformidade.</a:t>
            </a:r>
          </a:p>
        </p:txBody>
      </p:sp>
      <p:pic>
        <p:nvPicPr>
          <p:cNvPr id="31" name="Gráfico 30" descr="Fala com preenchimento sólido">
            <a:extLst>
              <a:ext uri="{FF2B5EF4-FFF2-40B4-BE49-F238E27FC236}">
                <a16:creationId xmlns:a16="http://schemas.microsoft.com/office/drawing/2014/main" id="{C589D39E-B20E-B5F0-C867-8698AB7DDE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1602" y="3093548"/>
            <a:ext cx="638645" cy="638645"/>
          </a:xfrm>
          <a:prstGeom prst="rect">
            <a:avLst/>
          </a:prstGeom>
        </p:spPr>
      </p:pic>
      <p:sp>
        <p:nvSpPr>
          <p:cNvPr id="35" name="Círculo Q4">
            <a:extLst>
              <a:ext uri="{FF2B5EF4-FFF2-40B4-BE49-F238E27FC236}">
                <a16:creationId xmlns:a16="http://schemas.microsoft.com/office/drawing/2014/main" id="{7EBB0DC3-AAD4-7173-1FE0-D3D96E0033F0}"/>
              </a:ext>
            </a:extLst>
          </p:cNvPr>
          <p:cNvSpPr/>
          <p:nvPr/>
        </p:nvSpPr>
        <p:spPr>
          <a:xfrm>
            <a:off x="2708449" y="1694400"/>
            <a:ext cx="667503" cy="663744"/>
          </a:xfrm>
          <a:prstGeom prst="ellipse">
            <a:avLst/>
          </a:prstGeom>
          <a:solidFill>
            <a:srgbClr val="FF7C80"/>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Calibri"/>
              </a:rPr>
              <a:t>72,0</a:t>
            </a:r>
            <a:endParaRPr kumimoji="0" lang="pt-BR"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Retângulo: Cantos Arredondados 1">
            <a:extLst>
              <a:ext uri="{FF2B5EF4-FFF2-40B4-BE49-F238E27FC236}">
                <a16:creationId xmlns:a16="http://schemas.microsoft.com/office/drawing/2014/main" id="{34BA04FD-0597-87AC-E42C-741ABAD6C76D}"/>
              </a:ext>
            </a:extLst>
          </p:cNvPr>
          <p:cNvSpPr/>
          <p:nvPr/>
        </p:nvSpPr>
        <p:spPr>
          <a:xfrm>
            <a:off x="3866207" y="2266656"/>
            <a:ext cx="550669" cy="283571"/>
          </a:xfrm>
          <a:prstGeom prst="roundRect">
            <a:avLst/>
          </a:prstGeom>
          <a:solidFill>
            <a:srgbClr val="FFE699"/>
          </a:solid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schemeClr val="tx1">
                    <a:lumMod val="75000"/>
                    <a:lumOff val="25000"/>
                  </a:schemeClr>
                </a:solidFill>
                <a:latin typeface="Calibri" panose="020F0502020204030204"/>
                <a:cs typeface="+mn-cs"/>
              </a:rPr>
              <a:t>87,2</a:t>
            </a:r>
            <a:endParaRPr kumimoji="0" lang="pt-BR" sz="1400" b="1" i="0" u="none" strike="noStrike" kern="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sp>
        <p:nvSpPr>
          <p:cNvPr id="3" name="CaixaDeTexto 2">
            <a:extLst>
              <a:ext uri="{FF2B5EF4-FFF2-40B4-BE49-F238E27FC236}">
                <a16:creationId xmlns:a16="http://schemas.microsoft.com/office/drawing/2014/main" id="{B83E5495-AD8C-3B81-2833-EDCD387280C5}"/>
              </a:ext>
            </a:extLst>
          </p:cNvPr>
          <p:cNvSpPr txBox="1"/>
          <p:nvPr/>
        </p:nvSpPr>
        <p:spPr>
          <a:xfrm>
            <a:off x="3923209" y="2031749"/>
            <a:ext cx="481222" cy="246221"/>
          </a:xfrm>
          <a:prstGeom prst="rect">
            <a:avLst/>
          </a:prstGeom>
          <a:noFill/>
        </p:spPr>
        <p:txBody>
          <a:bodyPr wrap="none" rtlCol="0">
            <a:spAutoFit/>
          </a:bodyPr>
          <a:lstStyle/>
          <a:p>
            <a:pPr fontAlgn="auto">
              <a:spcBef>
                <a:spcPts val="0"/>
              </a:spcBef>
              <a:spcAft>
                <a:spcPts val="0"/>
              </a:spcAft>
            </a:pPr>
            <a:r>
              <a:rPr lang="pt-BR" sz="1000" dirty="0">
                <a:solidFill>
                  <a:schemeClr val="bg2">
                    <a:lumMod val="50000"/>
                  </a:schemeClr>
                </a:solidFill>
                <a:latin typeface="Calibri" panose="020F0502020204030204"/>
                <a:cs typeface="+mn-cs"/>
              </a:rPr>
              <a:t>2023:</a:t>
            </a:r>
          </a:p>
        </p:txBody>
      </p:sp>
      <p:grpSp>
        <p:nvGrpSpPr>
          <p:cNvPr id="4" name="Agrupar 3">
            <a:extLst>
              <a:ext uri="{FF2B5EF4-FFF2-40B4-BE49-F238E27FC236}">
                <a16:creationId xmlns:a16="http://schemas.microsoft.com/office/drawing/2014/main" id="{77FD3FE7-A7CE-4452-9B3F-445E46364F24}"/>
              </a:ext>
            </a:extLst>
          </p:cNvPr>
          <p:cNvGrpSpPr/>
          <p:nvPr/>
        </p:nvGrpSpPr>
        <p:grpSpPr>
          <a:xfrm>
            <a:off x="5427499" y="1100996"/>
            <a:ext cx="2408399" cy="2376001"/>
            <a:chOff x="0" y="0"/>
            <a:chExt cx="2237239" cy="2543175"/>
          </a:xfrm>
        </p:grpSpPr>
        <p:pic>
          <p:nvPicPr>
            <p:cNvPr id="5" name="Imagem 4" descr="Free vector graphic: Silhouette, Man, Women'S - Free Image ...">
              <a:extLst>
                <a:ext uri="{FF2B5EF4-FFF2-40B4-BE49-F238E27FC236}">
                  <a16:creationId xmlns:a16="http://schemas.microsoft.com/office/drawing/2014/main" id="{1D7FE2C7-68BE-4CC3-B432-6A7CEF9C8B5A}"/>
                </a:ext>
              </a:extLst>
            </p:cNvPr>
            <p:cNvPicPr>
              <a:picLocks noChangeAspect="1"/>
            </p:cNvPicPr>
            <p:nvPr/>
          </p:nvPicPr>
          <p:blipFill rotWithShape="1">
            <a:blip r:embed="rId4" cstate="print">
              <a:duotone>
                <a:srgbClr val="5B9BD5">
                  <a:shade val="45000"/>
                  <a:satMod val="135000"/>
                </a:srgbClr>
                <a:prstClr val="white"/>
              </a:duotone>
              <a:extLst>
                <a:ext uri="{28A0092B-C50C-407E-A947-70E740481C1C}">
                  <a14:useLocalDpi xmlns:a14="http://schemas.microsoft.com/office/drawing/2010/main" val="0"/>
                </a:ext>
              </a:extLst>
            </a:blip>
            <a:srcRect r="50076"/>
            <a:stretch/>
          </p:blipFill>
          <p:spPr>
            <a:xfrm>
              <a:off x="381001" y="161925"/>
              <a:ext cx="628649" cy="2257426"/>
            </a:xfrm>
            <a:prstGeom prst="rect">
              <a:avLst/>
            </a:prstGeom>
          </p:spPr>
        </p:pic>
        <p:pic>
          <p:nvPicPr>
            <p:cNvPr id="7" name="Imagem 6" descr="Free vector graphic: Silhouette, Man, Women'S - Free Image ...">
              <a:extLst>
                <a:ext uri="{FF2B5EF4-FFF2-40B4-BE49-F238E27FC236}">
                  <a16:creationId xmlns:a16="http://schemas.microsoft.com/office/drawing/2014/main" id="{51AA0A2E-85F9-42F2-A467-A9F09CD486A7}"/>
                </a:ext>
              </a:extLst>
            </p:cNvPr>
            <p:cNvPicPr>
              <a:picLocks noChangeAspect="1"/>
            </p:cNvPicPr>
            <p:nvPr/>
          </p:nvPicPr>
          <p:blipFill rotWithShape="1">
            <a:blip r:embed="rId5" cstate="print">
              <a:duotone>
                <a:prstClr val="black"/>
                <a:srgbClr val="FF66CC">
                  <a:tint val="45000"/>
                  <a:satMod val="40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50680"/>
            <a:stretch/>
          </p:blipFill>
          <p:spPr>
            <a:xfrm>
              <a:off x="1209675" y="190500"/>
              <a:ext cx="621046" cy="2257425"/>
            </a:xfrm>
            <a:prstGeom prst="rect">
              <a:avLst/>
            </a:prstGeom>
          </p:spPr>
        </p:pic>
        <p:graphicFrame>
          <p:nvGraphicFramePr>
            <p:cNvPr id="9" name="Gráfico 8">
              <a:extLst>
                <a:ext uri="{FF2B5EF4-FFF2-40B4-BE49-F238E27FC236}">
                  <a16:creationId xmlns:a16="http://schemas.microsoft.com/office/drawing/2014/main" id="{B35764E4-EA90-4C08-A1C3-57AFBE54AFDE}"/>
                </a:ext>
              </a:extLst>
            </p:cNvPr>
            <p:cNvGraphicFramePr>
              <a:graphicFrameLocks/>
            </p:cNvGraphicFramePr>
            <p:nvPr>
              <p:extLst>
                <p:ext uri="{D42A27DB-BD31-4B8C-83A1-F6EECF244321}">
                  <p14:modId xmlns:p14="http://schemas.microsoft.com/office/powerpoint/2010/main" val="2162369242"/>
                </p:ext>
              </p:extLst>
            </p:nvPr>
          </p:nvGraphicFramePr>
          <p:xfrm>
            <a:off x="0" y="0"/>
            <a:ext cx="2237239" cy="2543175"/>
          </p:xfrm>
          <a:graphic>
            <a:graphicData uri="http://schemas.openxmlformats.org/drawingml/2006/chart">
              <c:chart xmlns:c="http://schemas.openxmlformats.org/drawingml/2006/chart" xmlns:r="http://schemas.openxmlformats.org/officeDocument/2006/relationships" r:id="rId7"/>
            </a:graphicData>
          </a:graphic>
        </p:graphicFrame>
      </p:grpSp>
      <p:graphicFrame>
        <p:nvGraphicFramePr>
          <p:cNvPr id="11" name="Gráfico 10">
            <a:extLst>
              <a:ext uri="{FF2B5EF4-FFF2-40B4-BE49-F238E27FC236}">
                <a16:creationId xmlns:a16="http://schemas.microsoft.com/office/drawing/2014/main" id="{59F961E5-0240-483B-8BA6-3FEFC60BDA8E}"/>
              </a:ext>
            </a:extLst>
          </p:cNvPr>
          <p:cNvGraphicFramePr>
            <a:graphicFrameLocks/>
          </p:cNvGraphicFramePr>
          <p:nvPr>
            <p:extLst>
              <p:ext uri="{D42A27DB-BD31-4B8C-83A1-F6EECF244321}">
                <p14:modId xmlns:p14="http://schemas.microsoft.com/office/powerpoint/2010/main" val="1762843118"/>
              </p:ext>
            </p:extLst>
          </p:nvPr>
        </p:nvGraphicFramePr>
        <p:xfrm>
          <a:off x="-49633" y="2570988"/>
          <a:ext cx="4001762" cy="214384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757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Recomendação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aixaDeTexto 5">
            <a:extLst>
              <a:ext uri="{FF2B5EF4-FFF2-40B4-BE49-F238E27FC236}">
                <a16:creationId xmlns:a16="http://schemas.microsoft.com/office/drawing/2014/main" id="{9B224C38-9713-0EB8-AF16-53653D86F04D}"/>
              </a:ext>
            </a:extLst>
          </p:cNvPr>
          <p:cNvSpPr txBox="1"/>
          <p:nvPr/>
        </p:nvSpPr>
        <p:spPr>
          <a:xfrm>
            <a:off x="0" y="908720"/>
            <a:ext cx="10656529" cy="317186"/>
          </a:xfrm>
          <a:prstGeom prst="rect">
            <a:avLst/>
          </a:prstGeom>
          <a:noFill/>
          <a:effectLst/>
        </p:spPr>
        <p:txBody>
          <a:bodyPr wrap="square" lIns="100760" tIns="50379" rIns="100760" bIns="50379" rtlCol="0">
            <a:spAutoFit/>
          </a:bodyPr>
          <a:lstStyle/>
          <a:p>
            <a:r>
              <a:rPr lang="pt-BR" sz="1400" b="1" dirty="0">
                <a:solidFill>
                  <a:schemeClr val="bg2">
                    <a:lumMod val="50000"/>
                  </a:schemeClr>
                </a:solidFill>
                <a:latin typeface="Calibri" panose="020F0502020204030204" pitchFamily="34" charset="0"/>
                <a:cs typeface="Calibri" panose="020F0502020204030204" pitchFamily="34" charset="0"/>
              </a:rPr>
              <a:t>10 - Você recomendaria o seu plano de saúde para amigos ou familiares?</a:t>
            </a:r>
          </a:p>
        </p:txBody>
      </p:sp>
      <p:grpSp>
        <p:nvGrpSpPr>
          <p:cNvPr id="4" name="Agrupar 3">
            <a:extLst>
              <a:ext uri="{FF2B5EF4-FFF2-40B4-BE49-F238E27FC236}">
                <a16:creationId xmlns:a16="http://schemas.microsoft.com/office/drawing/2014/main" id="{F2035C86-E8D8-9EDD-4FFF-17372FB29F78}"/>
              </a:ext>
            </a:extLst>
          </p:cNvPr>
          <p:cNvGrpSpPr/>
          <p:nvPr/>
        </p:nvGrpSpPr>
        <p:grpSpPr>
          <a:xfrm>
            <a:off x="52089" y="5157192"/>
            <a:ext cx="10677178" cy="1559201"/>
            <a:chOff x="31170" y="4797152"/>
            <a:chExt cx="10677178" cy="1559201"/>
          </a:xfrm>
        </p:grpSpPr>
        <p:sp>
          <p:nvSpPr>
            <p:cNvPr id="5" name="Retângulo 4">
              <a:extLst>
                <a:ext uri="{FF2B5EF4-FFF2-40B4-BE49-F238E27FC236}">
                  <a16:creationId xmlns:a16="http://schemas.microsoft.com/office/drawing/2014/main" id="{010CC7BB-ADA0-9DBC-7473-77FE973EFC0C}"/>
                </a:ext>
              </a:extLst>
            </p:cNvPr>
            <p:cNvSpPr/>
            <p:nvPr/>
          </p:nvSpPr>
          <p:spPr>
            <a:xfrm>
              <a:off x="51819" y="4797152"/>
              <a:ext cx="10656529" cy="1559201"/>
            </a:xfrm>
            <a:prstGeom prst="rect">
              <a:avLst/>
            </a:prstGeom>
            <a:solidFill>
              <a:srgbClr val="F9F9F9"/>
            </a:solidFill>
            <a:ln w="6350" cap="flat" cmpd="sng" algn="ctr">
              <a:noFill/>
              <a:prstDash val="solid"/>
              <a:miter lim="800000"/>
            </a:ln>
            <a:effectLst>
              <a:outerShdw blurRad="50800" dist="38100" dir="2700000" algn="tl" rotWithShape="0">
                <a:prstClr val="black">
                  <a:alpha val="40000"/>
                </a:prstClr>
              </a:outerShdw>
            </a:effectLst>
          </p:spPr>
          <p:txBody>
            <a:bodyPr lIns="180000" tIns="36000" rIns="180000" bIns="37806"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dirty="0">
                <a:ln>
                  <a:noFill/>
                </a:ln>
                <a:solidFill>
                  <a:schemeClr val="bg2">
                    <a:lumMod val="50000"/>
                  </a:schemeClr>
                </a:solidFill>
                <a:effectLst/>
                <a:uLnTx/>
                <a:uFillTx/>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28921369-3F7B-9C39-41DF-9F45933BC70C}"/>
                </a:ext>
              </a:extLst>
            </p:cNvPr>
            <p:cNvSpPr txBox="1"/>
            <p:nvPr/>
          </p:nvSpPr>
          <p:spPr>
            <a:xfrm>
              <a:off x="31170" y="4869160"/>
              <a:ext cx="10656529" cy="1446550"/>
            </a:xfrm>
            <a:prstGeom prst="rect">
              <a:avLst/>
            </a:prstGeom>
            <a:noFill/>
          </p:spPr>
          <p:txBody>
            <a:bodyPr wrap="square" rtlCol="0">
              <a:spAutoFit/>
            </a:bodyPr>
            <a:lstStyle/>
            <a:p>
              <a:pPr algn="just"/>
              <a:r>
                <a:rPr lang="pt-BR" sz="1200" dirty="0">
                  <a:solidFill>
                    <a:schemeClr val="bg2">
                      <a:lumMod val="50000"/>
                    </a:schemeClr>
                  </a:solidFill>
                  <a:latin typeface="Calibri" panose="020F0502020204030204" pitchFamily="34" charset="0"/>
                  <a:cs typeface="Calibri" panose="020F0502020204030204" pitchFamily="34" charset="0"/>
                </a:rPr>
                <a:t>Dentre os beneficiários que souberam avaliar a recomendação do plano de saúde, </a:t>
              </a:r>
              <a:r>
                <a:rPr lang="pt-BR" sz="1200" b="1" dirty="0">
                  <a:solidFill>
                    <a:schemeClr val="bg2">
                      <a:lumMod val="50000"/>
                    </a:schemeClr>
                  </a:solidFill>
                  <a:latin typeface="Calibri" panose="020F0502020204030204" pitchFamily="34" charset="0"/>
                  <a:cs typeface="Calibri" panose="020F0502020204030204" pitchFamily="34" charset="0"/>
                </a:rPr>
                <a:t>64,6% </a:t>
              </a:r>
              <a:r>
                <a:rPr lang="pt-BR" sz="1200" dirty="0">
                  <a:solidFill>
                    <a:schemeClr val="bg2">
                      <a:lumMod val="50000"/>
                    </a:schemeClr>
                  </a:solidFill>
                  <a:latin typeface="Calibri" panose="020F0502020204030204" pitchFamily="34" charset="0"/>
                  <a:cs typeface="Calibri" panose="020F0502020204030204" pitchFamily="34" charset="0"/>
                </a:rPr>
                <a:t>recomendariam o plano, citando então </a:t>
              </a:r>
              <a:r>
                <a:rPr lang="pt-BR" sz="1200" b="1" dirty="0">
                  <a:solidFill>
                    <a:schemeClr val="bg2">
                      <a:lumMod val="50000"/>
                    </a:schemeClr>
                  </a:solidFill>
                  <a:latin typeface="Calibri" panose="020F0502020204030204" pitchFamily="34" charset="0"/>
                  <a:cs typeface="Calibri" panose="020F0502020204030204" pitchFamily="34" charset="0"/>
                </a:rPr>
                <a:t>Recomendaria ou</a:t>
              </a:r>
              <a:r>
                <a:rPr lang="pt-BR" sz="1200" dirty="0">
                  <a:solidFill>
                    <a:schemeClr val="bg2">
                      <a:lumMod val="50000"/>
                    </a:schemeClr>
                  </a:solidFill>
                  <a:latin typeface="Calibri" panose="020F0502020204030204" pitchFamily="34" charset="0"/>
                  <a:cs typeface="Calibri" panose="020F0502020204030204" pitchFamily="34" charset="0"/>
                </a:rPr>
                <a:t> </a:t>
              </a:r>
              <a:r>
                <a:rPr lang="pt-BR" sz="1200" b="1" dirty="0">
                  <a:solidFill>
                    <a:schemeClr val="bg2">
                      <a:lumMod val="50000"/>
                    </a:schemeClr>
                  </a:solidFill>
                  <a:latin typeface="Calibri" panose="020F0502020204030204" pitchFamily="34" charset="0"/>
                  <a:cs typeface="Calibri" panose="020F0502020204030204" pitchFamily="34" charset="0"/>
                </a:rPr>
                <a:t>Definitivamente recomendaria</a:t>
              </a:r>
              <a:r>
                <a:rPr lang="pt-BR" sz="1200" dirty="0">
                  <a:solidFill>
                    <a:schemeClr val="bg2">
                      <a:lumMod val="50000"/>
                    </a:schemeClr>
                  </a:solidFill>
                  <a:latin typeface="Calibri" panose="020F0502020204030204" pitchFamily="34" charset="0"/>
                  <a:cs typeface="Calibri" panose="020F0502020204030204" pitchFamily="34" charset="0"/>
                </a:rPr>
                <a:t>.</a:t>
              </a:r>
            </a:p>
            <a:p>
              <a:pPr algn="just"/>
              <a:r>
                <a:rPr lang="pt-BR" sz="1200" dirty="0">
                  <a:solidFill>
                    <a:schemeClr val="bg2">
                      <a:lumMod val="50000"/>
                    </a:schemeClr>
                  </a:solidFill>
                  <a:latin typeface="Calibri" panose="020F0502020204030204" pitchFamily="34" charset="0"/>
                  <a:cs typeface="Calibri" panose="020F0502020204030204" pitchFamily="34" charset="0"/>
                </a:rPr>
                <a:t>Ponto de atenção ao alto viés de baixa de </a:t>
              </a:r>
              <a:r>
                <a:rPr lang="pt-BR" sz="1200" b="1" dirty="0">
                  <a:solidFill>
                    <a:schemeClr val="bg2">
                      <a:lumMod val="50000"/>
                    </a:schemeClr>
                  </a:solidFill>
                  <a:latin typeface="Calibri" panose="020F0502020204030204" pitchFamily="34" charset="0"/>
                  <a:cs typeface="Calibri" panose="020F0502020204030204" pitchFamily="34" charset="0"/>
                </a:rPr>
                <a:t>21,8pp </a:t>
              </a:r>
              <a:r>
                <a:rPr lang="pt-BR" sz="1200" dirty="0">
                  <a:solidFill>
                    <a:schemeClr val="bg2">
                      <a:lumMod val="50000"/>
                    </a:schemeClr>
                  </a:solidFill>
                  <a:latin typeface="Calibri" panose="020F0502020204030204" pitchFamily="34" charset="0"/>
                  <a:cs typeface="Calibri" panose="020F0502020204030204" pitchFamily="34" charset="0"/>
                </a:rPr>
                <a:t>entre as opções positivas, indicando probabilidade de migração de </a:t>
              </a:r>
              <a:r>
                <a:rPr lang="pt-BR" sz="1200" b="1" dirty="0">
                  <a:solidFill>
                    <a:schemeClr val="bg2">
                      <a:lumMod val="50000"/>
                    </a:schemeClr>
                  </a:solidFill>
                  <a:latin typeface="Calibri" panose="020F0502020204030204" pitchFamily="34" charset="0"/>
                  <a:cs typeface="Calibri" panose="020F0502020204030204" pitchFamily="34" charset="0"/>
                </a:rPr>
                <a:t>Recomendaria </a:t>
              </a:r>
              <a:r>
                <a:rPr lang="pt-BR" sz="1200" dirty="0">
                  <a:solidFill>
                    <a:schemeClr val="bg2">
                      <a:lumMod val="50000"/>
                    </a:schemeClr>
                  </a:solidFill>
                  <a:latin typeface="Calibri" panose="020F0502020204030204" pitchFamily="34" charset="0"/>
                  <a:cs typeface="Calibri" panose="020F0502020204030204" pitchFamily="34" charset="0"/>
                </a:rPr>
                <a:t>para </a:t>
              </a:r>
              <a:r>
                <a:rPr lang="pt-BR" sz="1200" b="1" dirty="0">
                  <a:solidFill>
                    <a:schemeClr val="bg2">
                      <a:lumMod val="50000"/>
                    </a:schemeClr>
                  </a:solidFill>
                  <a:latin typeface="Calibri" panose="020F0502020204030204" pitchFamily="34" charset="0"/>
                  <a:cs typeface="Calibri" panose="020F0502020204030204" pitchFamily="34" charset="0"/>
                </a:rPr>
                <a:t>Neutralidade</a:t>
              </a:r>
              <a:r>
                <a:rPr lang="pt-BR" sz="1200" dirty="0">
                  <a:solidFill>
                    <a:schemeClr val="bg2">
                      <a:lumMod val="50000"/>
                    </a:schemeClr>
                  </a:solidFill>
                  <a:latin typeface="Calibri" panose="020F0502020204030204" pitchFamily="34" charset="0"/>
                  <a:cs typeface="Calibri" panose="020F0502020204030204" pitchFamily="34" charset="0"/>
                </a:rPr>
                <a:t> (Indiferente) e também para a soma de </a:t>
              </a:r>
              <a:r>
                <a:rPr lang="pt-BR" sz="1200" b="1" dirty="0">
                  <a:solidFill>
                    <a:schemeClr val="bg2">
                      <a:lumMod val="50000"/>
                    </a:schemeClr>
                  </a:solidFill>
                  <a:latin typeface="Calibri" panose="020F0502020204030204" pitchFamily="34" charset="0"/>
                  <a:cs typeface="Calibri" panose="020F0502020204030204" pitchFamily="34" charset="0"/>
                </a:rPr>
                <a:t>Não Recomendaria </a:t>
              </a:r>
              <a:r>
                <a:rPr lang="pt-BR" sz="1200" dirty="0">
                  <a:solidFill>
                    <a:schemeClr val="bg2">
                      <a:lumMod val="50000"/>
                    </a:schemeClr>
                  </a:solidFill>
                  <a:latin typeface="Calibri" panose="020F0502020204030204" pitchFamily="34" charset="0"/>
                  <a:cs typeface="Calibri" panose="020F0502020204030204" pitchFamily="34" charset="0"/>
                </a:rPr>
                <a:t>e</a:t>
              </a:r>
              <a:r>
                <a:rPr lang="pt-BR" sz="1200" b="1" dirty="0">
                  <a:solidFill>
                    <a:schemeClr val="bg2">
                      <a:lumMod val="50000"/>
                    </a:schemeClr>
                  </a:solidFill>
                  <a:latin typeface="Calibri" panose="020F0502020204030204" pitchFamily="34" charset="0"/>
                  <a:cs typeface="Calibri" panose="020F0502020204030204" pitchFamily="34" charset="0"/>
                </a:rPr>
                <a:t> Recomendaria com ressalva </a:t>
              </a:r>
              <a:r>
                <a:rPr lang="pt-BR" sz="1200" dirty="0">
                  <a:solidFill>
                    <a:schemeClr val="bg2">
                      <a:lumMod val="50000"/>
                    </a:schemeClr>
                  </a:solidFill>
                  <a:latin typeface="Calibri" panose="020F0502020204030204" pitchFamily="34" charset="0"/>
                  <a:cs typeface="Calibri" panose="020F0502020204030204" pitchFamily="34" charset="0"/>
                </a:rPr>
                <a:t>com </a:t>
              </a:r>
              <a:r>
                <a:rPr lang="pt-BR" sz="1200" b="1" dirty="0">
                  <a:solidFill>
                    <a:schemeClr val="bg2">
                      <a:lumMod val="50000"/>
                    </a:schemeClr>
                  </a:solidFill>
                  <a:latin typeface="Calibri" panose="020F0502020204030204" pitchFamily="34" charset="0"/>
                  <a:cs typeface="Calibri" panose="020F0502020204030204" pitchFamily="34" charset="0"/>
                </a:rPr>
                <a:t>30,4% </a:t>
              </a:r>
              <a:r>
                <a:rPr lang="pt-BR" sz="1200" dirty="0">
                  <a:solidFill>
                    <a:schemeClr val="bg2">
                      <a:lumMod val="50000"/>
                    </a:schemeClr>
                  </a:solidFill>
                  <a:latin typeface="Calibri" panose="020F0502020204030204" pitchFamily="34" charset="0"/>
                  <a:cs typeface="Calibri" panose="020F0502020204030204" pitchFamily="34" charset="0"/>
                </a:rPr>
                <a:t>de citações negativas.</a:t>
              </a:r>
            </a:p>
            <a:p>
              <a:pPr algn="just"/>
              <a:endParaRPr lang="pt-BR" sz="400" dirty="0">
                <a:solidFill>
                  <a:schemeClr val="bg2">
                    <a:lumMod val="50000"/>
                  </a:schemeClr>
                </a:solidFill>
                <a:latin typeface="Calibri" panose="020F0502020204030204" pitchFamily="34" charset="0"/>
                <a:cs typeface="Calibri" panose="020F0502020204030204" pitchFamily="34" charset="0"/>
              </a:endParaRPr>
            </a:p>
            <a:p>
              <a:pPr algn="just"/>
              <a:r>
                <a:rPr lang="pt-BR" sz="1200" dirty="0">
                  <a:solidFill>
                    <a:schemeClr val="bg2">
                      <a:lumMod val="50000"/>
                    </a:schemeClr>
                  </a:solidFill>
                  <a:latin typeface="Calibri" panose="020F0502020204030204" pitchFamily="34" charset="0"/>
                  <a:cs typeface="Calibri" panose="020F0502020204030204" pitchFamily="34" charset="0"/>
                </a:rPr>
                <a:t>Analisando os perfis, a variação entre os gêneros é pequena ficando dentro da margem de erro, logo não é possível dizer que há um gênero com melhor resultado que outro. Por faixa etária se destacam os beneficiários </a:t>
              </a:r>
              <a:r>
                <a:rPr lang="pt-BR" sz="1200" b="1" dirty="0">
                  <a:solidFill>
                    <a:schemeClr val="bg2">
                      <a:lumMod val="50000"/>
                    </a:schemeClr>
                  </a:solidFill>
                  <a:latin typeface="Calibri" panose="020F0502020204030204" pitchFamily="34" charset="0"/>
                  <a:cs typeface="Calibri" panose="020F0502020204030204" pitchFamily="34" charset="0"/>
                </a:rPr>
                <a:t>De 18 a 25 anos </a:t>
              </a:r>
              <a:r>
                <a:rPr lang="pt-BR" sz="1200" dirty="0">
                  <a:solidFill>
                    <a:schemeClr val="bg2">
                      <a:lumMod val="50000"/>
                    </a:schemeClr>
                  </a:solidFill>
                  <a:latin typeface="Calibri" panose="020F0502020204030204" pitchFamily="34" charset="0"/>
                  <a:cs typeface="Calibri" panose="020F0502020204030204" pitchFamily="34" charset="0"/>
                </a:rPr>
                <a:t>com </a:t>
              </a:r>
              <a:r>
                <a:rPr lang="pt-BR" sz="1200" b="1" dirty="0">
                  <a:solidFill>
                    <a:schemeClr val="bg2">
                      <a:lumMod val="50000"/>
                    </a:schemeClr>
                  </a:solidFill>
                  <a:latin typeface="Calibri" panose="020F0502020204030204" pitchFamily="34" charset="0"/>
                  <a:cs typeface="Calibri" panose="020F0502020204030204" pitchFamily="34" charset="0"/>
                </a:rPr>
                <a:t>85,3% </a:t>
              </a:r>
              <a:r>
                <a:rPr lang="pt-BR" sz="1200" dirty="0">
                  <a:solidFill>
                    <a:schemeClr val="bg2">
                      <a:lumMod val="50000"/>
                    </a:schemeClr>
                  </a:solidFill>
                  <a:latin typeface="Calibri" panose="020F0502020204030204" pitchFamily="34" charset="0"/>
                  <a:cs typeface="Calibri" panose="020F0502020204030204" pitchFamily="34" charset="0"/>
                </a:rPr>
                <a:t>de citações positivas e o público com </a:t>
              </a:r>
              <a:r>
                <a:rPr lang="pt-BR" sz="1200" b="1" dirty="0">
                  <a:solidFill>
                    <a:schemeClr val="bg2">
                      <a:lumMod val="50000"/>
                    </a:schemeClr>
                  </a:solidFill>
                  <a:latin typeface="Calibri" panose="020F0502020204030204" pitchFamily="34" charset="0"/>
                  <a:cs typeface="Calibri" panose="020F0502020204030204" pitchFamily="34" charset="0"/>
                </a:rPr>
                <a:t>Mais de 65 anos </a:t>
              </a:r>
              <a:r>
                <a:rPr lang="pt-BR" sz="1200" dirty="0">
                  <a:solidFill>
                    <a:schemeClr val="bg2">
                      <a:lumMod val="50000"/>
                    </a:schemeClr>
                  </a:solidFill>
                  <a:latin typeface="Calibri" panose="020F0502020204030204" pitchFamily="34" charset="0"/>
                  <a:cs typeface="Calibri" panose="020F0502020204030204" pitchFamily="34" charset="0"/>
                </a:rPr>
                <a:t>sendo o que mais </a:t>
              </a:r>
              <a:r>
                <a:rPr lang="pt-BR" sz="1200" b="1" dirty="0">
                  <a:solidFill>
                    <a:schemeClr val="bg2">
                      <a:lumMod val="50000"/>
                    </a:schemeClr>
                  </a:solidFill>
                  <a:latin typeface="Calibri" panose="020F0502020204030204" pitchFamily="34" charset="0"/>
                  <a:cs typeface="Calibri" panose="020F0502020204030204" pitchFamily="34" charset="0"/>
                </a:rPr>
                <a:t>Definitivamente recomendaria</a:t>
              </a:r>
              <a:r>
                <a:rPr lang="pt-BR" sz="1200" dirty="0">
                  <a:solidFill>
                    <a:schemeClr val="bg2">
                      <a:lumMod val="50000"/>
                    </a:schemeClr>
                  </a:solidFill>
                  <a:latin typeface="Calibri" panose="020F0502020204030204" pitchFamily="34" charset="0"/>
                  <a:cs typeface="Calibri" panose="020F0502020204030204" pitchFamily="34" charset="0"/>
                </a:rPr>
                <a:t> com </a:t>
              </a:r>
              <a:r>
                <a:rPr lang="pt-BR" sz="1200" b="1" dirty="0">
                  <a:solidFill>
                    <a:schemeClr val="bg2">
                      <a:lumMod val="50000"/>
                    </a:schemeClr>
                  </a:solidFill>
                  <a:latin typeface="Calibri" panose="020F0502020204030204" pitchFamily="34" charset="0"/>
                  <a:cs typeface="Calibri" panose="020F0502020204030204" pitchFamily="34" charset="0"/>
                </a:rPr>
                <a:t>33,3%.</a:t>
              </a:r>
              <a:endParaRPr lang="pt-BR" sz="1200" dirty="0">
                <a:solidFill>
                  <a:schemeClr val="bg2">
                    <a:lumMod val="50000"/>
                  </a:schemeClr>
                </a:solidFill>
                <a:latin typeface="Calibri" panose="020F0502020204030204" pitchFamily="34" charset="0"/>
                <a:cs typeface="Calibri" panose="020F0502020204030204" pitchFamily="34" charset="0"/>
              </a:endParaRPr>
            </a:p>
          </p:txBody>
        </p:sp>
      </p:grpSp>
      <p:sp>
        <p:nvSpPr>
          <p:cNvPr id="14" name="Retângulo Arredondado 12">
            <a:extLst>
              <a:ext uri="{FF2B5EF4-FFF2-40B4-BE49-F238E27FC236}">
                <a16:creationId xmlns:a16="http://schemas.microsoft.com/office/drawing/2014/main" id="{C56E7510-C646-84BD-3937-2817A36E68DE}"/>
              </a:ext>
            </a:extLst>
          </p:cNvPr>
          <p:cNvSpPr/>
          <p:nvPr/>
        </p:nvSpPr>
        <p:spPr>
          <a:xfrm>
            <a:off x="324096" y="1460536"/>
            <a:ext cx="900115" cy="572599"/>
          </a:xfrm>
          <a:prstGeom prst="roundRect">
            <a:avLst/>
          </a:prstGeom>
          <a:solidFill>
            <a:sysClr val="window" lastClr="FFFFFF">
              <a:lumMod val="85000"/>
            </a:sys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schemeClr val="bg2">
                    <a:lumMod val="50000"/>
                  </a:schemeClr>
                </a:solidFill>
                <a:effectLst/>
                <a:uLnTx/>
                <a:uFillTx/>
                <a:latin typeface="Calibri"/>
                <a:ea typeface="+mn-ea"/>
                <a:cs typeface="Calibri"/>
              </a:rPr>
              <a:t>Negativo 30,4</a:t>
            </a:r>
            <a:endParaRPr kumimoji="0" lang="pt-BR" sz="1600" b="1" i="0" u="none" strike="noStrike" kern="0" cap="none" spc="0" normalizeH="0" baseline="0" noProof="0" dirty="0">
              <a:ln>
                <a:noFill/>
              </a:ln>
              <a:solidFill>
                <a:schemeClr val="bg2">
                  <a:lumMod val="50000"/>
                </a:schemeClr>
              </a:solidFill>
              <a:effectLst/>
              <a:uLnTx/>
              <a:uFillTx/>
              <a:latin typeface="Calibri" panose="020F0502020204030204"/>
              <a:ea typeface="+mn-ea"/>
            </a:endParaRPr>
          </a:p>
        </p:txBody>
      </p:sp>
      <p:pic>
        <p:nvPicPr>
          <p:cNvPr id="9" name="Gráfico 8" descr="Fala com preenchimento sólido">
            <a:extLst>
              <a:ext uri="{FF2B5EF4-FFF2-40B4-BE49-F238E27FC236}">
                <a16:creationId xmlns:a16="http://schemas.microsoft.com/office/drawing/2014/main" id="{A06A105A-B94E-76A1-E3BD-972818202A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2705" y="4721002"/>
            <a:ext cx="638645" cy="638645"/>
          </a:xfrm>
          <a:prstGeom prst="rect">
            <a:avLst/>
          </a:prstGeom>
        </p:spPr>
      </p:pic>
      <p:sp>
        <p:nvSpPr>
          <p:cNvPr id="15" name="Retângulo Arredondado 12">
            <a:extLst>
              <a:ext uri="{FF2B5EF4-FFF2-40B4-BE49-F238E27FC236}">
                <a16:creationId xmlns:a16="http://schemas.microsoft.com/office/drawing/2014/main" id="{8DF7DFB8-8F41-FD6E-AF28-7D810C187E4D}"/>
              </a:ext>
            </a:extLst>
          </p:cNvPr>
          <p:cNvSpPr/>
          <p:nvPr/>
        </p:nvSpPr>
        <p:spPr>
          <a:xfrm>
            <a:off x="2458320" y="1464327"/>
            <a:ext cx="828001" cy="572599"/>
          </a:xfrm>
          <a:prstGeom prst="roundRect">
            <a:avLst/>
          </a:prstGeom>
          <a:solidFill>
            <a:srgbClr val="44546A">
              <a:lumMod val="60000"/>
              <a:lumOff val="40000"/>
            </a:srgbClr>
          </a:solidFill>
          <a:ln w="12700" cap="flat" cmpd="sng" algn="ctr">
            <a:noFill/>
            <a:prstDash val="solid"/>
            <a:miter lim="800000"/>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prstClr val="white"/>
                </a:solidFill>
                <a:effectLst/>
                <a:uLnTx/>
                <a:uFillTx/>
                <a:latin typeface="Calibri"/>
                <a:ea typeface="+mn-ea"/>
                <a:cs typeface="Calibri"/>
              </a:rPr>
              <a:t>Positivo 64,6</a:t>
            </a:r>
            <a:endParaRPr kumimoji="0" lang="pt-BR"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Tabela 1">
            <a:extLst>
              <a:ext uri="{FF2B5EF4-FFF2-40B4-BE49-F238E27FC236}">
                <a16:creationId xmlns:a16="http://schemas.microsoft.com/office/drawing/2014/main" id="{598F622F-DF7E-8CD8-334C-91EC1EBA44DF}"/>
              </a:ext>
            </a:extLst>
          </p:cNvPr>
          <p:cNvGraphicFramePr>
            <a:graphicFrameLocks noGrp="1"/>
          </p:cNvGraphicFramePr>
          <p:nvPr>
            <p:extLst>
              <p:ext uri="{D42A27DB-BD31-4B8C-83A1-F6EECF244321}">
                <p14:modId xmlns:p14="http://schemas.microsoft.com/office/powerpoint/2010/main" val="1136464495"/>
              </p:ext>
            </p:extLst>
          </p:nvPr>
        </p:nvGraphicFramePr>
        <p:xfrm>
          <a:off x="72083" y="3670835"/>
          <a:ext cx="4708771" cy="793559"/>
        </p:xfrm>
        <a:graphic>
          <a:graphicData uri="http://schemas.openxmlformats.org/drawingml/2006/table">
            <a:tbl>
              <a:tblPr/>
              <a:tblGrid>
                <a:gridCol w="856140">
                  <a:extLst>
                    <a:ext uri="{9D8B030D-6E8A-4147-A177-3AD203B41FA5}">
                      <a16:colId xmlns:a16="http://schemas.microsoft.com/office/drawing/2014/main" val="2165280647"/>
                    </a:ext>
                  </a:extLst>
                </a:gridCol>
                <a:gridCol w="856140">
                  <a:extLst>
                    <a:ext uri="{9D8B030D-6E8A-4147-A177-3AD203B41FA5}">
                      <a16:colId xmlns:a16="http://schemas.microsoft.com/office/drawing/2014/main" val="3298146854"/>
                    </a:ext>
                  </a:extLst>
                </a:gridCol>
                <a:gridCol w="856140">
                  <a:extLst>
                    <a:ext uri="{9D8B030D-6E8A-4147-A177-3AD203B41FA5}">
                      <a16:colId xmlns:a16="http://schemas.microsoft.com/office/drawing/2014/main" val="2970168599"/>
                    </a:ext>
                  </a:extLst>
                </a:gridCol>
                <a:gridCol w="856140">
                  <a:extLst>
                    <a:ext uri="{9D8B030D-6E8A-4147-A177-3AD203B41FA5}">
                      <a16:colId xmlns:a16="http://schemas.microsoft.com/office/drawing/2014/main" val="3009002003"/>
                    </a:ext>
                  </a:extLst>
                </a:gridCol>
                <a:gridCol w="856140">
                  <a:extLst>
                    <a:ext uri="{9D8B030D-6E8A-4147-A177-3AD203B41FA5}">
                      <a16:colId xmlns:a16="http://schemas.microsoft.com/office/drawing/2014/main" val="2071753375"/>
                    </a:ext>
                  </a:extLst>
                </a:gridCol>
                <a:gridCol w="428071">
                  <a:extLst>
                    <a:ext uri="{9D8B030D-6E8A-4147-A177-3AD203B41FA5}">
                      <a16:colId xmlns:a16="http://schemas.microsoft.com/office/drawing/2014/main" val="3527956893"/>
                    </a:ext>
                  </a:extLst>
                </a:gridCol>
              </a:tblGrid>
              <a:tr h="349441">
                <a:tc>
                  <a:txBody>
                    <a:bodyPr/>
                    <a:lstStyle/>
                    <a:p>
                      <a:pPr algn="ctr" fontAlgn="b"/>
                      <a:r>
                        <a:rPr lang="pt-BR" sz="1000" b="0" i="0" u="none" strike="noStrike" dirty="0">
                          <a:solidFill>
                            <a:schemeClr val="bg2">
                              <a:lumMod val="50000"/>
                            </a:schemeClr>
                          </a:solidFill>
                          <a:effectLst/>
                          <a:latin typeface="Calibri" panose="020F0502020204030204" pitchFamily="34" charset="0"/>
                        </a:rPr>
                        <a:t>Não recomendaria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r>
                        <a:rPr lang="pt-BR" sz="1000" b="0" i="0" u="none" strike="noStrike" dirty="0">
                          <a:solidFill>
                            <a:schemeClr val="bg2">
                              <a:lumMod val="50000"/>
                            </a:schemeClr>
                          </a:solidFill>
                          <a:effectLst/>
                          <a:latin typeface="Calibri" panose="020F0502020204030204" pitchFamily="34" charset="0"/>
                        </a:rPr>
                        <a:t>Recomendaria com ressalvas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r>
                        <a:rPr lang="pt-BR" sz="1000" b="0" i="0" u="none" strike="noStrike" dirty="0">
                          <a:solidFill>
                            <a:schemeClr val="bg2">
                              <a:lumMod val="50000"/>
                            </a:schemeClr>
                          </a:solidFill>
                          <a:effectLst/>
                          <a:latin typeface="Calibri" panose="020F0502020204030204" pitchFamily="34" charset="0"/>
                        </a:rPr>
                        <a:t>Indiferente</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r>
                        <a:rPr lang="pt-BR" sz="1000" b="0" i="0" u="none" strike="noStrike" dirty="0">
                          <a:solidFill>
                            <a:schemeClr val="bg2">
                              <a:lumMod val="50000"/>
                            </a:schemeClr>
                          </a:solidFill>
                          <a:effectLst/>
                          <a:latin typeface="Calibri" panose="020F0502020204030204" pitchFamily="34" charset="0"/>
                        </a:rPr>
                        <a:t>Recomendaria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r>
                        <a:rPr lang="pt-BR" sz="1000" b="0" i="0" u="none" strike="noStrike" dirty="0">
                          <a:solidFill>
                            <a:schemeClr val="bg2">
                              <a:lumMod val="50000"/>
                            </a:schemeClr>
                          </a:solidFill>
                          <a:effectLst/>
                          <a:latin typeface="Calibri" panose="020F0502020204030204" pitchFamily="34" charset="0"/>
                        </a:rPr>
                        <a:t>Definitivamente recomendaria</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fontAlgn="b"/>
                      <a:r>
                        <a:rPr lang="pt-BR" sz="1000" b="0" i="0" u="none" strike="noStrike" dirty="0">
                          <a:solidFill>
                            <a:schemeClr val="bg2">
                              <a:lumMod val="50000"/>
                            </a:schemeClr>
                          </a:solidFill>
                          <a:effectLst/>
                          <a:latin typeface="Calibri" panose="020F0502020204030204" pitchFamily="34" charset="0"/>
                        </a:rPr>
                        <a:t>Não</a:t>
                      </a:r>
                    </a:p>
                    <a:p>
                      <a:pPr algn="ctr" fontAlgn="b"/>
                      <a:r>
                        <a:rPr lang="pt-BR" sz="1000" b="0" i="0" u="none" strike="noStrike" dirty="0">
                          <a:solidFill>
                            <a:schemeClr val="bg2">
                              <a:lumMod val="50000"/>
                            </a:schemeClr>
                          </a:solidFill>
                          <a:effectLst/>
                          <a:latin typeface="Calibri" panose="020F0502020204030204" pitchFamily="34" charset="0"/>
                        </a:rPr>
                        <a:t>sei</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07866756"/>
                  </a:ext>
                </a:extLst>
              </a:tr>
              <a:tr h="222059">
                <a:tc>
                  <a:txBody>
                    <a:bodyPr/>
                    <a:lstStyle/>
                    <a:p>
                      <a:pPr algn="ctr" rtl="0" fontAlgn="ctr"/>
                      <a:r>
                        <a:rPr lang="pt-BR" sz="1000" b="0" i="0" u="none" strike="noStrike" dirty="0">
                          <a:solidFill>
                            <a:srgbClr val="404040"/>
                          </a:solidFill>
                          <a:effectLst/>
                          <a:latin typeface="Calibri" panose="020F0502020204030204" pitchFamily="34" charset="0"/>
                        </a:rPr>
                        <a:t>9,2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pt-BR" sz="1000" b="0" i="0" u="none" strike="noStrike">
                          <a:solidFill>
                            <a:srgbClr val="404040"/>
                          </a:solidFill>
                          <a:effectLst/>
                          <a:latin typeface="Calibri" panose="020F0502020204030204" pitchFamily="34" charset="0"/>
                        </a:rPr>
                        <a:t>20,9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pt-BR" sz="1000" b="0" i="0" u="none" strike="noStrike">
                          <a:solidFill>
                            <a:srgbClr val="404040"/>
                          </a:solidFill>
                          <a:effectLst/>
                          <a:latin typeface="Calibri" panose="020F0502020204030204" pitchFamily="34" charset="0"/>
                        </a:rPr>
                        <a:t>5,0</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pt-BR" sz="1000" b="0" i="0" u="none" strike="noStrike">
                          <a:solidFill>
                            <a:srgbClr val="404040"/>
                          </a:solidFill>
                          <a:effectLst/>
                          <a:latin typeface="Calibri" panose="020F0502020204030204" pitchFamily="34" charset="0"/>
                        </a:rPr>
                        <a:t>42,9</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pt-BR" sz="1000" b="0" i="0" u="none" strike="noStrike">
                          <a:solidFill>
                            <a:srgbClr val="404040"/>
                          </a:solidFill>
                          <a:effectLst/>
                          <a:latin typeface="Calibri" panose="020F0502020204030204" pitchFamily="34" charset="0"/>
                        </a:rPr>
                        <a:t>21,2</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pt-BR" sz="1000" b="0" i="0" u="none" strike="noStrike" dirty="0">
                          <a:solidFill>
                            <a:srgbClr val="404040"/>
                          </a:solidFill>
                          <a:effectLst/>
                          <a:latin typeface="Calibri" panose="020F0502020204030204" pitchFamily="34" charset="0"/>
                        </a:rPr>
                        <a:t>0,7</a:t>
                      </a:r>
                    </a:p>
                  </a:txBody>
                  <a:tcPr marL="7620" marR="7620" marT="762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29678748"/>
                  </a:ext>
                </a:extLst>
              </a:tr>
              <a:tr h="222059">
                <a:tc gridSpan="6">
                  <a:txBody>
                    <a:bodyPr/>
                    <a:lstStyle/>
                    <a:p>
                      <a:pPr algn="l" fontAlgn="b"/>
                      <a:r>
                        <a:rPr lang="pt-BR" sz="800" b="1" i="0" u="none" strike="noStrike" dirty="0">
                          <a:solidFill>
                            <a:schemeClr val="bg2">
                              <a:lumMod val="50000"/>
                            </a:schemeClr>
                          </a:solidFill>
                          <a:effectLst/>
                          <a:latin typeface="Calibri" panose="020F0502020204030204" pitchFamily="34" charset="0"/>
                        </a:rPr>
                        <a:t>FREQUÊNCIA</a:t>
                      </a:r>
                      <a:endParaRPr lang="pt-BR" sz="1000" b="1" i="0" u="none" strike="noStrike" dirty="0">
                        <a:solidFill>
                          <a:schemeClr val="bg2">
                            <a:lumMod val="50000"/>
                          </a:schemeClr>
                        </a:solidFill>
                        <a:effectLst/>
                        <a:latin typeface="Calibri" panose="020F0502020204030204" pitchFamily="34" charset="0"/>
                      </a:endParaRPr>
                    </a:p>
                  </a:txBody>
                  <a:tcPr marL="9525" marR="9525"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b"/>
                      <a:endParaRPr lang="pt-BR" sz="1000" b="0" i="0" u="none" strike="noStrike" dirty="0">
                        <a:solidFill>
                          <a:schemeClr val="tx1">
                            <a:lumMod val="75000"/>
                            <a:lumOff val="2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pt-BR"/>
                    </a:p>
                  </a:txBody>
                  <a:tcPr/>
                </a:tc>
                <a:extLst>
                  <a:ext uri="{0D108BD9-81ED-4DB2-BD59-A6C34878D82A}">
                    <a16:rowId xmlns:a16="http://schemas.microsoft.com/office/drawing/2014/main" val="540782612"/>
                  </a:ext>
                </a:extLst>
              </a:tr>
            </a:tbl>
          </a:graphicData>
        </a:graphic>
      </p:graphicFrame>
      <p:graphicFrame>
        <p:nvGraphicFramePr>
          <p:cNvPr id="3" name="Tabela 2">
            <a:extLst>
              <a:ext uri="{FF2B5EF4-FFF2-40B4-BE49-F238E27FC236}">
                <a16:creationId xmlns:a16="http://schemas.microsoft.com/office/drawing/2014/main" id="{EDE7BAF8-577F-CCDD-198E-0CB695F6F4C1}"/>
              </a:ext>
            </a:extLst>
          </p:cNvPr>
          <p:cNvGraphicFramePr>
            <a:graphicFrameLocks noGrp="1"/>
          </p:cNvGraphicFramePr>
          <p:nvPr>
            <p:extLst>
              <p:ext uri="{D42A27DB-BD31-4B8C-83A1-F6EECF244321}">
                <p14:modId xmlns:p14="http://schemas.microsoft.com/office/powerpoint/2010/main" val="3117639075"/>
              </p:ext>
            </p:extLst>
          </p:nvPr>
        </p:nvGraphicFramePr>
        <p:xfrm>
          <a:off x="73475" y="4505037"/>
          <a:ext cx="5285517" cy="580147"/>
        </p:xfrm>
        <a:graphic>
          <a:graphicData uri="http://schemas.openxmlformats.org/drawingml/2006/table">
            <a:tbl>
              <a:tblPr/>
              <a:tblGrid>
                <a:gridCol w="5285517">
                  <a:extLst>
                    <a:ext uri="{9D8B030D-6E8A-4147-A177-3AD203B41FA5}">
                      <a16:colId xmlns:a16="http://schemas.microsoft.com/office/drawing/2014/main" val="162966755"/>
                    </a:ext>
                  </a:extLst>
                </a:gridCol>
              </a:tblGrid>
              <a:tr h="199147">
                <a:tc>
                  <a:txBody>
                    <a:bodyPr/>
                    <a:lstStyle/>
                    <a:p>
                      <a:pPr algn="l" fontAlgn="t"/>
                      <a:r>
                        <a:rPr lang="pt-BR" sz="1000" b="0" i="0" u="none" strike="noStrike" dirty="0">
                          <a:solidFill>
                            <a:schemeClr val="bg2">
                              <a:lumMod val="50000"/>
                            </a:schemeClr>
                          </a:solidFill>
                          <a:effectLst/>
                          <a:latin typeface="Calibri" panose="020F0502020204030204" pitchFamily="34" charset="0"/>
                        </a:rPr>
                        <a:t>Base: </a:t>
                      </a:r>
                      <a:r>
                        <a:rPr lang="pt-BR" sz="1000" b="1" i="0" u="none" strike="noStrike" dirty="0">
                          <a:solidFill>
                            <a:schemeClr val="bg2">
                              <a:lumMod val="50000"/>
                            </a:schemeClr>
                          </a:solidFill>
                          <a:effectLst/>
                          <a:latin typeface="Calibri" panose="020F0502020204030204" pitchFamily="34" charset="0"/>
                        </a:rPr>
                        <a:t>669 </a:t>
                      </a:r>
                      <a:r>
                        <a:rPr lang="pt-BR" sz="1000" b="0" i="0" u="none" strike="noStrike" dirty="0">
                          <a:solidFill>
                            <a:schemeClr val="bg2">
                              <a:lumMod val="50000"/>
                            </a:schemeClr>
                          </a:solidFill>
                          <a:effectLst/>
                          <a:latin typeface="Calibri" panose="020F0502020204030204" pitchFamily="34" charset="0"/>
                        </a:rPr>
                        <a:t>| Margem de Erro: </a:t>
                      </a:r>
                      <a:r>
                        <a:rPr lang="pt-BR" sz="1000" b="1" i="0" u="none" strike="noStrike" dirty="0">
                          <a:solidFill>
                            <a:schemeClr val="bg2">
                              <a:lumMod val="50000"/>
                            </a:schemeClr>
                          </a:solidFill>
                          <a:effectLst/>
                          <a:latin typeface="Calibri" panose="020F0502020204030204" pitchFamily="34" charset="0"/>
                        </a:rPr>
                        <a:t>3.78.</a:t>
                      </a:r>
                      <a:endParaRPr lang="pt-BR" sz="1000" b="0" i="0" u="none" strike="noStrike" dirty="0">
                        <a:solidFill>
                          <a:schemeClr val="bg2">
                            <a:lumMod val="50000"/>
                          </a:schemeClr>
                        </a:solidFill>
                        <a:effectLst/>
                        <a:latin typeface="Calibri" panose="020F0502020204030204" pitchFamily="34" charset="0"/>
                      </a:endParaRPr>
                    </a:p>
                  </a:txBody>
                  <a:tcPr marL="9525" marR="9525" marT="9525" marB="0">
                    <a:lnL>
                      <a:noFill/>
                    </a:lnL>
                    <a:lnR>
                      <a:noFill/>
                    </a:lnR>
                    <a:lnT>
                      <a:noFill/>
                    </a:lnT>
                    <a:lnB>
                      <a:noFill/>
                    </a:lnB>
                  </a:tcPr>
                </a:tc>
                <a:extLst>
                  <a:ext uri="{0D108BD9-81ED-4DB2-BD59-A6C34878D82A}">
                    <a16:rowId xmlns:a16="http://schemas.microsoft.com/office/drawing/2014/main" val="3237591367"/>
                  </a:ext>
                </a:extLst>
              </a:tr>
              <a:tr h="190500">
                <a:tc>
                  <a:txBody>
                    <a:bodyPr/>
                    <a:lstStyle/>
                    <a:p>
                      <a:pPr algn="l" fontAlgn="t"/>
                      <a:r>
                        <a:rPr lang="pt-BR" sz="1000" b="0" i="0" u="none" strike="noStrike" dirty="0">
                          <a:solidFill>
                            <a:schemeClr val="bg2">
                              <a:lumMod val="50000"/>
                            </a:schemeClr>
                          </a:solidFill>
                          <a:effectLst/>
                          <a:latin typeface="Calibri" panose="020F0502020204030204" pitchFamily="34" charset="0"/>
                        </a:rPr>
                        <a:t>Não sei/Não tenho como avaliar:</a:t>
                      </a:r>
                      <a:r>
                        <a:rPr lang="pt-BR" sz="1000" b="1" i="0" u="none" strike="noStrike" dirty="0">
                          <a:solidFill>
                            <a:schemeClr val="bg2">
                              <a:lumMod val="50000"/>
                            </a:schemeClr>
                          </a:solidFill>
                          <a:effectLst/>
                          <a:latin typeface="Calibri" panose="020F0502020204030204" pitchFamily="34" charset="0"/>
                        </a:rPr>
                        <a:t> 5 entrevistados</a:t>
                      </a:r>
                      <a:r>
                        <a:rPr lang="pt-BR" sz="1000" b="0" i="0" u="none" strike="noStrike" dirty="0">
                          <a:solidFill>
                            <a:schemeClr val="bg2">
                              <a:lumMod val="50000"/>
                            </a:schemeClr>
                          </a:solidFill>
                          <a:effectLst/>
                          <a:latin typeface="Calibri" panose="020F0502020204030204" pitchFamily="34" charset="0"/>
                        </a:rPr>
                        <a:t> (não considerados para cálculo dos indicadores).</a:t>
                      </a:r>
                    </a:p>
                  </a:txBody>
                  <a:tcPr marL="9525" marR="9525" marT="9525" marB="0">
                    <a:lnL>
                      <a:noFill/>
                    </a:lnL>
                    <a:lnR>
                      <a:noFill/>
                    </a:lnR>
                    <a:lnT>
                      <a:noFill/>
                    </a:lnT>
                    <a:lnB>
                      <a:noFill/>
                    </a:lnB>
                  </a:tcPr>
                </a:tc>
                <a:extLst>
                  <a:ext uri="{0D108BD9-81ED-4DB2-BD59-A6C34878D82A}">
                    <a16:rowId xmlns:a16="http://schemas.microsoft.com/office/drawing/2014/main" val="2909790492"/>
                  </a:ext>
                </a:extLst>
              </a:tr>
              <a:tr h="190500">
                <a:tc>
                  <a:txBody>
                    <a:bodyPr/>
                    <a:lstStyle/>
                    <a:p>
                      <a:pPr algn="l" fontAlgn="t"/>
                      <a:r>
                        <a:rPr lang="pt-BR" sz="900" b="0" i="0" u="none" strike="noStrike" dirty="0">
                          <a:solidFill>
                            <a:schemeClr val="bg2">
                              <a:lumMod val="50000"/>
                            </a:schemeClr>
                          </a:solidFill>
                          <a:effectLst/>
                          <a:latin typeface="Calibri" panose="020F0502020204030204" pitchFamily="34" charset="0"/>
                        </a:rPr>
                        <a:t>Nota¹: Resultados apresentados em percentual (%).</a:t>
                      </a:r>
                    </a:p>
                  </a:txBody>
                  <a:tcPr marL="9525" marR="9525" marT="9525" marB="0">
                    <a:lnL>
                      <a:noFill/>
                    </a:lnL>
                    <a:lnR>
                      <a:noFill/>
                    </a:lnR>
                    <a:lnT>
                      <a:noFill/>
                    </a:lnT>
                    <a:lnB>
                      <a:noFill/>
                    </a:lnB>
                  </a:tcPr>
                </a:tc>
                <a:extLst>
                  <a:ext uri="{0D108BD9-81ED-4DB2-BD59-A6C34878D82A}">
                    <a16:rowId xmlns:a16="http://schemas.microsoft.com/office/drawing/2014/main" val="990946733"/>
                  </a:ext>
                </a:extLst>
              </a:tr>
            </a:tbl>
          </a:graphicData>
        </a:graphic>
      </p:graphicFrame>
      <p:graphicFrame>
        <p:nvGraphicFramePr>
          <p:cNvPr id="12" name="Tabela 11">
            <a:extLst>
              <a:ext uri="{FF2B5EF4-FFF2-40B4-BE49-F238E27FC236}">
                <a16:creationId xmlns:a16="http://schemas.microsoft.com/office/drawing/2014/main" id="{4212B5AF-8CBE-8C18-1727-6E60DDB01CAE}"/>
              </a:ext>
            </a:extLst>
          </p:cNvPr>
          <p:cNvGraphicFramePr>
            <a:graphicFrameLocks noGrp="1"/>
          </p:cNvGraphicFramePr>
          <p:nvPr>
            <p:extLst>
              <p:ext uri="{D42A27DB-BD31-4B8C-83A1-F6EECF244321}">
                <p14:modId xmlns:p14="http://schemas.microsoft.com/office/powerpoint/2010/main" val="2514596151"/>
              </p:ext>
            </p:extLst>
          </p:nvPr>
        </p:nvGraphicFramePr>
        <p:xfrm>
          <a:off x="4839285" y="1067313"/>
          <a:ext cx="5889982" cy="3590544"/>
        </p:xfrm>
        <a:graphic>
          <a:graphicData uri="http://schemas.openxmlformats.org/drawingml/2006/table">
            <a:tbl>
              <a:tblPr/>
              <a:tblGrid>
                <a:gridCol w="1065982">
                  <a:extLst>
                    <a:ext uri="{9D8B030D-6E8A-4147-A177-3AD203B41FA5}">
                      <a16:colId xmlns:a16="http://schemas.microsoft.com/office/drawing/2014/main" val="4043476719"/>
                    </a:ext>
                  </a:extLst>
                </a:gridCol>
                <a:gridCol w="972000">
                  <a:extLst>
                    <a:ext uri="{9D8B030D-6E8A-4147-A177-3AD203B41FA5}">
                      <a16:colId xmlns:a16="http://schemas.microsoft.com/office/drawing/2014/main" val="887322865"/>
                    </a:ext>
                  </a:extLst>
                </a:gridCol>
                <a:gridCol w="972000">
                  <a:extLst>
                    <a:ext uri="{9D8B030D-6E8A-4147-A177-3AD203B41FA5}">
                      <a16:colId xmlns:a16="http://schemas.microsoft.com/office/drawing/2014/main" val="3049385244"/>
                    </a:ext>
                  </a:extLst>
                </a:gridCol>
                <a:gridCol w="936000">
                  <a:extLst>
                    <a:ext uri="{9D8B030D-6E8A-4147-A177-3AD203B41FA5}">
                      <a16:colId xmlns:a16="http://schemas.microsoft.com/office/drawing/2014/main" val="3504795122"/>
                    </a:ext>
                  </a:extLst>
                </a:gridCol>
                <a:gridCol w="972000">
                  <a:extLst>
                    <a:ext uri="{9D8B030D-6E8A-4147-A177-3AD203B41FA5}">
                      <a16:colId xmlns:a16="http://schemas.microsoft.com/office/drawing/2014/main" val="4252080179"/>
                    </a:ext>
                  </a:extLst>
                </a:gridCol>
                <a:gridCol w="972000">
                  <a:extLst>
                    <a:ext uri="{9D8B030D-6E8A-4147-A177-3AD203B41FA5}">
                      <a16:colId xmlns:a16="http://schemas.microsoft.com/office/drawing/2014/main" val="2431796243"/>
                    </a:ext>
                  </a:extLst>
                </a:gridCol>
              </a:tblGrid>
              <a:tr h="394159">
                <a:tc>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100" b="1" i="0" u="none" strike="noStrike" dirty="0">
                          <a:solidFill>
                            <a:schemeClr val="bg2">
                              <a:lumMod val="50000"/>
                            </a:schemeClr>
                          </a:solidFill>
                          <a:effectLst/>
                          <a:latin typeface="Calibri" panose="020F0502020204030204" pitchFamily="34" charset="0"/>
                        </a:rPr>
                        <a:t>Não </a:t>
                      </a:r>
                      <a:br>
                        <a:rPr lang="pt-BR" sz="1100" b="1" i="0" u="none" strike="noStrike" dirty="0">
                          <a:solidFill>
                            <a:schemeClr val="bg2">
                              <a:lumMod val="50000"/>
                            </a:schemeClr>
                          </a:solidFill>
                          <a:effectLst/>
                          <a:latin typeface="Calibri" panose="020F0502020204030204" pitchFamily="34" charset="0"/>
                        </a:rPr>
                      </a:br>
                      <a:r>
                        <a:rPr lang="pt-BR" sz="1100" b="1" i="0" u="none" strike="noStrike" dirty="0">
                          <a:solidFill>
                            <a:schemeClr val="bg2">
                              <a:lumMod val="50000"/>
                            </a:schemeClr>
                          </a:solidFill>
                          <a:effectLst/>
                          <a:latin typeface="Calibri" panose="020F0502020204030204" pitchFamily="34" charset="0"/>
                        </a:rPr>
                        <a:t>recomendaria</a:t>
                      </a: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pt-BR" sz="1100" b="1" i="0" u="none" strike="noStrike" dirty="0">
                          <a:solidFill>
                            <a:schemeClr val="bg2">
                              <a:lumMod val="50000"/>
                            </a:schemeClr>
                          </a:solidFill>
                          <a:effectLst/>
                          <a:latin typeface="Calibri" panose="020F0502020204030204" pitchFamily="34" charset="0"/>
                        </a:rPr>
                        <a:t>Recomendaria com ressalvas</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pt-BR" sz="1100" b="1" i="0" u="none" strike="noStrike" dirty="0">
                          <a:solidFill>
                            <a:schemeClr val="bg2">
                              <a:lumMod val="50000"/>
                            </a:schemeClr>
                          </a:solidFill>
                          <a:effectLst/>
                          <a:latin typeface="Calibri" panose="020F0502020204030204" pitchFamily="34" charset="0"/>
                        </a:rPr>
                        <a:t>Indiferente</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pt-BR" sz="1100" b="1" i="0" u="none" strike="noStrike" dirty="0">
                          <a:solidFill>
                            <a:srgbClr val="FFFFFF"/>
                          </a:solidFill>
                          <a:effectLst/>
                          <a:latin typeface="Calibri" panose="020F0502020204030204" pitchFamily="34" charset="0"/>
                        </a:rPr>
                        <a:t>Recomendaria</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algn="ctr" fontAlgn="ctr"/>
                      <a:r>
                        <a:rPr lang="pt-BR" sz="1100" b="1" i="0" u="none" strike="noStrike" dirty="0">
                          <a:solidFill>
                            <a:srgbClr val="FFFFFF"/>
                          </a:solidFill>
                          <a:effectLst/>
                          <a:latin typeface="Calibri" panose="020F0502020204030204" pitchFamily="34" charset="0"/>
                        </a:rPr>
                        <a:t>Definitivamente</a:t>
                      </a:r>
                      <a:br>
                        <a:rPr lang="pt-BR" sz="1100" b="1" i="0" u="none" strike="noStrike" dirty="0">
                          <a:solidFill>
                            <a:srgbClr val="FFFFFF"/>
                          </a:solidFill>
                          <a:effectLst/>
                          <a:latin typeface="Calibri" panose="020F0502020204030204" pitchFamily="34" charset="0"/>
                        </a:rPr>
                      </a:br>
                      <a:r>
                        <a:rPr lang="pt-BR" sz="1100" b="1" i="0" u="none" strike="noStrike" dirty="0">
                          <a:solidFill>
                            <a:srgbClr val="FFFFFF"/>
                          </a:solidFill>
                          <a:effectLst/>
                          <a:latin typeface="Calibri" panose="020F0502020204030204" pitchFamily="34" charset="0"/>
                        </a:rPr>
                        <a:t>recomendaria</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761320232"/>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Feminino</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9,8</a:t>
                      </a:r>
                    </a:p>
                  </a:txBody>
                  <a:tcPr marL="7620" marR="7620" marT="7620"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21,2</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6,3</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42,1</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dirty="0">
                          <a:solidFill>
                            <a:srgbClr val="404040"/>
                          </a:solidFill>
                          <a:effectLst/>
                          <a:latin typeface="Calibri" panose="020F0502020204030204" pitchFamily="34" charset="0"/>
                        </a:rPr>
                        <a:t>20,7</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0039910"/>
                  </a:ext>
                </a:extLst>
              </a:tr>
              <a:tr h="1721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62,8</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4070874726"/>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Masculino</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8,6</a:t>
                      </a:r>
                    </a:p>
                  </a:txBody>
                  <a:tcPr marL="7620" marR="7620" marT="7620"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20,9</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3,7</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dirty="0">
                          <a:solidFill>
                            <a:srgbClr val="404040"/>
                          </a:solidFill>
                          <a:effectLst/>
                          <a:latin typeface="Calibri" panose="020F0502020204030204" pitchFamily="34" charset="0"/>
                        </a:rPr>
                        <a:t>44,5</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dirty="0">
                          <a:solidFill>
                            <a:srgbClr val="404040"/>
                          </a:solidFill>
                          <a:effectLst/>
                          <a:latin typeface="Calibri" panose="020F0502020204030204" pitchFamily="34" charset="0"/>
                        </a:rPr>
                        <a:t>22,3</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76443621"/>
                  </a:ext>
                </a:extLst>
              </a:tr>
              <a:tr h="1721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66,8</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1829845903"/>
                  </a:ext>
                </a:extLst>
              </a:tr>
              <a:tr h="2957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9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9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70574"/>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De 18 a 25 anos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2,7</a:t>
                      </a:r>
                    </a:p>
                  </a:txBody>
                  <a:tcPr marL="7620" marR="7620" marT="7620"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8,0</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4,0</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dirty="0">
                          <a:solidFill>
                            <a:srgbClr val="404040"/>
                          </a:solidFill>
                          <a:effectLst/>
                          <a:latin typeface="Calibri" panose="020F0502020204030204" pitchFamily="34" charset="0"/>
                        </a:rPr>
                        <a:t>53,3</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dirty="0">
                          <a:solidFill>
                            <a:srgbClr val="404040"/>
                          </a:solidFill>
                          <a:effectLst/>
                          <a:latin typeface="Calibri" panose="020F0502020204030204" pitchFamily="34" charset="0"/>
                        </a:rPr>
                        <a:t>32,0</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28085382"/>
                  </a:ext>
                </a:extLst>
              </a:tr>
              <a:tr h="1721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85,3</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1893497855"/>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De 26 a 35 anos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17,4</a:t>
                      </a:r>
                    </a:p>
                  </a:txBody>
                  <a:tcPr marL="7620" marR="7620" marT="7620"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24,0</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3,3</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dirty="0">
                          <a:solidFill>
                            <a:srgbClr val="404040"/>
                          </a:solidFill>
                          <a:effectLst/>
                          <a:latin typeface="Calibri" panose="020F0502020204030204" pitchFamily="34" charset="0"/>
                        </a:rPr>
                        <a:t>41,3</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dirty="0">
                          <a:solidFill>
                            <a:srgbClr val="404040"/>
                          </a:solidFill>
                          <a:effectLst/>
                          <a:latin typeface="Calibri" panose="020F0502020204030204" pitchFamily="34" charset="0"/>
                        </a:rPr>
                        <a:t>14,0</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41129766"/>
                  </a:ext>
                </a:extLst>
              </a:tr>
              <a:tr h="1721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a:solidFill>
                            <a:schemeClr val="bg2">
                              <a:lumMod val="50000"/>
                            </a:schemeClr>
                          </a:solidFill>
                          <a:effectLst/>
                          <a:latin typeface="Calibri" panose="020F0502020204030204" pitchFamily="34" charset="0"/>
                        </a:rPr>
                        <a:t>Positivo:</a:t>
                      </a:r>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55,4</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1663090285"/>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De 36 a 45 anos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10,2</a:t>
                      </a:r>
                    </a:p>
                  </a:txBody>
                  <a:tcPr marL="7620" marR="7620" marT="7620"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23,1</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5,8</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dirty="0">
                          <a:solidFill>
                            <a:srgbClr val="404040"/>
                          </a:solidFill>
                          <a:effectLst/>
                          <a:latin typeface="Calibri" panose="020F0502020204030204" pitchFamily="34" charset="0"/>
                        </a:rPr>
                        <a:t>41,8</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dirty="0">
                          <a:solidFill>
                            <a:srgbClr val="404040"/>
                          </a:solidFill>
                          <a:effectLst/>
                          <a:latin typeface="Calibri" panose="020F0502020204030204" pitchFamily="34" charset="0"/>
                        </a:rPr>
                        <a:t>19,0</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63840701"/>
                  </a:ext>
                </a:extLst>
              </a:tr>
              <a:tr h="171569">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60,9</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666281502"/>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De 46 a 55 anos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6,0</a:t>
                      </a:r>
                    </a:p>
                  </a:txBody>
                  <a:tcPr marL="7620" marR="7620" marT="7620"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20,3</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6,8</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dirty="0">
                          <a:solidFill>
                            <a:srgbClr val="404040"/>
                          </a:solidFill>
                          <a:effectLst/>
                          <a:latin typeface="Calibri" panose="020F0502020204030204" pitchFamily="34" charset="0"/>
                        </a:rPr>
                        <a:t>39,1</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dirty="0">
                          <a:solidFill>
                            <a:srgbClr val="404040"/>
                          </a:solidFill>
                          <a:effectLst/>
                          <a:latin typeface="Calibri" panose="020F0502020204030204" pitchFamily="34" charset="0"/>
                        </a:rPr>
                        <a:t>27,8</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85503933"/>
                  </a:ext>
                </a:extLst>
              </a:tr>
              <a:tr h="1721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66,9</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550353695"/>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De 56 a 65 anos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3,6</a:t>
                      </a:r>
                    </a:p>
                  </a:txBody>
                  <a:tcPr marL="7620" marR="7620" marT="7620"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28,6</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3,6</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dirty="0">
                          <a:solidFill>
                            <a:srgbClr val="404040"/>
                          </a:solidFill>
                          <a:effectLst/>
                          <a:latin typeface="Calibri" panose="020F0502020204030204" pitchFamily="34" charset="0"/>
                        </a:rPr>
                        <a:t>53,6</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dirty="0">
                          <a:solidFill>
                            <a:srgbClr val="404040"/>
                          </a:solidFill>
                          <a:effectLst/>
                          <a:latin typeface="Calibri" panose="020F0502020204030204" pitchFamily="34" charset="0"/>
                        </a:rPr>
                        <a:t>10,7</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29353387"/>
                  </a:ext>
                </a:extLst>
              </a:tr>
              <a:tr h="1721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64,3</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3664521675"/>
                  </a:ext>
                </a:extLst>
              </a:tr>
              <a:tr h="172152">
                <a:tc>
                  <a:txBody>
                    <a:bodyPr/>
                    <a:lstStyle/>
                    <a:p>
                      <a:pPr algn="ctr" fontAlgn="ctr"/>
                      <a:r>
                        <a:rPr lang="pt-BR" sz="1050" b="1" i="0" u="none" strike="noStrike" dirty="0">
                          <a:solidFill>
                            <a:schemeClr val="bg2">
                              <a:lumMod val="50000"/>
                            </a:schemeClr>
                          </a:solidFill>
                          <a:effectLst/>
                          <a:latin typeface="Calibri" panose="020F0502020204030204" pitchFamily="34" charset="0"/>
                        </a:rPr>
                        <a:t>Mais de 65 anos</a:t>
                      </a: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404040"/>
                          </a:solidFill>
                          <a:effectLst/>
                          <a:latin typeface="Calibri" panose="020F0502020204030204" pitchFamily="34" charset="0"/>
                        </a:rPr>
                        <a:t>0,0</a:t>
                      </a:r>
                    </a:p>
                  </a:txBody>
                  <a:tcPr marL="7620" marR="7620" marT="7620"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16,7</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a:solidFill>
                            <a:srgbClr val="404040"/>
                          </a:solidFill>
                          <a:effectLst/>
                          <a:latin typeface="Calibri" panose="020F0502020204030204" pitchFamily="34" charset="0"/>
                        </a:rPr>
                        <a:t>0,0</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dirty="0">
                          <a:solidFill>
                            <a:srgbClr val="404040"/>
                          </a:solidFill>
                          <a:effectLst/>
                          <a:latin typeface="Calibri" panose="020F0502020204030204" pitchFamily="34" charset="0"/>
                        </a:rPr>
                        <a:t>50,0</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pt-BR" sz="1200" b="1" i="0" u="none" strike="noStrike" dirty="0">
                          <a:solidFill>
                            <a:srgbClr val="404040"/>
                          </a:solidFill>
                          <a:effectLst/>
                          <a:latin typeface="Calibri" panose="020F0502020204030204" pitchFamily="34" charset="0"/>
                        </a:rPr>
                        <a:t>33,3</a:t>
                      </a:r>
                    </a:p>
                  </a:txBody>
                  <a:tcPr marL="7620" marR="7620" marT="762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24565186"/>
                  </a:ext>
                </a:extLst>
              </a:tr>
              <a:tr h="172152">
                <a:tc>
                  <a:txBody>
                    <a:bodyPr/>
                    <a:lstStyle/>
                    <a:p>
                      <a:pPr algn="ctr" fontAlgn="ctr"/>
                      <a:endParaRPr lang="pt-BR" sz="105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900" b="1" i="0" u="none" strike="noStrike" dirty="0">
                        <a:solidFill>
                          <a:schemeClr val="bg2">
                            <a:lumMod val="50000"/>
                          </a:schemeClr>
                        </a:solidFill>
                        <a:effectLst/>
                        <a:latin typeface="Calibri" panose="020F0502020204030204" pitchFamily="34"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pt-BR" sz="900" b="1" i="0" u="none" strike="noStrike" dirty="0">
                          <a:solidFill>
                            <a:schemeClr val="bg2">
                              <a:lumMod val="50000"/>
                            </a:schemeClr>
                          </a:solidFill>
                          <a:effectLst/>
                          <a:latin typeface="Calibri" panose="020F0502020204030204" pitchFamily="34" charset="0"/>
                        </a:rPr>
                        <a:t>Positivo:</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pt-BR" sz="900" b="1" i="0" u="none" strike="noStrike" dirty="0">
                          <a:solidFill>
                            <a:schemeClr val="bg1"/>
                          </a:solidFill>
                          <a:effectLst/>
                          <a:latin typeface="Calibri" panose="020F0502020204030204" pitchFamily="34" charset="0"/>
                        </a:rPr>
                        <a:t>83,3</a:t>
                      </a: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tc hMerge="1">
                  <a:txBody>
                    <a:bodyPr/>
                    <a:lstStyle/>
                    <a:p>
                      <a:pPr algn="ctr" fontAlgn="b"/>
                      <a:endParaRPr lang="pt-BR" sz="900" b="1" i="0" u="none" strike="noStrike" dirty="0">
                        <a:solidFill>
                          <a:srgbClr val="404040"/>
                        </a:solidFill>
                        <a:effectLst/>
                        <a:latin typeface="Calibri" panose="020F0502020204030204" pitchFamily="34" charset="0"/>
                      </a:endParaRPr>
                    </a:p>
                  </a:txBody>
                  <a:tcPr marL="9525" marR="9525" marT="9525"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97B0"/>
                    </a:solidFill>
                  </a:tcPr>
                </a:tc>
                <a:extLst>
                  <a:ext uri="{0D108BD9-81ED-4DB2-BD59-A6C34878D82A}">
                    <a16:rowId xmlns:a16="http://schemas.microsoft.com/office/drawing/2014/main" val="1185176404"/>
                  </a:ext>
                </a:extLst>
              </a:tr>
            </a:tbl>
          </a:graphicData>
        </a:graphic>
      </p:graphicFrame>
      <p:sp>
        <p:nvSpPr>
          <p:cNvPr id="10" name="Retângulo 9">
            <a:extLst>
              <a:ext uri="{FF2B5EF4-FFF2-40B4-BE49-F238E27FC236}">
                <a16:creationId xmlns:a16="http://schemas.microsoft.com/office/drawing/2014/main" id="{594FA14A-D6B2-E2F5-6559-6898DCF165B4}"/>
              </a:ext>
            </a:extLst>
          </p:cNvPr>
          <p:cNvSpPr/>
          <p:nvPr/>
        </p:nvSpPr>
        <p:spPr>
          <a:xfrm>
            <a:off x="8769375" y="2672936"/>
            <a:ext cx="1944016" cy="180000"/>
          </a:xfrm>
          <a:prstGeom prst="rect">
            <a:avLst/>
          </a:prstGeom>
          <a:noFill/>
          <a:ln w="19050" cap="rnd" cmpd="sng" algn="ctr">
            <a:solidFill>
              <a:srgbClr val="70AD47"/>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tângulo 12">
            <a:extLst>
              <a:ext uri="{FF2B5EF4-FFF2-40B4-BE49-F238E27FC236}">
                <a16:creationId xmlns:a16="http://schemas.microsoft.com/office/drawing/2014/main" id="{A935D047-B198-2352-7B7F-B11EEEBC33D1}"/>
              </a:ext>
            </a:extLst>
          </p:cNvPr>
          <p:cNvSpPr/>
          <p:nvPr/>
        </p:nvSpPr>
        <p:spPr>
          <a:xfrm>
            <a:off x="8785051" y="3039415"/>
            <a:ext cx="1944016" cy="180000"/>
          </a:xfrm>
          <a:prstGeom prst="rect">
            <a:avLst/>
          </a:prstGeom>
          <a:noFill/>
          <a:ln w="19050" cap="rnd" cmpd="sng" algn="ctr">
            <a:solidFill>
              <a:srgbClr val="FF7979"/>
            </a:solidFill>
            <a:prstDash val="sysDash"/>
            <a:miter lim="800000"/>
          </a:ln>
          <a:effectLst/>
        </p:spPr>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tângulo: Cantos Arredondados 6">
            <a:extLst>
              <a:ext uri="{FF2B5EF4-FFF2-40B4-BE49-F238E27FC236}">
                <a16:creationId xmlns:a16="http://schemas.microsoft.com/office/drawing/2014/main" id="{E6D37D25-9088-B858-F92E-D49EA32E3126}"/>
              </a:ext>
            </a:extLst>
          </p:cNvPr>
          <p:cNvSpPr/>
          <p:nvPr/>
        </p:nvSpPr>
        <p:spPr>
          <a:xfrm>
            <a:off x="3327257" y="1665849"/>
            <a:ext cx="550669" cy="283571"/>
          </a:xfrm>
          <a:prstGeom prst="roundRect">
            <a:avLst/>
          </a:prstGeom>
          <a:solidFill>
            <a:sysClr val="window" lastClr="FFFFFF">
              <a:lumMod val="95000"/>
            </a:sysClr>
          </a:solid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200" b="1" kern="0" dirty="0">
                <a:solidFill>
                  <a:schemeClr val="bg2">
                    <a:lumMod val="50000"/>
                  </a:schemeClr>
                </a:solidFill>
                <a:latin typeface="Calibri" panose="020F0502020204030204"/>
                <a:cs typeface="+mn-cs"/>
              </a:rPr>
              <a:t>79,3</a:t>
            </a:r>
            <a:endPar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mn-ea"/>
              <a:cs typeface="+mn-cs"/>
            </a:endParaRPr>
          </a:p>
        </p:txBody>
      </p:sp>
      <p:sp>
        <p:nvSpPr>
          <p:cNvPr id="16" name="CaixaDeTexto 15">
            <a:extLst>
              <a:ext uri="{FF2B5EF4-FFF2-40B4-BE49-F238E27FC236}">
                <a16:creationId xmlns:a16="http://schemas.microsoft.com/office/drawing/2014/main" id="{AC710E5B-A0D6-E6A4-887A-7A2D355A0FDE}"/>
              </a:ext>
            </a:extLst>
          </p:cNvPr>
          <p:cNvSpPr txBox="1"/>
          <p:nvPr/>
        </p:nvSpPr>
        <p:spPr>
          <a:xfrm>
            <a:off x="3371404" y="1449102"/>
            <a:ext cx="481222" cy="246221"/>
          </a:xfrm>
          <a:prstGeom prst="rect">
            <a:avLst/>
          </a:prstGeom>
          <a:noFill/>
        </p:spPr>
        <p:txBody>
          <a:bodyPr wrap="none" rtlCol="0">
            <a:spAutoFit/>
          </a:bodyPr>
          <a:lstStyle/>
          <a:p>
            <a:pPr fontAlgn="auto">
              <a:spcBef>
                <a:spcPts val="0"/>
              </a:spcBef>
              <a:spcAft>
                <a:spcPts val="0"/>
              </a:spcAft>
            </a:pPr>
            <a:r>
              <a:rPr lang="pt-BR" sz="1000" dirty="0">
                <a:solidFill>
                  <a:schemeClr val="bg2">
                    <a:lumMod val="50000"/>
                  </a:schemeClr>
                </a:solidFill>
                <a:latin typeface="Calibri" panose="020F0502020204030204"/>
                <a:cs typeface="+mn-cs"/>
              </a:rPr>
              <a:t>2023:</a:t>
            </a:r>
          </a:p>
        </p:txBody>
      </p:sp>
      <p:graphicFrame>
        <p:nvGraphicFramePr>
          <p:cNvPr id="8" name="Gráfico 7">
            <a:extLst>
              <a:ext uri="{FF2B5EF4-FFF2-40B4-BE49-F238E27FC236}">
                <a16:creationId xmlns:a16="http://schemas.microsoft.com/office/drawing/2014/main" id="{E1189237-BFF7-4D9A-878C-FE870B5F70BF}"/>
              </a:ext>
            </a:extLst>
          </p:cNvPr>
          <p:cNvGraphicFramePr>
            <a:graphicFrameLocks/>
          </p:cNvGraphicFramePr>
          <p:nvPr>
            <p:extLst>
              <p:ext uri="{D42A27DB-BD31-4B8C-83A1-F6EECF244321}">
                <p14:modId xmlns:p14="http://schemas.microsoft.com/office/powerpoint/2010/main" val="1053850643"/>
              </p:ext>
            </p:extLst>
          </p:nvPr>
        </p:nvGraphicFramePr>
        <p:xfrm>
          <a:off x="-71933" y="2145172"/>
          <a:ext cx="4555714" cy="17878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7547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B190540-BAEC-1DB4-7CD3-0201AEDEF67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Conclusões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aixaDeTexto 2">
            <a:extLst>
              <a:ext uri="{FF2B5EF4-FFF2-40B4-BE49-F238E27FC236}">
                <a16:creationId xmlns:a16="http://schemas.microsoft.com/office/drawing/2014/main" id="{DDA4AA2C-E9D6-DAD5-4B4A-3122061A06A4}"/>
              </a:ext>
            </a:extLst>
          </p:cNvPr>
          <p:cNvSpPr txBox="1"/>
          <p:nvPr/>
        </p:nvSpPr>
        <p:spPr>
          <a:xfrm>
            <a:off x="72083" y="1071485"/>
            <a:ext cx="10441235" cy="3979727"/>
          </a:xfrm>
          <a:prstGeom prst="rect">
            <a:avLst/>
          </a:prstGeom>
          <a:noFill/>
          <a:effectLst/>
        </p:spPr>
        <p:txBody>
          <a:bodyPr wrap="square" lIns="100760" tIns="50379" rIns="100760" bIns="50379" rtlCol="0">
            <a:spAutoFit/>
          </a:bodyPr>
          <a:lstStyle/>
          <a:p>
            <a:pPr marL="285750" indent="-285750" algn="just" fontAlgn="auto">
              <a:spcBef>
                <a:spcPts val="0"/>
              </a:spcBef>
              <a:spcAft>
                <a:spcPts val="600"/>
              </a:spcAft>
              <a:buClr>
                <a:srgbClr val="0B335E"/>
              </a:buClr>
              <a:buFont typeface="Wingdings" panose="05000000000000000000" pitchFamily="2" charset="2"/>
              <a:buChar char="v"/>
            </a:pPr>
            <a:r>
              <a:rPr lang="pt-BR" sz="1400" dirty="0">
                <a:solidFill>
                  <a:prstClr val="black">
                    <a:lumMod val="75000"/>
                    <a:lumOff val="25000"/>
                  </a:prstClr>
                </a:solidFill>
                <a:latin typeface="Calibri" panose="020F0502020204030204"/>
                <a:cs typeface="+mn-cs"/>
              </a:rPr>
              <a:t>Analisando o desempenho do plano </a:t>
            </a:r>
            <a:r>
              <a:rPr lang="pt-BR" sz="1400" b="1" dirty="0">
                <a:solidFill>
                  <a:prstClr val="black">
                    <a:lumMod val="75000"/>
                    <a:lumOff val="25000"/>
                  </a:prstClr>
                </a:solidFill>
                <a:latin typeface="Calibri" panose="020F0502020204030204"/>
                <a:ea typeface="Cambria" panose="02040503050406030204" pitchFamily="18" charset="0"/>
                <a:cs typeface="+mn-cs"/>
              </a:rPr>
              <a:t>SAÚDE AMS</a:t>
            </a:r>
            <a:r>
              <a:rPr lang="pt-BR" sz="1400" dirty="0">
                <a:solidFill>
                  <a:prstClr val="black">
                    <a:lumMod val="75000"/>
                    <a:lumOff val="25000"/>
                  </a:prstClr>
                </a:solidFill>
                <a:latin typeface="Calibri" panose="020F0502020204030204"/>
                <a:cs typeface="+mn-cs"/>
              </a:rPr>
              <a:t>, referindo-se a aspectos que investigam a satisfação do beneficiário (questões com 5 gradientes) observamos que todos os atributos entraram em patamar de </a:t>
            </a:r>
            <a:r>
              <a:rPr lang="pt-BR" sz="1400" b="1" dirty="0">
                <a:solidFill>
                  <a:prstClr val="black">
                    <a:lumMod val="75000"/>
                    <a:lumOff val="25000"/>
                  </a:prstClr>
                </a:solidFill>
                <a:latin typeface="Calibri" panose="020F0502020204030204"/>
                <a:cs typeface="+mn-cs"/>
              </a:rPr>
              <a:t>Não</a:t>
            </a:r>
            <a:r>
              <a:rPr lang="pt-BR" sz="1400" dirty="0">
                <a:solidFill>
                  <a:prstClr val="black">
                    <a:lumMod val="75000"/>
                    <a:lumOff val="25000"/>
                  </a:prstClr>
                </a:solidFill>
                <a:latin typeface="Calibri" panose="020F0502020204030204"/>
                <a:cs typeface="+mn-cs"/>
              </a:rPr>
              <a:t> </a:t>
            </a:r>
            <a:r>
              <a:rPr lang="pt-BR" sz="1400" b="1" dirty="0">
                <a:solidFill>
                  <a:prstClr val="black">
                    <a:lumMod val="75000"/>
                    <a:lumOff val="25000"/>
                  </a:prstClr>
                </a:solidFill>
                <a:latin typeface="Calibri" panose="020F0502020204030204"/>
                <a:cs typeface="+mn-cs"/>
              </a:rPr>
              <a:t>Conformidade</a:t>
            </a:r>
            <a:r>
              <a:rPr lang="pt-BR" sz="1400" dirty="0">
                <a:solidFill>
                  <a:prstClr val="black">
                    <a:lumMod val="75000"/>
                    <a:lumOff val="25000"/>
                  </a:prstClr>
                </a:solidFill>
                <a:latin typeface="Calibri" panose="020F0502020204030204"/>
                <a:cs typeface="+mn-cs"/>
              </a:rPr>
              <a:t>.</a:t>
            </a:r>
          </a:p>
          <a:p>
            <a:pPr marL="285750" indent="-285750" algn="just" fontAlgn="auto">
              <a:spcBef>
                <a:spcPts val="0"/>
              </a:spcBef>
              <a:spcAft>
                <a:spcPts val="600"/>
              </a:spcAft>
              <a:buClr>
                <a:srgbClr val="0B335E"/>
              </a:buClr>
              <a:buFont typeface="Wingdings" panose="05000000000000000000" pitchFamily="2" charset="2"/>
              <a:buChar char="v"/>
            </a:pPr>
            <a:endParaRPr lang="pt-BR" sz="1100" dirty="0">
              <a:solidFill>
                <a:prstClr val="black">
                  <a:lumMod val="75000"/>
                  <a:lumOff val="25000"/>
                </a:prstClr>
              </a:solidFill>
              <a:latin typeface="Calibri" panose="020F0502020204030204"/>
              <a:cs typeface="+mn-cs"/>
            </a:endParaRPr>
          </a:p>
          <a:p>
            <a:pPr marL="285750" indent="-285750" algn="just" fontAlgn="auto">
              <a:spcBef>
                <a:spcPts val="0"/>
              </a:spcBef>
              <a:spcAft>
                <a:spcPts val="600"/>
              </a:spcAft>
              <a:buClr>
                <a:srgbClr val="0B335E"/>
              </a:buClr>
              <a:buFont typeface="Wingdings" panose="05000000000000000000" pitchFamily="2" charset="2"/>
              <a:buChar char="v"/>
            </a:pPr>
            <a:r>
              <a:rPr lang="pt-BR" sz="1400" dirty="0">
                <a:solidFill>
                  <a:prstClr val="black">
                    <a:lumMod val="75000"/>
                    <a:lumOff val="25000"/>
                  </a:prstClr>
                </a:solidFill>
                <a:latin typeface="Calibri" panose="020F0502020204030204"/>
                <a:cs typeface="+mn-cs"/>
              </a:rPr>
              <a:t>O melhor desempenho ocorreu na questão 9, que se refere a avaliação geral do plano de saúde, classificada</a:t>
            </a:r>
            <a:r>
              <a:rPr lang="pt-BR" sz="1400" b="1" dirty="0">
                <a:solidFill>
                  <a:prstClr val="black">
                    <a:lumMod val="75000"/>
                    <a:lumOff val="25000"/>
                  </a:prstClr>
                </a:solidFill>
                <a:latin typeface="Calibri" panose="020F0502020204030204"/>
                <a:cs typeface="+mn-cs"/>
              </a:rPr>
              <a:t> </a:t>
            </a:r>
            <a:r>
              <a:rPr lang="pt-BR" sz="1400" dirty="0">
                <a:solidFill>
                  <a:prstClr val="black">
                    <a:lumMod val="75000"/>
                    <a:lumOff val="25000"/>
                  </a:prstClr>
                </a:solidFill>
                <a:latin typeface="Calibri" panose="020F0502020204030204"/>
                <a:cs typeface="+mn-cs"/>
              </a:rPr>
              <a:t>no patamar de </a:t>
            </a:r>
            <a:r>
              <a:rPr lang="pt-BR" sz="1400" b="1" dirty="0">
                <a:solidFill>
                  <a:prstClr val="black">
                    <a:lumMod val="75000"/>
                    <a:lumOff val="25000"/>
                  </a:prstClr>
                </a:solidFill>
                <a:latin typeface="Calibri" panose="020F0502020204030204"/>
                <a:cs typeface="+mn-cs"/>
              </a:rPr>
              <a:t>Não</a:t>
            </a:r>
            <a:r>
              <a:rPr lang="pt-BR" sz="1400" dirty="0">
                <a:solidFill>
                  <a:prstClr val="black">
                    <a:lumMod val="75000"/>
                    <a:lumOff val="25000"/>
                  </a:prstClr>
                </a:solidFill>
                <a:latin typeface="Calibri" panose="020F0502020204030204"/>
                <a:cs typeface="+mn-cs"/>
              </a:rPr>
              <a:t> </a:t>
            </a:r>
            <a:r>
              <a:rPr lang="pt-BR" sz="1400" b="1" dirty="0">
                <a:solidFill>
                  <a:prstClr val="black">
                    <a:lumMod val="75000"/>
                    <a:lumOff val="25000"/>
                  </a:prstClr>
                </a:solidFill>
                <a:latin typeface="Calibri" panose="020F0502020204030204"/>
                <a:cs typeface="+mn-cs"/>
              </a:rPr>
              <a:t>Conformidade,</a:t>
            </a:r>
            <a:r>
              <a:rPr lang="pt-BR" sz="1400" dirty="0">
                <a:solidFill>
                  <a:prstClr val="black">
                    <a:lumMod val="75000"/>
                    <a:lumOff val="25000"/>
                  </a:prstClr>
                </a:solidFill>
                <a:latin typeface="Calibri" panose="020F0502020204030204"/>
                <a:cs typeface="+mn-cs"/>
              </a:rPr>
              <a:t> com </a:t>
            </a:r>
            <a:r>
              <a:rPr lang="pt-BR" sz="1400" b="1" dirty="0">
                <a:solidFill>
                  <a:prstClr val="black">
                    <a:lumMod val="75000"/>
                    <a:lumOff val="25000"/>
                  </a:prstClr>
                </a:solidFill>
                <a:latin typeface="Calibri" panose="020F0502020204030204"/>
                <a:cs typeface="+mn-cs"/>
              </a:rPr>
              <a:t>72% </a:t>
            </a:r>
            <a:r>
              <a:rPr lang="pt-BR" sz="1400" dirty="0">
                <a:solidFill>
                  <a:prstClr val="black">
                    <a:lumMod val="75000"/>
                    <a:lumOff val="25000"/>
                  </a:prstClr>
                </a:solidFill>
                <a:latin typeface="Calibri" panose="020F0502020204030204"/>
                <a:cs typeface="+mn-cs"/>
              </a:rPr>
              <a:t>de satisfação geral</a:t>
            </a:r>
            <a:r>
              <a:rPr lang="pt-BR" sz="1400" b="1" dirty="0">
                <a:solidFill>
                  <a:prstClr val="black">
                    <a:lumMod val="75000"/>
                    <a:lumOff val="25000"/>
                  </a:prstClr>
                </a:solidFill>
                <a:latin typeface="Calibri" panose="020F0502020204030204"/>
                <a:cs typeface="+mn-cs"/>
              </a:rPr>
              <a:t>. </a:t>
            </a:r>
            <a:r>
              <a:rPr lang="pt-BR" sz="1400" dirty="0">
                <a:solidFill>
                  <a:prstClr val="black">
                    <a:lumMod val="75000"/>
                    <a:lumOff val="25000"/>
                  </a:prstClr>
                </a:solidFill>
                <a:latin typeface="Calibri" panose="020F0502020204030204"/>
                <a:cs typeface="+mn-cs"/>
              </a:rPr>
              <a:t>Um ponto importante a ser citado, é que apresenta </a:t>
            </a:r>
            <a:r>
              <a:rPr lang="pt-BR" sz="1400" b="1" dirty="0">
                <a:solidFill>
                  <a:prstClr val="black">
                    <a:lumMod val="75000"/>
                    <a:lumOff val="25000"/>
                  </a:prstClr>
                </a:solidFill>
                <a:latin typeface="Calibri" panose="020F0502020204030204"/>
                <a:cs typeface="+mn-cs"/>
              </a:rPr>
              <a:t>8,4% </a:t>
            </a:r>
            <a:r>
              <a:rPr lang="pt-BR" sz="1400" dirty="0">
                <a:solidFill>
                  <a:prstClr val="black">
                    <a:lumMod val="75000"/>
                    <a:lumOff val="25000"/>
                  </a:prstClr>
                </a:solidFill>
                <a:latin typeface="Calibri" panose="020F0502020204030204"/>
                <a:cs typeface="+mn-cs"/>
              </a:rPr>
              <a:t>de insatisfeitos (soma de </a:t>
            </a:r>
            <a:r>
              <a:rPr lang="pt-BR" sz="1400" b="1" dirty="0">
                <a:solidFill>
                  <a:prstClr val="black">
                    <a:lumMod val="75000"/>
                    <a:lumOff val="25000"/>
                  </a:prstClr>
                </a:solidFill>
                <a:latin typeface="Calibri" panose="020F0502020204030204"/>
                <a:cs typeface="+mn-cs"/>
              </a:rPr>
              <a:t>Muito Ruim </a:t>
            </a:r>
            <a:r>
              <a:rPr lang="pt-BR" sz="1400" dirty="0">
                <a:solidFill>
                  <a:prstClr val="black">
                    <a:lumMod val="75000"/>
                    <a:lumOff val="25000"/>
                  </a:prstClr>
                </a:solidFill>
                <a:latin typeface="Calibri" panose="020F0502020204030204"/>
                <a:cs typeface="+mn-cs"/>
              </a:rPr>
              <a:t>e </a:t>
            </a:r>
            <a:r>
              <a:rPr lang="pt-BR" sz="1400" b="1" dirty="0">
                <a:solidFill>
                  <a:prstClr val="black">
                    <a:lumMod val="75000"/>
                    <a:lumOff val="25000"/>
                  </a:prstClr>
                </a:solidFill>
                <a:latin typeface="Calibri" panose="020F0502020204030204"/>
                <a:cs typeface="+mn-cs"/>
              </a:rPr>
              <a:t>Ruim</a:t>
            </a:r>
            <a:r>
              <a:rPr lang="pt-BR" sz="1400" dirty="0">
                <a:solidFill>
                  <a:prstClr val="black">
                    <a:lumMod val="75000"/>
                    <a:lumOff val="25000"/>
                  </a:prstClr>
                </a:solidFill>
                <a:latin typeface="Calibri" panose="020F0502020204030204"/>
                <a:cs typeface="+mn-cs"/>
              </a:rPr>
              <a:t>), logo a não satisfação está concentrada na neutralidade (</a:t>
            </a:r>
            <a:r>
              <a:rPr lang="pt-BR" sz="1400" b="1" dirty="0">
                <a:solidFill>
                  <a:prstClr val="black">
                    <a:lumMod val="75000"/>
                    <a:lumOff val="25000"/>
                  </a:prstClr>
                </a:solidFill>
                <a:latin typeface="Calibri" panose="020F0502020204030204"/>
                <a:cs typeface="+mn-cs"/>
              </a:rPr>
              <a:t>Regular 19,7%</a:t>
            </a:r>
            <a:r>
              <a:rPr lang="pt-BR" sz="1400" dirty="0">
                <a:solidFill>
                  <a:prstClr val="black">
                    <a:lumMod val="75000"/>
                    <a:lumOff val="25000"/>
                  </a:prstClr>
                </a:solidFill>
                <a:latin typeface="Calibri" panose="020F0502020204030204"/>
                <a:cs typeface="+mn-cs"/>
              </a:rPr>
              <a:t>). </a:t>
            </a:r>
          </a:p>
          <a:p>
            <a:pPr marL="171450" indent="-171450" algn="just" fontAlgn="auto">
              <a:spcBef>
                <a:spcPts val="0"/>
              </a:spcBef>
              <a:spcAft>
                <a:spcPts val="600"/>
              </a:spcAft>
              <a:buClr>
                <a:srgbClr val="0B335E"/>
              </a:buClr>
              <a:buFont typeface="Wingdings" panose="05000000000000000000" pitchFamily="2" charset="2"/>
              <a:buChar char="v"/>
            </a:pPr>
            <a:endParaRPr lang="pt-BR" sz="1100" dirty="0">
              <a:solidFill>
                <a:prstClr val="black">
                  <a:lumMod val="75000"/>
                  <a:lumOff val="25000"/>
                </a:prstClr>
              </a:solidFill>
              <a:latin typeface="Calibri" panose="020F0502020204030204"/>
              <a:cs typeface="+mn-cs"/>
            </a:endParaRPr>
          </a:p>
          <a:p>
            <a:pPr marL="285750" indent="-285750" algn="just" fontAlgn="auto">
              <a:spcBef>
                <a:spcPts val="0"/>
              </a:spcBef>
              <a:spcAft>
                <a:spcPts val="600"/>
              </a:spcAft>
              <a:buClr>
                <a:srgbClr val="0B335E"/>
              </a:buClr>
              <a:buFont typeface="Wingdings" panose="05000000000000000000" pitchFamily="2" charset="2"/>
              <a:buChar char="v"/>
            </a:pPr>
            <a:r>
              <a:rPr lang="pt-BR" sz="1400" dirty="0">
                <a:solidFill>
                  <a:prstClr val="black">
                    <a:lumMod val="75000"/>
                    <a:lumOff val="25000"/>
                  </a:prstClr>
                </a:solidFill>
                <a:latin typeface="Calibri" panose="020F0502020204030204"/>
                <a:cs typeface="+mn-cs"/>
              </a:rPr>
              <a:t>O menor desempenho ocorreu na questão 5, que se refere a facilidade de acesso à lista de prestadores de serviços credenciados pelo plano de saúde, classificada no patamar de </a:t>
            </a:r>
            <a:r>
              <a:rPr lang="pt-BR" sz="1400" b="1" dirty="0">
                <a:solidFill>
                  <a:prstClr val="black">
                    <a:lumMod val="75000"/>
                    <a:lumOff val="25000"/>
                  </a:prstClr>
                </a:solidFill>
                <a:latin typeface="Calibri" panose="020F0502020204030204"/>
                <a:cs typeface="+mn-cs"/>
              </a:rPr>
              <a:t>Não</a:t>
            </a:r>
            <a:r>
              <a:rPr lang="pt-BR" sz="1400" dirty="0">
                <a:solidFill>
                  <a:prstClr val="black">
                    <a:lumMod val="75000"/>
                    <a:lumOff val="25000"/>
                  </a:prstClr>
                </a:solidFill>
                <a:latin typeface="Calibri" panose="020F0502020204030204"/>
                <a:cs typeface="+mn-cs"/>
              </a:rPr>
              <a:t> </a:t>
            </a:r>
            <a:r>
              <a:rPr lang="pt-BR" sz="1400" b="1" dirty="0">
                <a:solidFill>
                  <a:prstClr val="black">
                    <a:lumMod val="75000"/>
                    <a:lumOff val="25000"/>
                  </a:prstClr>
                </a:solidFill>
                <a:latin typeface="Calibri" panose="020F0502020204030204"/>
                <a:cs typeface="+mn-cs"/>
              </a:rPr>
              <a:t>Conformidade,</a:t>
            </a:r>
            <a:r>
              <a:rPr lang="pt-BR" sz="1400" dirty="0">
                <a:solidFill>
                  <a:prstClr val="black">
                    <a:lumMod val="75000"/>
                    <a:lumOff val="25000"/>
                  </a:prstClr>
                </a:solidFill>
                <a:latin typeface="Calibri" panose="020F0502020204030204"/>
                <a:cs typeface="+mn-cs"/>
              </a:rPr>
              <a:t> com </a:t>
            </a:r>
            <a:r>
              <a:rPr lang="pt-BR" sz="1400" b="1" dirty="0">
                <a:solidFill>
                  <a:prstClr val="black">
                    <a:lumMod val="75000"/>
                    <a:lumOff val="25000"/>
                  </a:prstClr>
                </a:solidFill>
                <a:latin typeface="Calibri" panose="020F0502020204030204"/>
                <a:cs typeface="+mn-cs"/>
              </a:rPr>
              <a:t>51,3%</a:t>
            </a:r>
            <a:r>
              <a:rPr lang="pt-BR" sz="1400" dirty="0">
                <a:solidFill>
                  <a:prstClr val="black">
                    <a:lumMod val="75000"/>
                    <a:lumOff val="25000"/>
                  </a:prstClr>
                </a:solidFill>
                <a:latin typeface="Calibri" panose="020F0502020204030204"/>
                <a:cs typeface="+mn-cs"/>
              </a:rPr>
              <a:t>. </a:t>
            </a:r>
          </a:p>
          <a:p>
            <a:pPr marL="171450" indent="-171450" algn="just" fontAlgn="auto">
              <a:spcBef>
                <a:spcPts val="0"/>
              </a:spcBef>
              <a:spcAft>
                <a:spcPts val="600"/>
              </a:spcAft>
              <a:buClr>
                <a:srgbClr val="0B335E"/>
              </a:buClr>
              <a:buFont typeface="Wingdings" panose="05000000000000000000" pitchFamily="2" charset="2"/>
              <a:buChar char="v"/>
            </a:pPr>
            <a:endParaRPr lang="pt-BR" sz="1100" dirty="0">
              <a:solidFill>
                <a:prstClr val="black">
                  <a:lumMod val="75000"/>
                  <a:lumOff val="25000"/>
                </a:prstClr>
              </a:solidFill>
              <a:latin typeface="Calibri" panose="020F0502020204030204"/>
              <a:cs typeface="+mn-cs"/>
            </a:endParaRPr>
          </a:p>
          <a:p>
            <a:pPr marL="285750" indent="-285750" algn="just" fontAlgn="auto">
              <a:spcBef>
                <a:spcPts val="0"/>
              </a:spcBef>
              <a:spcAft>
                <a:spcPts val="600"/>
              </a:spcAft>
              <a:buClr>
                <a:srgbClr val="0B335E"/>
              </a:buClr>
              <a:buFont typeface="Wingdings" panose="05000000000000000000" pitchFamily="2" charset="2"/>
              <a:buChar char="v"/>
            </a:pPr>
            <a:r>
              <a:rPr lang="pt-BR" sz="1400" b="1" dirty="0">
                <a:solidFill>
                  <a:prstClr val="black">
                    <a:lumMod val="75000"/>
                    <a:lumOff val="25000"/>
                  </a:prstClr>
                </a:solidFill>
                <a:latin typeface="Calibri" panose="020F0502020204030204"/>
                <a:cs typeface="+mn-cs"/>
              </a:rPr>
              <a:t>Ponto de atenção </a:t>
            </a:r>
            <a:r>
              <a:rPr lang="pt-BR" sz="1400" dirty="0">
                <a:solidFill>
                  <a:prstClr val="black">
                    <a:lumMod val="75000"/>
                    <a:lumOff val="25000"/>
                  </a:prstClr>
                </a:solidFill>
                <a:latin typeface="Calibri" panose="020F0502020204030204"/>
                <a:cs typeface="+mn-cs"/>
              </a:rPr>
              <a:t>ao viés de baixa em quatro das cinco questões relativas à satisfação, isto é, o percentual de respostas </a:t>
            </a:r>
            <a:r>
              <a:rPr lang="pt-BR" sz="1400" b="1" dirty="0">
                <a:solidFill>
                  <a:prstClr val="black">
                    <a:lumMod val="75000"/>
                    <a:lumOff val="25000"/>
                  </a:prstClr>
                </a:solidFill>
                <a:latin typeface="Calibri" panose="020F0502020204030204"/>
                <a:cs typeface="+mn-cs"/>
              </a:rPr>
              <a:t>Bom</a:t>
            </a:r>
            <a:r>
              <a:rPr lang="pt-BR" sz="1400" dirty="0">
                <a:solidFill>
                  <a:prstClr val="black">
                    <a:lumMod val="75000"/>
                    <a:lumOff val="25000"/>
                  </a:prstClr>
                </a:solidFill>
                <a:latin typeface="Calibri" panose="020F0502020204030204"/>
                <a:cs typeface="+mn-cs"/>
              </a:rPr>
              <a:t> é maior que </a:t>
            </a:r>
            <a:r>
              <a:rPr lang="pt-BR" sz="1400" b="1" dirty="0">
                <a:solidFill>
                  <a:prstClr val="black">
                    <a:lumMod val="75000"/>
                    <a:lumOff val="25000"/>
                  </a:prstClr>
                </a:solidFill>
                <a:latin typeface="Calibri" panose="020F0502020204030204"/>
                <a:cs typeface="+mn-cs"/>
              </a:rPr>
              <a:t>Muito bom</a:t>
            </a:r>
            <a:r>
              <a:rPr lang="pt-BR" sz="1400" dirty="0">
                <a:solidFill>
                  <a:prstClr val="black">
                    <a:lumMod val="75000"/>
                    <a:lumOff val="25000"/>
                  </a:prstClr>
                </a:solidFill>
                <a:latin typeface="Calibri" panose="020F0502020204030204"/>
                <a:cs typeface="+mn-cs"/>
              </a:rPr>
              <a:t>, o que indica probabilidade de migração da satisfação para não satisfação. </a:t>
            </a:r>
          </a:p>
          <a:p>
            <a:pPr algn="just" fontAlgn="auto">
              <a:spcBef>
                <a:spcPts val="0"/>
              </a:spcBef>
              <a:spcAft>
                <a:spcPts val="600"/>
              </a:spcAft>
              <a:buClr>
                <a:srgbClr val="0B335E"/>
              </a:buClr>
            </a:pPr>
            <a:endParaRPr lang="pt-BR" sz="1100" b="1" dirty="0">
              <a:solidFill>
                <a:prstClr val="black">
                  <a:lumMod val="75000"/>
                  <a:lumOff val="25000"/>
                </a:prstClr>
              </a:solidFill>
              <a:latin typeface="Calibri" panose="020F0502020204030204"/>
              <a:cs typeface="+mn-cs"/>
            </a:endParaRPr>
          </a:p>
          <a:p>
            <a:pPr marL="285750" indent="-285750" algn="just" fontAlgn="auto">
              <a:spcBef>
                <a:spcPts val="0"/>
              </a:spcBef>
              <a:spcAft>
                <a:spcPts val="600"/>
              </a:spcAft>
              <a:buClr>
                <a:srgbClr val="0B335E"/>
              </a:buClr>
              <a:buFont typeface="Wingdings" panose="05000000000000000000" pitchFamily="2" charset="2"/>
              <a:buChar char="v"/>
            </a:pPr>
            <a:r>
              <a:rPr lang="pt-BR" sz="1400" dirty="0">
                <a:solidFill>
                  <a:prstClr val="black">
                    <a:lumMod val="75000"/>
                    <a:lumOff val="25000"/>
                  </a:prstClr>
                </a:solidFill>
                <a:latin typeface="Calibri" panose="020F0502020204030204"/>
                <a:cs typeface="+mn-cs"/>
              </a:rPr>
              <a:t>Por fim, em relação a recomendação do plano, temos um percentual positivo de </a:t>
            </a:r>
            <a:r>
              <a:rPr lang="pt-BR" sz="1400" b="1" dirty="0">
                <a:solidFill>
                  <a:prstClr val="black">
                    <a:lumMod val="75000"/>
                    <a:lumOff val="25000"/>
                  </a:prstClr>
                </a:solidFill>
                <a:latin typeface="Calibri" panose="020F0502020204030204"/>
                <a:cs typeface="+mn-cs"/>
              </a:rPr>
              <a:t>64,6%</a:t>
            </a:r>
            <a:r>
              <a:rPr lang="pt-BR" sz="1400" dirty="0">
                <a:solidFill>
                  <a:prstClr val="black">
                    <a:lumMod val="75000"/>
                    <a:lumOff val="25000"/>
                  </a:prstClr>
                </a:solidFill>
                <a:latin typeface="Calibri" panose="020F0502020204030204"/>
                <a:cs typeface="+mn-cs"/>
              </a:rPr>
              <a:t>. Analisando a taxa de recomendação nota-se que ela não acompanha a avaliação geral do plano, a diferença entre elas é de aproximadamente </a:t>
            </a:r>
            <a:r>
              <a:rPr lang="pt-BR" sz="1400" b="1" dirty="0">
                <a:solidFill>
                  <a:prstClr val="black">
                    <a:lumMod val="75000"/>
                    <a:lumOff val="25000"/>
                  </a:prstClr>
                </a:solidFill>
                <a:latin typeface="Calibri" panose="020F0502020204030204"/>
                <a:cs typeface="+mn-cs"/>
              </a:rPr>
              <a:t>7,4pp</a:t>
            </a:r>
            <a:r>
              <a:rPr lang="pt-BR" sz="1400" dirty="0">
                <a:solidFill>
                  <a:prstClr val="black">
                    <a:lumMod val="75000"/>
                    <a:lumOff val="25000"/>
                  </a:prstClr>
                </a:solidFill>
                <a:latin typeface="Calibri" panose="020F0502020204030204"/>
                <a:cs typeface="+mn-cs"/>
              </a:rPr>
              <a:t>. Nesse sentido, realizar ações que melhorem os atributos analisados poderão, inclusive, aumentar o nível de recomendação que os beneficiários fazem do plano de saúde.</a:t>
            </a:r>
          </a:p>
        </p:txBody>
      </p:sp>
    </p:spTree>
    <p:extLst>
      <p:ext uri="{BB962C8B-B14F-4D97-AF65-F5344CB8AC3E}">
        <p14:creationId xmlns:p14="http://schemas.microsoft.com/office/powerpoint/2010/main" val="3865200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DA9EEA97-F60A-059A-DED3-BB67D29D8C80}"/>
              </a:ext>
            </a:extLst>
          </p:cNvPr>
          <p:cNvSpPr/>
          <p:nvPr/>
        </p:nvSpPr>
        <p:spPr>
          <a:xfrm>
            <a:off x="0" y="0"/>
            <a:ext cx="10795138"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de cantos arredondados 13">
            <a:extLst>
              <a:ext uri="{FF2B5EF4-FFF2-40B4-BE49-F238E27FC236}">
                <a16:creationId xmlns:a16="http://schemas.microsoft.com/office/drawing/2014/main" id="{DDFA2371-B45C-265E-BC9C-27EE584294B2}"/>
              </a:ext>
            </a:extLst>
          </p:cNvPr>
          <p:cNvSpPr/>
          <p:nvPr/>
        </p:nvSpPr>
        <p:spPr>
          <a:xfrm>
            <a:off x="212993" y="908720"/>
            <a:ext cx="5184576" cy="252028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3200" dirty="0">
                <a:solidFill>
                  <a:schemeClr val="tx1">
                    <a:lumMod val="75000"/>
                    <a:lumOff val="25000"/>
                  </a:schemeClr>
                </a:solidFill>
                <a:latin typeface="Arial Rounded MT Bold" panose="020F0704030504030204" pitchFamily="34" charset="0"/>
              </a:rPr>
              <a:t>Pesquisa de Satisfação com Beneficiários 2025</a:t>
            </a:r>
          </a:p>
          <a:p>
            <a:pPr algn="just"/>
            <a:r>
              <a:rPr lang="pt-BR" sz="2400" dirty="0">
                <a:solidFill>
                  <a:schemeClr val="tx1">
                    <a:lumMod val="75000"/>
                    <a:lumOff val="25000"/>
                  </a:schemeClr>
                </a:solidFill>
                <a:latin typeface="Arial Rounded MT Bold" panose="020F0704030504030204" pitchFamily="34" charset="0"/>
              </a:rPr>
              <a:t>(Ano base 2024)</a:t>
            </a:r>
          </a:p>
          <a:p>
            <a:pPr algn="just"/>
            <a:endParaRPr lang="pt-BR" sz="2400" dirty="0">
              <a:solidFill>
                <a:schemeClr val="tx1">
                  <a:lumMod val="75000"/>
                  <a:lumOff val="25000"/>
                </a:schemeClr>
              </a:solidFill>
              <a:latin typeface="Arial Rounded MT Bold" panose="020F0704030504030204" pitchFamily="34" charset="0"/>
            </a:endParaRPr>
          </a:p>
          <a:p>
            <a:pPr algn="just"/>
            <a:r>
              <a:rPr lang="pt-BR" sz="24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Formulário ESTENDIDO</a:t>
            </a:r>
          </a:p>
        </p:txBody>
      </p:sp>
      <p:pic>
        <p:nvPicPr>
          <p:cNvPr id="8" name="Imagem 7">
            <a:extLst>
              <a:ext uri="{FF2B5EF4-FFF2-40B4-BE49-F238E27FC236}">
                <a16:creationId xmlns:a16="http://schemas.microsoft.com/office/drawing/2014/main" id="{B4A18EC0-37A7-EFA9-AE5A-A82ACDE9AD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9217" y="4157137"/>
            <a:ext cx="2299109" cy="919688"/>
          </a:xfrm>
          <a:prstGeom prst="rect">
            <a:avLst/>
          </a:prstGeom>
        </p:spPr>
      </p:pic>
      <p:pic>
        <p:nvPicPr>
          <p:cNvPr id="1046" name="Picture 22" descr="Casal Idosos Imagens – Download Grátis no Freepik">
            <a:extLst>
              <a:ext uri="{FF2B5EF4-FFF2-40B4-BE49-F238E27FC236}">
                <a16:creationId xmlns:a16="http://schemas.microsoft.com/office/drawing/2014/main" id="{C4E10AF7-84C4-CDFE-95DA-3273FA4B7A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628" r="8013"/>
          <a:stretch/>
        </p:blipFill>
        <p:spPr bwMode="auto">
          <a:xfrm>
            <a:off x="5611652" y="0"/>
            <a:ext cx="518457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Logotipo&#10;&#10;Descrição gerada automaticamente">
            <a:extLst>
              <a:ext uri="{FF2B5EF4-FFF2-40B4-BE49-F238E27FC236}">
                <a16:creationId xmlns:a16="http://schemas.microsoft.com/office/drawing/2014/main" id="{B7D34999-D09A-8137-8B2E-D93780580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6587" y="5372515"/>
            <a:ext cx="2664371" cy="432749"/>
          </a:xfrm>
          <a:prstGeom prst="rect">
            <a:avLst/>
          </a:prstGeom>
        </p:spPr>
      </p:pic>
    </p:spTree>
    <p:extLst>
      <p:ext uri="{BB962C8B-B14F-4D97-AF65-F5344CB8AC3E}">
        <p14:creationId xmlns:p14="http://schemas.microsoft.com/office/powerpoint/2010/main" val="1519094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B190540-BAEC-1DB4-7CD3-0201AEDEF67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Metodologia</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8" name="Rectangle 6">
            <a:extLst>
              <a:ext uri="{FF2B5EF4-FFF2-40B4-BE49-F238E27FC236}">
                <a16:creationId xmlns:a16="http://schemas.microsoft.com/office/drawing/2014/main" id="{A26E139E-AFDD-5A66-8D7B-E483442C25E6}"/>
              </a:ext>
            </a:extLst>
          </p:cNvPr>
          <p:cNvSpPr>
            <a:spLocks noChangeArrowheads="1"/>
          </p:cNvSpPr>
          <p:nvPr/>
        </p:nvSpPr>
        <p:spPr bwMode="auto">
          <a:xfrm>
            <a:off x="1" y="1060281"/>
            <a:ext cx="10801350" cy="2462213"/>
          </a:xfrm>
          <a:prstGeom prst="rect">
            <a:avLst/>
          </a:prstGeom>
          <a:noFill/>
          <a:ln w="9525">
            <a:noFill/>
            <a:miter lim="800000"/>
            <a:headEnd/>
            <a:tailEnd/>
          </a:ln>
        </p:spPr>
        <p:txBody>
          <a:bodyPr wrap="square">
            <a:spAutoFit/>
          </a:bodyPr>
          <a:lstStyle/>
          <a:p>
            <a:pPr marL="285721" indent="-285721" algn="just" fontAlgn="auto">
              <a:spcBef>
                <a:spcPts val="0"/>
              </a:spcBef>
              <a:spcAft>
                <a:spcPts val="0"/>
              </a:spcAft>
              <a:buClr>
                <a:srgbClr val="CC0000"/>
              </a:buClr>
              <a:buFont typeface="Wingdings" pitchFamily="2" charset="2"/>
              <a:buChar char="v"/>
            </a:pPr>
            <a:r>
              <a:rPr lang="pt-BR" sz="1400" dirty="0">
                <a:solidFill>
                  <a:schemeClr val="bg2">
                    <a:lumMod val="50000"/>
                  </a:schemeClr>
                </a:solidFill>
                <a:latin typeface="Calibri" panose="020F0502020204030204" pitchFamily="34" charset="0"/>
                <a:cs typeface="Calibri" panose="020F0502020204030204" pitchFamily="34" charset="0"/>
              </a:rPr>
              <a:t> Fora as questões de perfil, filtro ou para mensurações específicas, para a satisfação em si, usamos afirmativas, não perguntas, reduzindo a tendência à neutralidade;</a:t>
            </a:r>
          </a:p>
          <a:p>
            <a:pPr marL="285721" indent="-285721" algn="just" fontAlgn="auto">
              <a:spcBef>
                <a:spcPts val="0"/>
              </a:spcBef>
              <a:spcAft>
                <a:spcPts val="0"/>
              </a:spcAft>
              <a:buClr>
                <a:srgbClr val="CC0000"/>
              </a:buClr>
              <a:buFont typeface="Wingdings" pitchFamily="2" charset="2"/>
              <a:buChar char="v"/>
            </a:pPr>
            <a:endParaRPr lang="pt-BR" sz="1400" dirty="0">
              <a:solidFill>
                <a:schemeClr val="bg2">
                  <a:lumMod val="50000"/>
                </a:schemeClr>
              </a:solidFill>
              <a:latin typeface="Calibri" panose="020F0502020204030204" pitchFamily="34" charset="0"/>
              <a:cs typeface="Calibri" panose="020F0502020204030204" pitchFamily="34" charset="0"/>
            </a:endParaRPr>
          </a:p>
          <a:p>
            <a:pPr marL="285721" indent="-285721" algn="just" fontAlgn="auto">
              <a:spcBef>
                <a:spcPts val="0"/>
              </a:spcBef>
              <a:spcAft>
                <a:spcPts val="0"/>
              </a:spcAft>
              <a:buClr>
                <a:srgbClr val="CC0000"/>
              </a:buClr>
              <a:buFont typeface="Wingdings" pitchFamily="2" charset="2"/>
              <a:buChar char="v"/>
            </a:pPr>
            <a:r>
              <a:rPr lang="pt-BR" sz="1400" dirty="0">
                <a:solidFill>
                  <a:schemeClr val="bg2">
                    <a:lumMod val="50000"/>
                  </a:schemeClr>
                </a:solidFill>
                <a:latin typeface="Calibri" panose="020F0502020204030204" pitchFamily="34" charset="0"/>
                <a:cs typeface="Calibri" panose="020F0502020204030204" pitchFamily="34" charset="0"/>
              </a:rPr>
              <a:t> Para cada afirmativa, pedimos uma nota seguindo a escala de Likert, de 1 a 5, significando (1) discordo totalmente, (2) discordo, (3) não concordo nem discordo, (4) concordo e (5) concordo totalmente;</a:t>
            </a:r>
          </a:p>
          <a:p>
            <a:pPr marL="285721" indent="-285721" algn="just" fontAlgn="auto">
              <a:spcBef>
                <a:spcPts val="0"/>
              </a:spcBef>
              <a:spcAft>
                <a:spcPts val="0"/>
              </a:spcAft>
              <a:buClr>
                <a:srgbClr val="CC0000"/>
              </a:buClr>
              <a:buFont typeface="Wingdings" pitchFamily="2" charset="2"/>
              <a:buChar char="v"/>
            </a:pPr>
            <a:endParaRPr lang="pt-BR" sz="1400" dirty="0">
              <a:solidFill>
                <a:schemeClr val="bg2">
                  <a:lumMod val="50000"/>
                </a:schemeClr>
              </a:solidFill>
              <a:latin typeface="Calibri" panose="020F0502020204030204" pitchFamily="34" charset="0"/>
              <a:cs typeface="Calibri" panose="020F0502020204030204" pitchFamily="34" charset="0"/>
            </a:endParaRPr>
          </a:p>
          <a:p>
            <a:pPr marL="285721" indent="-285721" algn="just" fontAlgn="auto">
              <a:spcBef>
                <a:spcPts val="0"/>
              </a:spcBef>
              <a:spcAft>
                <a:spcPts val="0"/>
              </a:spcAft>
              <a:buClr>
                <a:srgbClr val="CC0000"/>
              </a:buClr>
              <a:buFont typeface="Wingdings" pitchFamily="2" charset="2"/>
              <a:buChar char="v"/>
            </a:pPr>
            <a:r>
              <a:rPr lang="pt-BR" sz="1400" dirty="0">
                <a:solidFill>
                  <a:schemeClr val="bg2">
                    <a:lumMod val="50000"/>
                  </a:schemeClr>
                </a:solidFill>
                <a:latin typeface="Calibri" panose="020F0502020204030204" pitchFamily="34" charset="0"/>
                <a:cs typeface="Calibri" panose="020F0502020204030204" pitchFamily="34" charset="0"/>
              </a:rPr>
              <a:t> O nível de satisfação com cada afirmativa é dado pela soma dos percentuais atribuídos ao top 2 box, assim:</a:t>
            </a:r>
          </a:p>
          <a:p>
            <a:pPr algn="just" fontAlgn="auto">
              <a:spcBef>
                <a:spcPts val="0"/>
              </a:spcBef>
              <a:spcAft>
                <a:spcPts val="0"/>
              </a:spcAft>
              <a:buClr>
                <a:srgbClr val="CC0000"/>
              </a:buClr>
            </a:pPr>
            <a:endParaRPr lang="pt-BR" sz="1400" dirty="0">
              <a:solidFill>
                <a:schemeClr val="bg2">
                  <a:lumMod val="50000"/>
                </a:schemeClr>
              </a:solidFill>
              <a:latin typeface="Calibri" panose="020F0502020204030204" pitchFamily="34" charset="0"/>
              <a:cs typeface="Calibri" panose="020F0502020204030204" pitchFamily="34" charset="0"/>
            </a:endParaRPr>
          </a:p>
          <a:p>
            <a:pPr algn="just" fontAlgn="auto">
              <a:spcBef>
                <a:spcPts val="0"/>
              </a:spcBef>
              <a:spcAft>
                <a:spcPts val="0"/>
              </a:spcAft>
              <a:buClr>
                <a:srgbClr val="CC0000"/>
              </a:buClr>
            </a:pPr>
            <a:endParaRPr lang="pt-BR" sz="1400" dirty="0">
              <a:solidFill>
                <a:schemeClr val="bg2">
                  <a:lumMod val="50000"/>
                </a:schemeClr>
              </a:solidFill>
              <a:latin typeface="Calibri" panose="020F0502020204030204" pitchFamily="34" charset="0"/>
              <a:cs typeface="Calibri" panose="020F0502020204030204" pitchFamily="34" charset="0"/>
            </a:endParaRPr>
          </a:p>
          <a:p>
            <a:pPr algn="just" fontAlgn="auto">
              <a:spcBef>
                <a:spcPts val="0"/>
              </a:spcBef>
              <a:spcAft>
                <a:spcPts val="0"/>
              </a:spcAft>
              <a:buClr>
                <a:srgbClr val="CC0000"/>
              </a:buClr>
            </a:pPr>
            <a:endParaRPr lang="pt-BR" sz="1400" dirty="0">
              <a:solidFill>
                <a:schemeClr val="bg2">
                  <a:lumMod val="50000"/>
                </a:schemeClr>
              </a:solidFill>
              <a:latin typeface="Calibri" panose="020F0502020204030204" pitchFamily="34" charset="0"/>
              <a:cs typeface="Calibri" panose="020F0502020204030204" pitchFamily="34" charset="0"/>
            </a:endParaRPr>
          </a:p>
          <a:p>
            <a:pPr marL="285721" indent="-285721" algn="just" fontAlgn="auto">
              <a:spcBef>
                <a:spcPts val="0"/>
              </a:spcBef>
              <a:spcAft>
                <a:spcPts val="0"/>
              </a:spcAft>
              <a:buClr>
                <a:srgbClr val="CC0000"/>
              </a:buClr>
              <a:buFont typeface="Wingdings" pitchFamily="2" charset="2"/>
              <a:buChar char="v"/>
            </a:pPr>
            <a:r>
              <a:rPr lang="pt-BR" sz="1400" dirty="0">
                <a:solidFill>
                  <a:schemeClr val="bg2">
                    <a:lumMod val="50000"/>
                  </a:schemeClr>
                </a:solidFill>
                <a:latin typeface="Calibri" panose="020F0502020204030204" pitchFamily="34" charset="0"/>
                <a:cs typeface="Calibri" panose="020F0502020204030204" pitchFamily="34" charset="0"/>
              </a:rPr>
              <a:t>Olhando para a constituição do top 2 box, classificamos a Satisfação em 3 níveis: </a:t>
            </a:r>
          </a:p>
        </p:txBody>
      </p:sp>
      <p:sp>
        <p:nvSpPr>
          <p:cNvPr id="29" name="Retângulo 28">
            <a:extLst>
              <a:ext uri="{FF2B5EF4-FFF2-40B4-BE49-F238E27FC236}">
                <a16:creationId xmlns:a16="http://schemas.microsoft.com/office/drawing/2014/main" id="{60C62822-C715-C2B9-A8C8-5702DAEE7600}"/>
              </a:ext>
            </a:extLst>
          </p:cNvPr>
          <p:cNvSpPr/>
          <p:nvPr/>
        </p:nvSpPr>
        <p:spPr>
          <a:xfrm>
            <a:off x="147057" y="3707347"/>
            <a:ext cx="7184779" cy="1655914"/>
          </a:xfrm>
          <a:prstGeom prst="rect">
            <a:avLst/>
          </a:prstGeom>
          <a:noFill/>
          <a:ln w="12700"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0" name="Retângulo 29">
            <a:extLst>
              <a:ext uri="{FF2B5EF4-FFF2-40B4-BE49-F238E27FC236}">
                <a16:creationId xmlns:a16="http://schemas.microsoft.com/office/drawing/2014/main" id="{5436473E-70AC-AF2C-0E69-FFB23FE87F80}"/>
              </a:ext>
            </a:extLst>
          </p:cNvPr>
          <p:cNvSpPr/>
          <p:nvPr/>
        </p:nvSpPr>
        <p:spPr>
          <a:xfrm>
            <a:off x="146296" y="5507277"/>
            <a:ext cx="7486628" cy="307777"/>
          </a:xfrm>
          <a:prstGeom prst="rect">
            <a:avLst/>
          </a:prstGeom>
          <a:solidFill>
            <a:sysClr val="window" lastClr="FFFFFF">
              <a:lumMod val="95000"/>
            </a:sysClr>
          </a:solidFill>
          <a:ln w="9525">
            <a:noFill/>
            <a:miter lim="800000"/>
            <a:headEnd/>
            <a:tailEnd/>
          </a:ln>
        </p:spPr>
        <p:txBody>
          <a:bodyPr wrap="square">
            <a:spAutoFit/>
          </a:bodyPr>
          <a:lstStyle/>
          <a:p>
            <a:pPr marL="0" marR="0" lvl="0" indent="0" algn="just" defTabSz="914400" eaLnBrk="1" fontAlgn="auto" latinLnBrk="0" hangingPunct="1">
              <a:lnSpc>
                <a:spcPct val="100000"/>
              </a:lnSpc>
              <a:spcBef>
                <a:spcPts val="0"/>
              </a:spcBef>
              <a:spcAft>
                <a:spcPts val="0"/>
              </a:spcAft>
              <a:buClr>
                <a:srgbClr val="CC0000"/>
              </a:buClr>
              <a:buSzTx/>
              <a:buFontTx/>
              <a:buNone/>
              <a:tabLst/>
              <a:defRPr/>
            </a:pPr>
            <a:r>
              <a:rPr kumimoji="0" lang="pt-BR" sz="1400" b="1" i="0" u="none" strike="noStrike" kern="0" cap="none" spc="0" normalizeH="0" baseline="0" noProof="0" dirty="0">
                <a:ln>
                  <a:noFill/>
                </a:ln>
                <a:solidFill>
                  <a:schemeClr val="bg2">
                    <a:lumMod val="50000"/>
                  </a:schemeClr>
                </a:solidFill>
                <a:effectLst/>
                <a:uLnTx/>
                <a:uFillTx/>
                <a:latin typeface="Calibri" panose="020F0502020204030204" pitchFamily="34" charset="0"/>
                <a:cs typeface="Calibri" panose="020F0502020204030204" pitchFamily="34" charset="0"/>
              </a:rPr>
              <a:t>Observação: </a:t>
            </a:r>
            <a:r>
              <a:rPr kumimoji="0" lang="pt-BR" sz="1400" b="0" i="0" u="none" strike="noStrike" kern="0" cap="none" spc="0" normalizeH="0" baseline="0" noProof="0" dirty="0">
                <a:ln>
                  <a:noFill/>
                </a:ln>
                <a:solidFill>
                  <a:schemeClr val="bg2">
                    <a:lumMod val="50000"/>
                  </a:schemeClr>
                </a:solidFill>
                <a:effectLst/>
                <a:uLnTx/>
                <a:uFillTx/>
                <a:latin typeface="Calibri" panose="020F0502020204030204" pitchFamily="34" charset="0"/>
                <a:cs typeface="Calibri" panose="020F0502020204030204" pitchFamily="34" charset="0"/>
              </a:rPr>
              <a:t>A soma dos resultados podem variar entre 99 e 101% por motivos de arredondamento.</a:t>
            </a:r>
          </a:p>
        </p:txBody>
      </p:sp>
      <p:sp>
        <p:nvSpPr>
          <p:cNvPr id="31" name="CaixaDeTexto 30">
            <a:extLst>
              <a:ext uri="{FF2B5EF4-FFF2-40B4-BE49-F238E27FC236}">
                <a16:creationId xmlns:a16="http://schemas.microsoft.com/office/drawing/2014/main" id="{90B5B4CC-BD86-FE4E-0C68-DF2FB5D9EE87}"/>
              </a:ext>
            </a:extLst>
          </p:cNvPr>
          <p:cNvSpPr txBox="1"/>
          <p:nvPr/>
        </p:nvSpPr>
        <p:spPr>
          <a:xfrm>
            <a:off x="297228" y="2780928"/>
            <a:ext cx="1776512" cy="307777"/>
          </a:xfrm>
          <a:prstGeom prst="rect">
            <a:avLst/>
          </a:prstGeom>
          <a:noFill/>
        </p:spPr>
        <p:txBody>
          <a:bodyPr wrap="none" rtlCol="0">
            <a:spAutoFit/>
          </a:bodyPr>
          <a:lstStyle/>
          <a:p>
            <a:pPr marL="342866" indent="-342866" fontAlgn="auto">
              <a:spcBef>
                <a:spcPts val="0"/>
              </a:spcBef>
              <a:spcAft>
                <a:spcPts val="0"/>
              </a:spcAft>
              <a:buClr>
                <a:prstClr val="black">
                  <a:lumMod val="75000"/>
                  <a:lumOff val="25000"/>
                </a:prstClr>
              </a:buClr>
              <a:buFont typeface="Wingdings" panose="05000000000000000000" pitchFamily="2" charset="2"/>
              <a:buChar char="Ø"/>
            </a:pPr>
            <a:r>
              <a:rPr lang="pt-BR" sz="1400" dirty="0">
                <a:solidFill>
                  <a:prstClr val="black">
                    <a:lumMod val="75000"/>
                    <a:lumOff val="25000"/>
                  </a:prstClr>
                </a:solidFill>
                <a:latin typeface="Calibri" panose="020F0502020204030204" pitchFamily="34" charset="0"/>
                <a:cs typeface="Calibri" panose="020F0502020204030204" pitchFamily="34" charset="0"/>
              </a:rPr>
              <a:t>4 e 5 (Satisfeitos)</a:t>
            </a:r>
          </a:p>
        </p:txBody>
      </p:sp>
      <p:sp>
        <p:nvSpPr>
          <p:cNvPr id="32" name="CaixaDeTexto 31">
            <a:extLst>
              <a:ext uri="{FF2B5EF4-FFF2-40B4-BE49-F238E27FC236}">
                <a16:creationId xmlns:a16="http://schemas.microsoft.com/office/drawing/2014/main" id="{0395455A-2895-88E3-B59F-D500B116A9CA}"/>
              </a:ext>
            </a:extLst>
          </p:cNvPr>
          <p:cNvSpPr txBox="1"/>
          <p:nvPr/>
        </p:nvSpPr>
        <p:spPr>
          <a:xfrm>
            <a:off x="2913347" y="2780928"/>
            <a:ext cx="1436932" cy="307777"/>
          </a:xfrm>
          <a:prstGeom prst="rect">
            <a:avLst/>
          </a:prstGeom>
          <a:noFill/>
        </p:spPr>
        <p:txBody>
          <a:bodyPr wrap="none" rtlCol="0">
            <a:spAutoFit/>
          </a:bodyPr>
          <a:lstStyle/>
          <a:p>
            <a:pPr marL="342866" indent="-342866" fontAlgn="auto">
              <a:spcBef>
                <a:spcPts val="0"/>
              </a:spcBef>
              <a:spcAft>
                <a:spcPts val="0"/>
              </a:spcAft>
              <a:buClr>
                <a:prstClr val="black">
                  <a:lumMod val="75000"/>
                  <a:lumOff val="25000"/>
                </a:prstClr>
              </a:buClr>
              <a:buFont typeface="Wingdings" panose="05000000000000000000" pitchFamily="2" charset="2"/>
              <a:buChar char="Ø"/>
            </a:pPr>
            <a:r>
              <a:rPr lang="pt-BR" sz="1400" dirty="0">
                <a:solidFill>
                  <a:prstClr val="black">
                    <a:lumMod val="75000"/>
                    <a:lumOff val="25000"/>
                  </a:prstClr>
                </a:solidFill>
                <a:latin typeface="Calibri" panose="020F0502020204030204" pitchFamily="34" charset="0"/>
                <a:cs typeface="Calibri" panose="020F0502020204030204" pitchFamily="34" charset="0"/>
              </a:rPr>
              <a:t> 3  (Neutros)</a:t>
            </a:r>
          </a:p>
        </p:txBody>
      </p:sp>
      <p:sp>
        <p:nvSpPr>
          <p:cNvPr id="33" name="CaixaDeTexto 32">
            <a:extLst>
              <a:ext uri="{FF2B5EF4-FFF2-40B4-BE49-F238E27FC236}">
                <a16:creationId xmlns:a16="http://schemas.microsoft.com/office/drawing/2014/main" id="{A6D2BD15-F798-F4FF-61A8-A2819E47CF16}"/>
              </a:ext>
            </a:extLst>
          </p:cNvPr>
          <p:cNvSpPr txBox="1"/>
          <p:nvPr/>
        </p:nvSpPr>
        <p:spPr>
          <a:xfrm>
            <a:off x="5234531" y="2780928"/>
            <a:ext cx="1904752" cy="307777"/>
          </a:xfrm>
          <a:prstGeom prst="rect">
            <a:avLst/>
          </a:prstGeom>
          <a:noFill/>
        </p:spPr>
        <p:txBody>
          <a:bodyPr wrap="none" rtlCol="0">
            <a:spAutoFit/>
          </a:bodyPr>
          <a:lstStyle/>
          <a:p>
            <a:pPr marL="342866" indent="-342866" fontAlgn="auto">
              <a:spcBef>
                <a:spcPts val="0"/>
              </a:spcBef>
              <a:spcAft>
                <a:spcPts val="0"/>
              </a:spcAft>
              <a:buClr>
                <a:prstClr val="black">
                  <a:lumMod val="75000"/>
                  <a:lumOff val="25000"/>
                </a:prstClr>
              </a:buClr>
              <a:buFont typeface="Wingdings" panose="05000000000000000000" pitchFamily="2" charset="2"/>
              <a:buChar char="Ø"/>
            </a:pPr>
            <a:r>
              <a:rPr lang="pt-BR" sz="1400" dirty="0">
                <a:solidFill>
                  <a:prstClr val="black">
                    <a:lumMod val="75000"/>
                    <a:lumOff val="25000"/>
                  </a:prstClr>
                </a:solidFill>
                <a:latin typeface="Calibri" panose="020F0502020204030204" pitchFamily="34" charset="0"/>
                <a:cs typeface="Calibri" panose="020F0502020204030204" pitchFamily="34" charset="0"/>
              </a:rPr>
              <a:t>1 e 2 (Insatisfeitos)</a:t>
            </a:r>
          </a:p>
        </p:txBody>
      </p:sp>
      <p:sp>
        <p:nvSpPr>
          <p:cNvPr id="34" name="Retângulo de cantos arredondados 45">
            <a:extLst>
              <a:ext uri="{FF2B5EF4-FFF2-40B4-BE49-F238E27FC236}">
                <a16:creationId xmlns:a16="http://schemas.microsoft.com/office/drawing/2014/main" id="{2AC2BCA0-614C-EC3C-8685-9851D628628E}"/>
              </a:ext>
            </a:extLst>
          </p:cNvPr>
          <p:cNvSpPr/>
          <p:nvPr/>
        </p:nvSpPr>
        <p:spPr>
          <a:xfrm>
            <a:off x="259736" y="3890435"/>
            <a:ext cx="700471" cy="322220"/>
          </a:xfrm>
          <a:prstGeom prst="roundRect">
            <a:avLst/>
          </a:prstGeom>
          <a:solidFill>
            <a:srgbClr val="70AD47"/>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black">
                  <a:lumMod val="65000"/>
                  <a:lumOff val="35000"/>
                </a:prstClr>
              </a:solidFill>
              <a:effectLst/>
              <a:uLnTx/>
              <a:uFillTx/>
              <a:latin typeface="Calibri" panose="020F0502020204030204" pitchFamily="34" charset="0"/>
              <a:cs typeface="Calibri" panose="020F0502020204030204" pitchFamily="34" charset="0"/>
            </a:endParaRPr>
          </a:p>
        </p:txBody>
      </p:sp>
      <p:sp>
        <p:nvSpPr>
          <p:cNvPr id="35" name="Retângulo de cantos arredondados 46">
            <a:extLst>
              <a:ext uri="{FF2B5EF4-FFF2-40B4-BE49-F238E27FC236}">
                <a16:creationId xmlns:a16="http://schemas.microsoft.com/office/drawing/2014/main" id="{35701B11-549C-F7FA-48F9-C22B67E86A8C}"/>
              </a:ext>
            </a:extLst>
          </p:cNvPr>
          <p:cNvSpPr/>
          <p:nvPr/>
        </p:nvSpPr>
        <p:spPr>
          <a:xfrm>
            <a:off x="253528" y="4289971"/>
            <a:ext cx="700471" cy="322221"/>
          </a:xfrm>
          <a:prstGeom prst="roundRect">
            <a:avLst/>
          </a:prstGeom>
          <a:solidFill>
            <a:srgbClr val="FFE699"/>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black">
                  <a:lumMod val="65000"/>
                  <a:lumOff val="35000"/>
                </a:prstClr>
              </a:solidFill>
              <a:effectLst/>
              <a:uLnTx/>
              <a:uFillTx/>
              <a:latin typeface="Calibri" panose="020F0502020204030204" pitchFamily="34" charset="0"/>
              <a:cs typeface="Calibri" panose="020F0502020204030204" pitchFamily="34" charset="0"/>
            </a:endParaRPr>
          </a:p>
        </p:txBody>
      </p:sp>
      <p:sp>
        <p:nvSpPr>
          <p:cNvPr id="36" name="Retângulo de cantos arredondados 47">
            <a:extLst>
              <a:ext uri="{FF2B5EF4-FFF2-40B4-BE49-F238E27FC236}">
                <a16:creationId xmlns:a16="http://schemas.microsoft.com/office/drawing/2014/main" id="{5158B1C3-D8F9-030D-85E4-D4D2A5125434}"/>
              </a:ext>
            </a:extLst>
          </p:cNvPr>
          <p:cNvSpPr/>
          <p:nvPr/>
        </p:nvSpPr>
        <p:spPr>
          <a:xfrm>
            <a:off x="253528" y="4689508"/>
            <a:ext cx="700471" cy="322221"/>
          </a:xfrm>
          <a:prstGeom prst="roundRect">
            <a:avLst/>
          </a:prstGeom>
          <a:solidFill>
            <a:srgbClr val="FF7C8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black">
                  <a:lumMod val="65000"/>
                  <a:lumOff val="35000"/>
                </a:prstClr>
              </a:solidFill>
              <a:effectLst/>
              <a:uLnTx/>
              <a:uFillTx/>
              <a:latin typeface="Calibri" panose="020F0502020204030204" pitchFamily="34" charset="0"/>
              <a:cs typeface="Calibri" panose="020F0502020204030204" pitchFamily="34" charset="0"/>
            </a:endParaRPr>
          </a:p>
        </p:txBody>
      </p:sp>
      <p:sp>
        <p:nvSpPr>
          <p:cNvPr id="37" name="Rectangle 6">
            <a:extLst>
              <a:ext uri="{FF2B5EF4-FFF2-40B4-BE49-F238E27FC236}">
                <a16:creationId xmlns:a16="http://schemas.microsoft.com/office/drawing/2014/main" id="{735C1DDA-DCA3-B41D-919D-E4EDAE50466B}"/>
              </a:ext>
            </a:extLst>
          </p:cNvPr>
          <p:cNvSpPr>
            <a:spLocks noChangeArrowheads="1"/>
          </p:cNvSpPr>
          <p:nvPr/>
        </p:nvSpPr>
        <p:spPr bwMode="auto">
          <a:xfrm>
            <a:off x="1019347" y="3873435"/>
            <a:ext cx="6187792" cy="307777"/>
          </a:xfrm>
          <a:prstGeom prst="rect">
            <a:avLst/>
          </a:prstGeom>
          <a:noFill/>
          <a:ln w="9525">
            <a:noFill/>
            <a:miter lim="800000"/>
            <a:headEnd/>
            <a:tailEnd/>
          </a:ln>
        </p:spPr>
        <p:txBody>
          <a:bodyPr wrap="square">
            <a:spAutoFit/>
          </a:bodyPr>
          <a:lstStyle/>
          <a:p>
            <a:pPr algn="just" fontAlgn="auto">
              <a:spcBef>
                <a:spcPts val="0"/>
              </a:spcBef>
              <a:spcAft>
                <a:spcPts val="0"/>
              </a:spcAft>
              <a:buClr>
                <a:srgbClr val="CC0000"/>
              </a:buClr>
            </a:pPr>
            <a:r>
              <a:rPr lang="pt-BR" sz="1400" dirty="0">
                <a:solidFill>
                  <a:schemeClr val="bg2">
                    <a:lumMod val="50000"/>
                  </a:schemeClr>
                </a:solidFill>
                <a:latin typeface="Calibri" panose="020F0502020204030204" pitchFamily="34" charset="0"/>
                <a:cs typeface="Calibri" panose="020F0502020204030204" pitchFamily="34" charset="0"/>
              </a:rPr>
              <a:t>De 90 – 100: Nível de satisfação de excelência (são as forças) </a:t>
            </a:r>
          </a:p>
        </p:txBody>
      </p:sp>
      <p:sp>
        <p:nvSpPr>
          <p:cNvPr id="38" name="Rectangle 7">
            <a:extLst>
              <a:ext uri="{FF2B5EF4-FFF2-40B4-BE49-F238E27FC236}">
                <a16:creationId xmlns:a16="http://schemas.microsoft.com/office/drawing/2014/main" id="{E013FAD5-A4EE-1DD2-F9FA-C4F9A1C66C7D}"/>
              </a:ext>
            </a:extLst>
          </p:cNvPr>
          <p:cNvSpPr>
            <a:spLocks noChangeArrowheads="1"/>
          </p:cNvSpPr>
          <p:nvPr/>
        </p:nvSpPr>
        <p:spPr bwMode="auto">
          <a:xfrm>
            <a:off x="1019347" y="4268852"/>
            <a:ext cx="6187792" cy="307777"/>
          </a:xfrm>
          <a:prstGeom prst="rect">
            <a:avLst/>
          </a:prstGeom>
          <a:noFill/>
          <a:ln w="9525">
            <a:noFill/>
            <a:miter lim="800000"/>
            <a:headEnd/>
            <a:tailEnd/>
          </a:ln>
        </p:spPr>
        <p:txBody>
          <a:bodyPr wrap="square">
            <a:spAutoFit/>
          </a:bodyPr>
          <a:lstStyle/>
          <a:p>
            <a:pPr algn="just" fontAlgn="auto">
              <a:spcBef>
                <a:spcPts val="0"/>
              </a:spcBef>
              <a:spcAft>
                <a:spcPts val="0"/>
              </a:spcAft>
              <a:buClr>
                <a:srgbClr val="CC0000"/>
              </a:buClr>
            </a:pPr>
            <a:r>
              <a:rPr lang="pt-BR" sz="1400" dirty="0">
                <a:solidFill>
                  <a:schemeClr val="bg2">
                    <a:lumMod val="50000"/>
                  </a:schemeClr>
                </a:solidFill>
                <a:latin typeface="Calibri" panose="020F0502020204030204" pitchFamily="34" charset="0"/>
                <a:cs typeface="Calibri" panose="020F0502020204030204" pitchFamily="34" charset="0"/>
              </a:rPr>
              <a:t>De 80 – 89: Nível de satisfação conforme (são as oportunidades)</a:t>
            </a:r>
          </a:p>
        </p:txBody>
      </p:sp>
      <p:sp>
        <p:nvSpPr>
          <p:cNvPr id="39" name="Rectangle 8">
            <a:extLst>
              <a:ext uri="{FF2B5EF4-FFF2-40B4-BE49-F238E27FC236}">
                <a16:creationId xmlns:a16="http://schemas.microsoft.com/office/drawing/2014/main" id="{AEC81B96-F26E-7D20-CDEC-B0EFF623D320}"/>
              </a:ext>
            </a:extLst>
          </p:cNvPr>
          <p:cNvSpPr>
            <a:spLocks noChangeArrowheads="1"/>
          </p:cNvSpPr>
          <p:nvPr/>
        </p:nvSpPr>
        <p:spPr bwMode="auto">
          <a:xfrm>
            <a:off x="1021231" y="4664268"/>
            <a:ext cx="6187792" cy="523220"/>
          </a:xfrm>
          <a:prstGeom prst="rect">
            <a:avLst/>
          </a:prstGeom>
          <a:noFill/>
          <a:ln w="9525">
            <a:noFill/>
            <a:miter lim="800000"/>
            <a:headEnd/>
            <a:tailEnd/>
          </a:ln>
        </p:spPr>
        <p:txBody>
          <a:bodyPr wrap="square">
            <a:spAutoFit/>
          </a:bodyPr>
          <a:lstStyle/>
          <a:p>
            <a:pPr algn="just" fontAlgn="auto">
              <a:spcBef>
                <a:spcPts val="0"/>
              </a:spcBef>
              <a:spcAft>
                <a:spcPts val="0"/>
              </a:spcAft>
              <a:buClr>
                <a:srgbClr val="CC0000"/>
              </a:buClr>
            </a:pPr>
            <a:r>
              <a:rPr lang="pt-BR" sz="1400" dirty="0">
                <a:solidFill>
                  <a:schemeClr val="bg2">
                    <a:lumMod val="50000"/>
                  </a:schemeClr>
                </a:solidFill>
                <a:latin typeface="Calibri" panose="020F0502020204030204" pitchFamily="34" charset="0"/>
                <a:cs typeface="Calibri" panose="020F0502020204030204" pitchFamily="34" charset="0"/>
              </a:rPr>
              <a:t>De 0 até 79: Nível de satisfação não conforme (fraquezas de 51 a 79), sendo considerado Crítico o nível abaixo de 50 (ameaças)</a:t>
            </a:r>
          </a:p>
        </p:txBody>
      </p:sp>
    </p:spTree>
    <p:extLst>
      <p:ext uri="{BB962C8B-B14F-4D97-AF65-F5344CB8AC3E}">
        <p14:creationId xmlns:p14="http://schemas.microsoft.com/office/powerpoint/2010/main" val="820449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B190540-BAEC-1DB4-7CD3-0201AEDEF67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Indicadores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Rectangle 6">
            <a:extLst>
              <a:ext uri="{FF2B5EF4-FFF2-40B4-BE49-F238E27FC236}">
                <a16:creationId xmlns:a16="http://schemas.microsoft.com/office/drawing/2014/main" id="{0B4939EE-D834-910F-61E6-5AB65BF79F75}"/>
              </a:ext>
            </a:extLst>
          </p:cNvPr>
          <p:cNvSpPr>
            <a:spLocks noChangeArrowheads="1"/>
          </p:cNvSpPr>
          <p:nvPr/>
        </p:nvSpPr>
        <p:spPr bwMode="auto">
          <a:xfrm>
            <a:off x="7981" y="1080671"/>
            <a:ext cx="10793369" cy="2708369"/>
          </a:xfrm>
          <a:prstGeom prst="rect">
            <a:avLst/>
          </a:prstGeom>
          <a:noFill/>
          <a:ln w="9525">
            <a:noFill/>
            <a:miter lim="800000"/>
            <a:headEnd/>
            <a:tailEnd/>
          </a:ln>
        </p:spPr>
        <p:txBody>
          <a:bodyPr wrap="square" lIns="91378" tIns="45688" rIns="91378" bIns="45688">
            <a:spAutoFit/>
          </a:bodyPr>
          <a:lstStyle/>
          <a:p>
            <a:pPr marL="342662" indent="-342662" algn="just" fontAlgn="auto">
              <a:spcBef>
                <a:spcPts val="0"/>
              </a:spcBef>
              <a:spcAft>
                <a:spcPts val="0"/>
              </a:spcAft>
              <a:buClr>
                <a:srgbClr val="CC0000"/>
              </a:buClr>
              <a:buFontTx/>
              <a:buChar char="»"/>
            </a:pPr>
            <a:r>
              <a:rPr lang="pt-BR" sz="1600" b="1" dirty="0">
                <a:solidFill>
                  <a:schemeClr val="bg2">
                    <a:lumMod val="50000"/>
                  </a:schemeClr>
                </a:solidFill>
                <a:latin typeface="Calibri" panose="020F0502020204030204" pitchFamily="34" charset="0"/>
                <a:cs typeface="Calibri" panose="020F0502020204030204" pitchFamily="34" charset="0"/>
              </a:rPr>
              <a:t>SSI -  Spontaneous Satisfaction Index</a:t>
            </a:r>
            <a:r>
              <a:rPr lang="en-US" sz="1600" b="1" dirty="0">
                <a:solidFill>
                  <a:schemeClr val="bg2">
                    <a:lumMod val="50000"/>
                  </a:schemeClr>
                </a:solidFill>
                <a:latin typeface="Calibri" panose="020F0502020204030204" pitchFamily="34" charset="0"/>
                <a:cs typeface="Calibri" panose="020F0502020204030204" pitchFamily="34" charset="0"/>
              </a:rPr>
              <a:t>©</a:t>
            </a:r>
            <a:r>
              <a:rPr lang="pt-BR" sz="1600" dirty="0">
                <a:solidFill>
                  <a:schemeClr val="bg2">
                    <a:lumMod val="50000"/>
                  </a:schemeClr>
                </a:solidFill>
                <a:latin typeface="Calibri" panose="020F0502020204030204" pitchFamily="34" charset="0"/>
                <a:cs typeface="Calibri" panose="020F0502020204030204" pitchFamily="34" charset="0"/>
              </a:rPr>
              <a:t> </a:t>
            </a:r>
          </a:p>
          <a:p>
            <a:pPr algn="just" fontAlgn="auto">
              <a:spcBef>
                <a:spcPts val="0"/>
              </a:spcBef>
              <a:spcAft>
                <a:spcPts val="0"/>
              </a:spcAft>
              <a:buClr>
                <a:srgbClr val="CC0000"/>
              </a:buClr>
            </a:pPr>
            <a:endParaRPr lang="pt-BR" sz="1400" dirty="0">
              <a:solidFill>
                <a:schemeClr val="bg2">
                  <a:lumMod val="50000"/>
                </a:schemeClr>
              </a:solidFill>
              <a:latin typeface="Calibri" panose="020F0502020204030204" pitchFamily="34" charset="0"/>
              <a:cs typeface="Calibri" panose="020F0502020204030204" pitchFamily="34" charset="0"/>
            </a:endParaRPr>
          </a:p>
          <a:p>
            <a:pPr algn="just" fontAlgn="auto">
              <a:spcBef>
                <a:spcPts val="0"/>
              </a:spcBef>
              <a:spcAft>
                <a:spcPts val="0"/>
              </a:spcAft>
              <a:buClr>
                <a:srgbClr val="CC0000"/>
              </a:buClr>
            </a:pPr>
            <a:r>
              <a:rPr lang="pt-BR" sz="1400" dirty="0">
                <a:solidFill>
                  <a:schemeClr val="bg2">
                    <a:lumMod val="50000"/>
                  </a:schemeClr>
                </a:solidFill>
                <a:latin typeface="Calibri" panose="020F0502020204030204" pitchFamily="34" charset="0"/>
                <a:cs typeface="Calibri" panose="020F0502020204030204" pitchFamily="34" charset="0"/>
              </a:rPr>
              <a:t>O Índice de Satisfação Geral Espontâneo é obtido pela primeira afirmativa para a pesquisa como um todo e para cada bloco,  onde o cliente expõe sua satisfação sem a contaminação de fazê-lo pensar nas etapas que compõem sua jornada na empresa/serviço/produto/área, etc. </a:t>
            </a:r>
          </a:p>
          <a:p>
            <a:pPr algn="just" fontAlgn="auto">
              <a:spcBef>
                <a:spcPts val="0"/>
              </a:spcBef>
              <a:spcAft>
                <a:spcPts val="0"/>
              </a:spcAft>
              <a:buClr>
                <a:srgbClr val="CC0000"/>
              </a:buClr>
            </a:pPr>
            <a:endParaRPr lang="pt-BR" sz="1400" dirty="0">
              <a:solidFill>
                <a:schemeClr val="bg2">
                  <a:lumMod val="50000"/>
                </a:schemeClr>
              </a:solidFill>
              <a:latin typeface="Calibri" panose="020F0502020204030204" pitchFamily="34" charset="0"/>
              <a:cs typeface="Calibri" panose="020F0502020204030204" pitchFamily="34" charset="0"/>
            </a:endParaRPr>
          </a:p>
          <a:p>
            <a:pPr algn="just" fontAlgn="auto">
              <a:spcBef>
                <a:spcPts val="0"/>
              </a:spcBef>
              <a:spcAft>
                <a:spcPts val="0"/>
              </a:spcAft>
              <a:buClr>
                <a:srgbClr val="CC0000"/>
              </a:buClr>
            </a:pPr>
            <a:r>
              <a:rPr lang="pt-BR" sz="1400" dirty="0">
                <a:solidFill>
                  <a:schemeClr val="bg2">
                    <a:lumMod val="50000"/>
                  </a:schemeClr>
                </a:solidFill>
                <a:latin typeface="Calibri" panose="020F0502020204030204" pitchFamily="34" charset="0"/>
                <a:cs typeface="Calibri" panose="020F0502020204030204" pitchFamily="34" charset="0"/>
              </a:rPr>
              <a:t>Precisa ser a primeira justamente para que traduza espontaneamente à experiência do cliente, o que ele tem em mente sem que tenha tempo de pensar nas etapas operacionais do relacionamento, ficando livre da análise de desempenho operacional representando uma percepção “mais pura”, “menos contaminada”.  </a:t>
            </a:r>
          </a:p>
          <a:p>
            <a:pPr algn="just" fontAlgn="auto">
              <a:spcBef>
                <a:spcPts val="0"/>
              </a:spcBef>
              <a:spcAft>
                <a:spcPts val="0"/>
              </a:spcAft>
              <a:buClr>
                <a:srgbClr val="CC0000"/>
              </a:buClr>
            </a:pPr>
            <a:endParaRPr lang="pt-BR" sz="1400" dirty="0">
              <a:solidFill>
                <a:schemeClr val="bg2">
                  <a:lumMod val="50000"/>
                </a:schemeClr>
              </a:solidFill>
              <a:latin typeface="Calibri" panose="020F0502020204030204" pitchFamily="34" charset="0"/>
              <a:cs typeface="Calibri" panose="020F0502020204030204" pitchFamily="34" charset="0"/>
            </a:endParaRPr>
          </a:p>
          <a:p>
            <a:pPr algn="just" fontAlgn="auto">
              <a:spcBef>
                <a:spcPts val="0"/>
              </a:spcBef>
              <a:spcAft>
                <a:spcPts val="0"/>
              </a:spcAft>
              <a:buClr>
                <a:srgbClr val="CC0000"/>
              </a:buClr>
            </a:pPr>
            <a:r>
              <a:rPr lang="pt-BR" sz="1400" dirty="0">
                <a:solidFill>
                  <a:schemeClr val="bg2">
                    <a:lumMod val="50000"/>
                  </a:schemeClr>
                </a:solidFill>
                <a:latin typeface="Calibri" panose="020F0502020204030204" pitchFamily="34" charset="0"/>
                <a:cs typeface="Calibri" panose="020F0502020204030204" pitchFamily="34" charset="0"/>
              </a:rPr>
              <a:t>Representa mais a qualidade percebida e o aspecto mais relacional, afetivo com produto/serviço, marca e pessoas. </a:t>
            </a:r>
          </a:p>
          <a:p>
            <a:pPr algn="just" fontAlgn="auto">
              <a:spcBef>
                <a:spcPts val="0"/>
              </a:spcBef>
              <a:spcAft>
                <a:spcPts val="0"/>
              </a:spcAft>
              <a:buClr>
                <a:srgbClr val="CC0000"/>
              </a:buClr>
            </a:pPr>
            <a:endParaRPr lang="pt-BR" sz="1400" dirty="0">
              <a:solidFill>
                <a:schemeClr val="bg2">
                  <a:lumMod val="50000"/>
                </a:schemeClr>
              </a:solidFill>
              <a:latin typeface="Calibri" panose="020F0502020204030204" pitchFamily="34" charset="0"/>
              <a:cs typeface="Calibri" panose="020F0502020204030204" pitchFamily="34" charset="0"/>
            </a:endParaRPr>
          </a:p>
          <a:p>
            <a:pPr algn="just" fontAlgn="auto">
              <a:spcBef>
                <a:spcPts val="0"/>
              </a:spcBef>
              <a:spcAft>
                <a:spcPts val="0"/>
              </a:spcAft>
              <a:buClr>
                <a:srgbClr val="CC0000"/>
              </a:buClr>
            </a:pPr>
            <a:r>
              <a:rPr lang="pt-BR" sz="1400" b="1" dirty="0">
                <a:solidFill>
                  <a:schemeClr val="bg2">
                    <a:lumMod val="50000"/>
                  </a:schemeClr>
                </a:solidFill>
                <a:latin typeface="Calibri" panose="020F0502020204030204" pitchFamily="34" charset="0"/>
                <a:cs typeface="Calibri" panose="020F0502020204030204" pitchFamily="34" charset="0"/>
              </a:rPr>
              <a:t>SSI é como se é visto/percebido, sem relação direta com as entregas em si.</a:t>
            </a:r>
          </a:p>
        </p:txBody>
      </p:sp>
      <p:sp>
        <p:nvSpPr>
          <p:cNvPr id="4" name="Rectangle 6">
            <a:extLst>
              <a:ext uri="{FF2B5EF4-FFF2-40B4-BE49-F238E27FC236}">
                <a16:creationId xmlns:a16="http://schemas.microsoft.com/office/drawing/2014/main" id="{6B0CB26A-7F92-45D0-1DAF-2EC20125CB4F}"/>
              </a:ext>
            </a:extLst>
          </p:cNvPr>
          <p:cNvSpPr>
            <a:spLocks noChangeArrowheads="1"/>
          </p:cNvSpPr>
          <p:nvPr/>
        </p:nvSpPr>
        <p:spPr bwMode="auto">
          <a:xfrm>
            <a:off x="7981" y="4142755"/>
            <a:ext cx="10793369" cy="1446485"/>
          </a:xfrm>
          <a:prstGeom prst="rect">
            <a:avLst/>
          </a:prstGeom>
          <a:noFill/>
          <a:ln w="9525">
            <a:noFill/>
            <a:miter lim="800000"/>
            <a:headEnd/>
            <a:tailEnd/>
          </a:ln>
        </p:spPr>
        <p:txBody>
          <a:bodyPr wrap="square" lIns="91378" tIns="45688" rIns="91378" bIns="45688">
            <a:spAutoFit/>
          </a:bodyPr>
          <a:lstStyle/>
          <a:p>
            <a:pPr marL="342687" indent="-342687" algn="just" fontAlgn="auto">
              <a:spcBef>
                <a:spcPts val="0"/>
              </a:spcBef>
              <a:spcAft>
                <a:spcPts val="0"/>
              </a:spcAft>
              <a:buClr>
                <a:srgbClr val="CC0000"/>
              </a:buClr>
              <a:buFontTx/>
              <a:buChar char="»"/>
            </a:pPr>
            <a:r>
              <a:rPr lang="pt-BR" sz="1600" b="1" dirty="0">
                <a:solidFill>
                  <a:schemeClr val="bg2">
                    <a:lumMod val="50000"/>
                  </a:schemeClr>
                </a:solidFill>
                <a:latin typeface="Calibri" panose="020F0502020204030204" pitchFamily="34" charset="0"/>
                <a:cs typeface="Calibri" panose="020F0502020204030204" pitchFamily="34" charset="0"/>
              </a:rPr>
              <a:t>CES  – Customer </a:t>
            </a:r>
            <a:r>
              <a:rPr lang="pt-BR" sz="1600" b="1" dirty="0" err="1">
                <a:solidFill>
                  <a:schemeClr val="bg2">
                    <a:lumMod val="50000"/>
                  </a:schemeClr>
                </a:solidFill>
                <a:latin typeface="Calibri" panose="020F0502020204030204" pitchFamily="34" charset="0"/>
                <a:cs typeface="Calibri" panose="020F0502020204030204" pitchFamily="34" charset="0"/>
              </a:rPr>
              <a:t>Effort</a:t>
            </a:r>
            <a:r>
              <a:rPr lang="pt-BR" sz="1600" b="1" dirty="0">
                <a:solidFill>
                  <a:schemeClr val="bg2">
                    <a:lumMod val="50000"/>
                  </a:schemeClr>
                </a:solidFill>
                <a:latin typeface="Calibri" panose="020F0502020204030204" pitchFamily="34" charset="0"/>
                <a:cs typeface="Calibri" panose="020F0502020204030204" pitchFamily="34" charset="0"/>
              </a:rPr>
              <a:t> Score</a:t>
            </a:r>
          </a:p>
          <a:p>
            <a:pPr algn="just" fontAlgn="auto">
              <a:spcBef>
                <a:spcPts val="0"/>
              </a:spcBef>
              <a:spcAft>
                <a:spcPts val="0"/>
              </a:spcAft>
              <a:buClr>
                <a:srgbClr val="CC0000"/>
              </a:buClr>
            </a:pPr>
            <a:endParaRPr lang="pt-BR" sz="1600" b="1" dirty="0">
              <a:solidFill>
                <a:schemeClr val="bg2">
                  <a:lumMod val="50000"/>
                </a:schemeClr>
              </a:solidFill>
              <a:latin typeface="Calibri" panose="020F0502020204030204" pitchFamily="34" charset="0"/>
              <a:cs typeface="Calibri" panose="020F0502020204030204" pitchFamily="34" charset="0"/>
            </a:endParaRPr>
          </a:p>
          <a:p>
            <a:pPr algn="just" fontAlgn="auto">
              <a:spcBef>
                <a:spcPts val="0"/>
              </a:spcBef>
              <a:spcAft>
                <a:spcPts val="0"/>
              </a:spcAft>
              <a:buClr>
                <a:srgbClr val="CC0000"/>
              </a:buClr>
            </a:pPr>
            <a:r>
              <a:rPr lang="pt-BR" sz="1400" dirty="0">
                <a:solidFill>
                  <a:schemeClr val="bg2">
                    <a:lumMod val="50000"/>
                  </a:schemeClr>
                </a:solidFill>
                <a:latin typeface="Calibri" panose="020F0502020204030204" pitchFamily="34" charset="0"/>
                <a:cs typeface="Calibri" panose="020F0502020204030204" pitchFamily="34" charset="0"/>
              </a:rPr>
              <a:t>O Índice de Esforço do Cliente preconiza que quanto menor o esforço do cliente para cumprir seus objetivos, maiores serão as chances de fidelização com a marca.</a:t>
            </a:r>
          </a:p>
          <a:p>
            <a:pPr algn="just" fontAlgn="auto">
              <a:spcBef>
                <a:spcPts val="0"/>
              </a:spcBef>
              <a:spcAft>
                <a:spcPts val="0"/>
              </a:spcAft>
              <a:buClr>
                <a:srgbClr val="CC0000"/>
              </a:buClr>
            </a:pPr>
            <a:endParaRPr lang="pt-BR" sz="1400" dirty="0">
              <a:solidFill>
                <a:schemeClr val="bg2">
                  <a:lumMod val="50000"/>
                </a:schemeClr>
              </a:solidFill>
              <a:latin typeface="Calibri" panose="020F0502020204030204" pitchFamily="34" charset="0"/>
              <a:cs typeface="Calibri" panose="020F0502020204030204" pitchFamily="34" charset="0"/>
            </a:endParaRPr>
          </a:p>
          <a:p>
            <a:pPr algn="just" fontAlgn="auto">
              <a:spcBef>
                <a:spcPts val="0"/>
              </a:spcBef>
              <a:spcAft>
                <a:spcPts val="0"/>
              </a:spcAft>
              <a:buClr>
                <a:srgbClr val="CC0000"/>
              </a:buClr>
            </a:pPr>
            <a:r>
              <a:rPr lang="pt-BR" sz="1400" b="1" dirty="0">
                <a:solidFill>
                  <a:schemeClr val="bg2">
                    <a:lumMod val="50000"/>
                  </a:schemeClr>
                </a:solidFill>
                <a:latin typeface="Calibri" panose="020F0502020204030204" pitchFamily="34" charset="0"/>
                <a:cs typeface="Calibri" panose="020F0502020204030204" pitchFamily="34" charset="0"/>
              </a:rPr>
              <a:t>Avalia o quão fácil foi solucionar um problema ou necessidade.</a:t>
            </a:r>
          </a:p>
        </p:txBody>
      </p:sp>
    </p:spTree>
    <p:extLst>
      <p:ext uri="{BB962C8B-B14F-4D97-AF65-F5344CB8AC3E}">
        <p14:creationId xmlns:p14="http://schemas.microsoft.com/office/powerpoint/2010/main" val="10433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Introdução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aixaDeTexto 2">
            <a:extLst>
              <a:ext uri="{FF2B5EF4-FFF2-40B4-BE49-F238E27FC236}">
                <a16:creationId xmlns:a16="http://schemas.microsoft.com/office/drawing/2014/main" id="{4D8AB6E8-5BB3-B85B-C8C4-F4DE8F60EB9D}"/>
              </a:ext>
            </a:extLst>
          </p:cNvPr>
          <p:cNvSpPr txBox="1"/>
          <p:nvPr/>
        </p:nvSpPr>
        <p:spPr>
          <a:xfrm>
            <a:off x="109729" y="4392226"/>
            <a:ext cx="10547531" cy="1369606"/>
          </a:xfrm>
          <a:prstGeom prst="rect">
            <a:avLst/>
          </a:prstGeom>
          <a:solidFill>
            <a:schemeClr val="bg1">
              <a:lumMod val="95000"/>
            </a:schemeClr>
          </a:solidFill>
        </p:spPr>
        <p:txBody>
          <a:bodyPr wrap="square">
            <a:spAutoFit/>
          </a:bodyPr>
          <a:lstStyle/>
          <a:p>
            <a:pPr algn="just">
              <a:buClr>
                <a:schemeClr val="tx1">
                  <a:lumMod val="50000"/>
                  <a:lumOff val="50000"/>
                </a:schemeClr>
              </a:buClr>
            </a:pPr>
            <a:r>
              <a:rPr lang="pt-BR" sz="1200" b="1" dirty="0">
                <a:solidFill>
                  <a:schemeClr val="bg2">
                    <a:lumMod val="50000"/>
                  </a:schemeClr>
                </a:solidFill>
                <a:latin typeface="Calibri" panose="020F0502020204030204" pitchFamily="34" charset="0"/>
                <a:cs typeface="Calibri" panose="020F0502020204030204" pitchFamily="34" charset="0"/>
              </a:rPr>
              <a:t>       </a:t>
            </a:r>
            <a:r>
              <a:rPr lang="pt-BR" sz="1400" b="1" dirty="0">
                <a:solidFill>
                  <a:schemeClr val="bg2">
                    <a:lumMod val="50000"/>
                  </a:schemeClr>
                </a:solidFill>
                <a:latin typeface="Calibri" panose="020F0502020204030204" pitchFamily="34" charset="0"/>
                <a:cs typeface="Calibri" panose="020F0502020204030204" pitchFamily="34" charset="0"/>
              </a:rPr>
              <a:t>Quantidade de abordagens ao beneficiário:</a:t>
            </a:r>
          </a:p>
          <a:p>
            <a:pPr algn="just">
              <a:buClr>
                <a:schemeClr val="tx1">
                  <a:lumMod val="50000"/>
                  <a:lumOff val="50000"/>
                </a:schemeClr>
              </a:buClr>
            </a:pPr>
            <a:endParaRPr lang="pt-BR" sz="600" dirty="0">
              <a:solidFill>
                <a:schemeClr val="bg2">
                  <a:lumMod val="50000"/>
                </a:schemeClr>
              </a:solidFill>
              <a:latin typeface="Calibri" panose="020F0502020204030204" pitchFamily="34" charset="0"/>
              <a:cs typeface="Calibri" panose="020F0502020204030204" pitchFamily="34" charset="0"/>
            </a:endParaRPr>
          </a:p>
          <a:p>
            <a:pPr algn="just">
              <a:buClr>
                <a:schemeClr val="tx1">
                  <a:lumMod val="50000"/>
                  <a:lumOff val="50000"/>
                </a:schemeClr>
              </a:buClr>
            </a:pPr>
            <a:endParaRPr lang="pt-BR" sz="300" dirty="0">
              <a:solidFill>
                <a:schemeClr val="bg2">
                  <a:lumMod val="50000"/>
                </a:schemeClr>
              </a:solidFill>
              <a:latin typeface="Calibri" panose="020F0502020204030204" pitchFamily="34" charset="0"/>
              <a:cs typeface="Calibri" panose="020F0502020204030204" pitchFamily="34" charset="0"/>
            </a:endParaRPr>
          </a:p>
          <a:p>
            <a:pPr algn="just">
              <a:buClr>
                <a:schemeClr val="tx1">
                  <a:lumMod val="50000"/>
                  <a:lumOff val="50000"/>
                </a:schemeClr>
              </a:buClr>
            </a:pPr>
            <a:r>
              <a:rPr lang="pt-BR" sz="1200" b="0" i="0" dirty="0">
                <a:solidFill>
                  <a:schemeClr val="bg2">
                    <a:lumMod val="50000"/>
                  </a:schemeClr>
                </a:solidFill>
                <a:effectLst/>
                <a:latin typeface="Calibri" panose="020F0502020204030204" pitchFamily="34" charset="0"/>
                <a:cs typeface="Calibri" panose="020F0502020204030204" pitchFamily="34" charset="0"/>
              </a:rPr>
              <a:t>Através de sistemas automatizados é feito o controle e todas as tentativas sem sucesso são classificadas com o motivo que impossibilitou a coleta da pesquisa, a quantidade de tentativas de contato por telefone e envio de link para a participação online com um mesmo beneficiário é controlada e limitada a 20 tentativas. Para este corte levamos em consideração nossa expertise e dados de mercado, que mostram que de forma geral a efetividade (chance de sucesso no contato) torna-se menor a medida que o número de tentativas aumenta, até 10 tentativas temos uma chance boa de sucesso, de 11 a 20 tentativas a probabilidade é média e acima de 20 tentativas a efetividade é muito baixa.</a:t>
            </a:r>
            <a:endParaRPr lang="pt-BR" sz="1200" b="1" dirty="0">
              <a:solidFill>
                <a:schemeClr val="bg2">
                  <a:lumMod val="50000"/>
                </a:schemeClr>
              </a:solidFill>
              <a:latin typeface="Calibri" panose="020F0502020204030204" pitchFamily="34" charset="0"/>
              <a:cs typeface="Calibri" panose="020F0502020204030204" pitchFamily="34" charset="0"/>
            </a:endParaRPr>
          </a:p>
        </p:txBody>
      </p:sp>
      <p:sp>
        <p:nvSpPr>
          <p:cNvPr id="4" name="CaixaDeTexto 3">
            <a:extLst>
              <a:ext uri="{FF2B5EF4-FFF2-40B4-BE49-F238E27FC236}">
                <a16:creationId xmlns:a16="http://schemas.microsoft.com/office/drawing/2014/main" id="{FBCC796B-3F33-F4DE-34B5-EBF9FDF54D9D}"/>
              </a:ext>
            </a:extLst>
          </p:cNvPr>
          <p:cNvSpPr txBox="1"/>
          <p:nvPr/>
        </p:nvSpPr>
        <p:spPr>
          <a:xfrm>
            <a:off x="7992" y="937296"/>
            <a:ext cx="10649268" cy="3277820"/>
          </a:xfrm>
          <a:prstGeom prst="rect">
            <a:avLst/>
          </a:prstGeom>
          <a:noFill/>
        </p:spPr>
        <p:txBody>
          <a:bodyPr wrap="square">
            <a:spAutoFit/>
          </a:bodyPr>
          <a:lstStyle/>
          <a:p>
            <a:pPr algn="just">
              <a:buClr>
                <a:schemeClr val="tx1">
                  <a:lumMod val="50000"/>
                  <a:lumOff val="50000"/>
                </a:schemeClr>
              </a:buClr>
            </a:pPr>
            <a:r>
              <a:rPr lang="pt-BR" sz="14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rPr>
              <a:t>Erro não amostral ocorrido:</a:t>
            </a:r>
          </a:p>
          <a:p>
            <a:pPr algn="just">
              <a:buClr>
                <a:schemeClr val="tx1">
                  <a:lumMod val="50000"/>
                  <a:lumOff val="50000"/>
                </a:schemeClr>
              </a:buClr>
            </a:pPr>
            <a:endParaRPr lang="pt-BR" sz="4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a:p>
            <a:pPr algn="just">
              <a:buClr>
                <a:schemeClr val="tx1">
                  <a:lumMod val="50000"/>
                  <a:lumOff val="50000"/>
                </a:schemeClr>
              </a:buClr>
            </a:pPr>
            <a:r>
              <a:rPr lang="pt-BR" sz="1200" dirty="0">
                <a:solidFill>
                  <a:schemeClr val="bg2">
                    <a:lumMod val="50000"/>
                  </a:schemeClr>
                </a:solidFill>
                <a:latin typeface="Calibri" panose="020F0502020204030204" pitchFamily="34" charset="0"/>
                <a:cs typeface="Calibri" panose="020F0502020204030204" pitchFamily="34" charset="0"/>
              </a:rPr>
              <a:t>Os procedimentos planejados para tratativa dos erros não amostrais são específicos para os tipos de erro:</a:t>
            </a:r>
          </a:p>
          <a:p>
            <a:pPr algn="just">
              <a:buClr>
                <a:schemeClr val="tx1">
                  <a:lumMod val="50000"/>
                  <a:lumOff val="50000"/>
                </a:schemeClr>
              </a:buClr>
            </a:pPr>
            <a:endParaRPr lang="pt-BR" sz="700" dirty="0">
              <a:solidFill>
                <a:schemeClr val="bg2">
                  <a:lumMod val="50000"/>
                </a:schemeClr>
              </a:solidFill>
              <a:latin typeface="Calibri" panose="020F0502020204030204" pitchFamily="34" charset="0"/>
              <a:cs typeface="Calibri" panose="020F0502020204030204" pitchFamily="34" charset="0"/>
            </a:endParaRPr>
          </a:p>
          <a:p>
            <a:pPr algn="just">
              <a:buClr>
                <a:schemeClr val="tx1">
                  <a:lumMod val="50000"/>
                  <a:lumOff val="50000"/>
                </a:schemeClr>
              </a:buClr>
            </a:pPr>
            <a:r>
              <a:rPr lang="pt-BR" sz="1200" dirty="0">
                <a:solidFill>
                  <a:schemeClr val="bg2">
                    <a:lumMod val="50000"/>
                  </a:schemeClr>
                </a:solidFill>
                <a:latin typeface="Calibri" panose="020F0502020204030204" pitchFamily="34" charset="0"/>
                <a:cs typeface="Calibri" panose="020F0502020204030204" pitchFamily="34" charset="0"/>
              </a:rPr>
              <a:t>- Erros de não-resposta / Recusa / Erros durante a coleta de dados (exemplo: não é mais beneficiário, erro de condução do pesquisador etc.) – Desconsideraremos a entrevista, retirando o elemento da lista e sorteando (pelo sistema aleatório eletrônico) outro de características similares, de modo a não prejudicar a amostra estratificada;</a:t>
            </a:r>
          </a:p>
          <a:p>
            <a:pPr algn="just">
              <a:buClr>
                <a:schemeClr val="tx1">
                  <a:lumMod val="50000"/>
                  <a:lumOff val="50000"/>
                </a:schemeClr>
              </a:buClr>
            </a:pPr>
            <a:r>
              <a:rPr lang="pt-BR" sz="1200" dirty="0">
                <a:solidFill>
                  <a:schemeClr val="bg2">
                    <a:lumMod val="50000"/>
                  </a:schemeClr>
                </a:solidFill>
                <a:latin typeface="Calibri" panose="020F0502020204030204" pitchFamily="34" charset="0"/>
                <a:cs typeface="Calibri" panose="020F0502020204030204" pitchFamily="34" charset="0"/>
              </a:rPr>
              <a:t>-  Mudanças de telefone, não atende ou inexistente – O sistema de discagem automática passa para outro sorteado a ser entrevistado. Para estes casos existe a possibilidade de o beneficiário ser contatado através do método de coleta online, por meio do envio de um link por e-mail, desde que essa informação esteja disponível em seu cadastro.</a:t>
            </a:r>
          </a:p>
          <a:p>
            <a:pPr algn="just">
              <a:buClr>
                <a:schemeClr val="tx1">
                  <a:lumMod val="50000"/>
                  <a:lumOff val="50000"/>
                </a:schemeClr>
              </a:buClr>
            </a:pPr>
            <a:r>
              <a:rPr lang="pt-BR" sz="1200" dirty="0">
                <a:solidFill>
                  <a:schemeClr val="bg2">
                    <a:lumMod val="50000"/>
                  </a:schemeClr>
                </a:solidFill>
                <a:latin typeface="Calibri" panose="020F0502020204030204" pitchFamily="34" charset="0"/>
                <a:cs typeface="Calibri" panose="020F0502020204030204" pitchFamily="34" charset="0"/>
              </a:rPr>
              <a:t>- Ausências / impossibilidades momentâneas – Desconsideraremos a entrevista caso o beneficiário não possua outros canais de contato como SMS, WhatsApp ou e-mail, ele volta para a lista de contatos na lista de beneficiários pelo mesmo sorteio aleatório ter a chance de ser abordado posteriormente. Se o beneficiário tiver um meio alternativo de contato, o sistema automaticamente o incluirá na fila para ser contatado por meio da coleta online. Caso não obtenhamos sucesso no retorno online após três tentativas de envio do link, o beneficiário será realocado na fila de contatos telefônicos. </a:t>
            </a:r>
          </a:p>
          <a:p>
            <a:pPr algn="just">
              <a:buClr>
                <a:schemeClr val="tx1">
                  <a:lumMod val="50000"/>
                  <a:lumOff val="50000"/>
                </a:schemeClr>
              </a:buClr>
            </a:pPr>
            <a:endParaRPr lang="pt-BR" sz="700" dirty="0">
              <a:solidFill>
                <a:schemeClr val="bg2">
                  <a:lumMod val="50000"/>
                </a:schemeClr>
              </a:solidFill>
              <a:latin typeface="Calibri" panose="020F0502020204030204" pitchFamily="34" charset="0"/>
              <a:cs typeface="Calibri" panose="020F0502020204030204" pitchFamily="34" charset="0"/>
            </a:endParaRPr>
          </a:p>
          <a:p>
            <a:pPr algn="just">
              <a:buClr>
                <a:schemeClr val="tx1">
                  <a:lumMod val="50000"/>
                  <a:lumOff val="50000"/>
                </a:schemeClr>
              </a:buClr>
            </a:pPr>
            <a:r>
              <a:rPr lang="pt-BR" sz="1200" dirty="0">
                <a:solidFill>
                  <a:schemeClr val="bg2">
                    <a:lumMod val="50000"/>
                  </a:schemeClr>
                </a:solidFill>
                <a:latin typeface="Calibri" panose="020F0502020204030204" pitchFamily="34" charset="0"/>
                <a:cs typeface="Calibri" panose="020F0502020204030204" pitchFamily="34" charset="0"/>
              </a:rPr>
              <a:t>O controle do número de tentativas de contato com cada beneficiário é gerenciado de forma sistemática por meio de uma ferramenta de discagem automática, bem como pelo monitoramento dos envios de links por meio das ferramentas online, como SMS, WhatsApp e e-mail. Este controle está estritamente limitado a 20 tentativas para cada nome presente na lista fornecida pela operadora.</a:t>
            </a:r>
            <a:endParaRPr lang="pt-BR" sz="1200" b="1" dirty="0">
              <a:solidFill>
                <a:schemeClr val="bg2">
                  <a:lumMod val="50000"/>
                </a:schemeClr>
              </a:solidFill>
              <a:latin typeface="Calibri" panose="020F0502020204030204" pitchFamily="34" charset="0"/>
              <a:ea typeface="Verdana" panose="020B0604030504040204" pitchFamily="34" charset="0"/>
              <a:cs typeface="Calibri" panose="020F0502020204030204" pitchFamily="34" charset="0"/>
            </a:endParaRPr>
          </a:p>
        </p:txBody>
      </p:sp>
      <p:pic>
        <p:nvPicPr>
          <p:cNvPr id="5" name="Gráfico 4" descr="Call center">
            <a:extLst>
              <a:ext uri="{FF2B5EF4-FFF2-40B4-BE49-F238E27FC236}">
                <a16:creationId xmlns:a16="http://schemas.microsoft.com/office/drawing/2014/main" id="{F853DE9C-564C-1F21-4EC6-652E7DFBD1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669" y="4295817"/>
            <a:ext cx="550800" cy="550800"/>
          </a:xfrm>
          <a:prstGeom prst="rect">
            <a:avLst/>
          </a:prstGeom>
        </p:spPr>
      </p:pic>
    </p:spTree>
    <p:extLst>
      <p:ext uri="{BB962C8B-B14F-4D97-AF65-F5344CB8AC3E}">
        <p14:creationId xmlns:p14="http://schemas.microsoft.com/office/powerpoint/2010/main" val="2116690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B190540-BAEC-1DB4-7CD3-0201AEDEF67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Indicadores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Retângulo de cantos arredondados 21">
            <a:extLst>
              <a:ext uri="{FF2B5EF4-FFF2-40B4-BE49-F238E27FC236}">
                <a16:creationId xmlns:a16="http://schemas.microsoft.com/office/drawing/2014/main" id="{3448EBBF-56D6-432E-EB7C-ED6B62EFB198}"/>
              </a:ext>
            </a:extLst>
          </p:cNvPr>
          <p:cNvSpPr/>
          <p:nvPr/>
        </p:nvSpPr>
        <p:spPr>
          <a:xfrm>
            <a:off x="216099" y="4730040"/>
            <a:ext cx="7990345" cy="648072"/>
          </a:xfrm>
          <a:prstGeom prst="roundRect">
            <a:avLst/>
          </a:prstGeom>
          <a:solidFill>
            <a:srgbClr val="C00000"/>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CJI &gt; SSI </a:t>
            </a:r>
            <a:r>
              <a:rPr kumimoji="0" lang="pt-BR"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Você entrega melhor do que é visto/percebido</a:t>
            </a:r>
          </a:p>
        </p:txBody>
      </p:sp>
      <p:sp>
        <p:nvSpPr>
          <p:cNvPr id="6" name="Rectangle 6">
            <a:extLst>
              <a:ext uri="{FF2B5EF4-FFF2-40B4-BE49-F238E27FC236}">
                <a16:creationId xmlns:a16="http://schemas.microsoft.com/office/drawing/2014/main" id="{3E10A7FC-6690-233F-0C07-B87FAE8FD29E}"/>
              </a:ext>
            </a:extLst>
          </p:cNvPr>
          <p:cNvSpPr>
            <a:spLocks noChangeArrowheads="1"/>
          </p:cNvSpPr>
          <p:nvPr/>
        </p:nvSpPr>
        <p:spPr bwMode="auto">
          <a:xfrm>
            <a:off x="4039" y="1120726"/>
            <a:ext cx="10797312" cy="2308274"/>
          </a:xfrm>
          <a:prstGeom prst="rect">
            <a:avLst/>
          </a:prstGeom>
          <a:noFill/>
          <a:ln w="9525">
            <a:noFill/>
            <a:miter lim="800000"/>
            <a:headEnd/>
            <a:tailEnd/>
          </a:ln>
        </p:spPr>
        <p:txBody>
          <a:bodyPr wrap="square" lIns="91391" tIns="45695" rIns="91391" bIns="45695">
            <a:spAutoFit/>
          </a:bodyPr>
          <a:lstStyle/>
          <a:p>
            <a:pPr marL="342687" indent="-342687" algn="just" fontAlgn="auto">
              <a:spcBef>
                <a:spcPts val="0"/>
              </a:spcBef>
              <a:spcAft>
                <a:spcPts val="0"/>
              </a:spcAft>
              <a:buClr>
                <a:srgbClr val="CC0000"/>
              </a:buClr>
              <a:buFontTx/>
              <a:buChar char="»"/>
            </a:pPr>
            <a:r>
              <a:rPr lang="pt-BR" sz="1600" b="1" dirty="0">
                <a:solidFill>
                  <a:prstClr val="black">
                    <a:lumMod val="85000"/>
                    <a:lumOff val="15000"/>
                  </a:prstClr>
                </a:solidFill>
                <a:latin typeface="Calibri" panose="020F0502020204030204" pitchFamily="34" charset="0"/>
                <a:cs typeface="Calibri" panose="020F0502020204030204" pitchFamily="34" charset="0"/>
              </a:rPr>
              <a:t>CJI - </a:t>
            </a:r>
            <a:r>
              <a:rPr lang="en-US" sz="1600" b="1" dirty="0">
                <a:solidFill>
                  <a:prstClr val="black">
                    <a:lumMod val="85000"/>
                    <a:lumOff val="15000"/>
                  </a:prstClr>
                </a:solidFill>
                <a:latin typeface="Calibri" panose="020F0502020204030204" pitchFamily="34" charset="0"/>
                <a:cs typeface="Calibri" panose="020F0502020204030204" pitchFamily="34" charset="0"/>
              </a:rPr>
              <a:t>Customer’s Journey Index©</a:t>
            </a:r>
            <a:endParaRPr lang="pt-BR" sz="1600" b="1" dirty="0">
              <a:solidFill>
                <a:prstClr val="black">
                  <a:lumMod val="85000"/>
                  <a:lumOff val="15000"/>
                </a:prstClr>
              </a:solidFill>
              <a:latin typeface="Calibri" panose="020F0502020204030204" pitchFamily="34" charset="0"/>
              <a:cs typeface="Calibri" panose="020F0502020204030204" pitchFamily="34" charset="0"/>
            </a:endParaRPr>
          </a:p>
          <a:p>
            <a:pPr algn="just" fontAlgn="auto">
              <a:spcBef>
                <a:spcPts val="0"/>
              </a:spcBef>
              <a:spcAft>
                <a:spcPts val="0"/>
              </a:spcAft>
              <a:buClr>
                <a:srgbClr val="CC0000"/>
              </a:buClr>
            </a:pPr>
            <a:endParaRPr lang="pt-BR" sz="1600" dirty="0">
              <a:solidFill>
                <a:prstClr val="black">
                  <a:lumMod val="85000"/>
                  <a:lumOff val="15000"/>
                </a:prstClr>
              </a:solidFill>
              <a:latin typeface="Calibri" panose="020F0502020204030204" pitchFamily="34" charset="0"/>
              <a:cs typeface="Calibri" panose="020F0502020204030204" pitchFamily="34" charset="0"/>
            </a:endParaRPr>
          </a:p>
          <a:p>
            <a:pPr algn="just" fontAlgn="auto">
              <a:spcBef>
                <a:spcPts val="0"/>
              </a:spcBef>
              <a:spcAft>
                <a:spcPts val="0"/>
              </a:spcAft>
              <a:buClr>
                <a:srgbClr val="CC0000"/>
              </a:buClr>
            </a:pPr>
            <a:r>
              <a:rPr lang="pt-BR" sz="1400" dirty="0">
                <a:solidFill>
                  <a:prstClr val="black">
                    <a:lumMod val="85000"/>
                    <a:lumOff val="15000"/>
                  </a:prstClr>
                </a:solidFill>
                <a:latin typeface="Calibri" panose="020F0502020204030204" pitchFamily="34" charset="0"/>
                <a:cs typeface="Calibri" panose="020F0502020204030204" pitchFamily="34" charset="0"/>
              </a:rPr>
              <a:t>O Índice da Jornada do Cliente, é um indicador de satisfação geral induzido,  obtido por um cálculo modal considerando os pesos auferidos na validação dos demais itens de cada bloco (exceto a afirmativa inicial, que é a SSI). </a:t>
            </a:r>
          </a:p>
          <a:p>
            <a:pPr algn="just" fontAlgn="auto">
              <a:spcBef>
                <a:spcPts val="0"/>
              </a:spcBef>
              <a:spcAft>
                <a:spcPts val="0"/>
              </a:spcAft>
              <a:buClr>
                <a:srgbClr val="CC0000"/>
              </a:buClr>
            </a:pPr>
            <a:endParaRPr lang="pt-BR" sz="1400" dirty="0">
              <a:solidFill>
                <a:prstClr val="black">
                  <a:lumMod val="85000"/>
                  <a:lumOff val="15000"/>
                </a:prstClr>
              </a:solidFill>
              <a:latin typeface="Calibri" panose="020F0502020204030204" pitchFamily="34" charset="0"/>
              <a:cs typeface="Calibri" panose="020F0502020204030204" pitchFamily="34" charset="0"/>
            </a:endParaRPr>
          </a:p>
          <a:p>
            <a:pPr algn="just" fontAlgn="auto">
              <a:spcBef>
                <a:spcPts val="0"/>
              </a:spcBef>
              <a:spcAft>
                <a:spcPts val="0"/>
              </a:spcAft>
              <a:buClr>
                <a:srgbClr val="CC0000"/>
              </a:buClr>
            </a:pPr>
            <a:r>
              <a:rPr lang="pt-BR" sz="1400" dirty="0">
                <a:solidFill>
                  <a:prstClr val="black">
                    <a:lumMod val="85000"/>
                    <a:lumOff val="15000"/>
                  </a:prstClr>
                </a:solidFill>
                <a:latin typeface="Calibri" panose="020F0502020204030204" pitchFamily="34" charset="0"/>
                <a:cs typeface="Calibri" panose="020F0502020204030204" pitchFamily="34" charset="0"/>
              </a:rPr>
              <a:t>É calculado a partir do desempenho colhido dos diversos atributos específicos abordados após a satisfação geral espontânea. Representa a análise do desempenho de cada etapa do processo/percurso, </a:t>
            </a:r>
            <a:r>
              <a:rPr lang="pt-BR" sz="1400" i="1" dirty="0">
                <a:solidFill>
                  <a:prstClr val="black">
                    <a:lumMod val="85000"/>
                    <a:lumOff val="15000"/>
                  </a:prstClr>
                </a:solidFill>
                <a:latin typeface="Calibri" panose="020F0502020204030204" pitchFamily="34" charset="0"/>
                <a:cs typeface="Calibri" panose="020F0502020204030204" pitchFamily="34" charset="0"/>
              </a:rPr>
              <a:t>“step by step”</a:t>
            </a:r>
            <a:r>
              <a:rPr lang="pt-BR" sz="1400" dirty="0">
                <a:solidFill>
                  <a:prstClr val="black">
                    <a:lumMod val="85000"/>
                    <a:lumOff val="15000"/>
                  </a:prstClr>
                </a:solidFill>
                <a:latin typeface="Calibri" panose="020F0502020204030204" pitchFamily="34" charset="0"/>
                <a:cs typeface="Calibri" panose="020F0502020204030204" pitchFamily="34" charset="0"/>
              </a:rPr>
              <a:t> pelo qual o cliente passa – sua jornada - cuja satisfação está sendo pesquisada. Representa a qualidade entregue, ou seja, o aspecto operacional com produto/serviço, marca e pessoas. </a:t>
            </a:r>
          </a:p>
          <a:p>
            <a:pPr algn="just" fontAlgn="auto">
              <a:spcBef>
                <a:spcPts val="0"/>
              </a:spcBef>
              <a:spcAft>
                <a:spcPts val="0"/>
              </a:spcAft>
              <a:buClr>
                <a:srgbClr val="CC0000"/>
              </a:buClr>
            </a:pPr>
            <a:endParaRPr lang="pt-BR" sz="1400" b="1" dirty="0">
              <a:solidFill>
                <a:prstClr val="black">
                  <a:lumMod val="85000"/>
                  <a:lumOff val="15000"/>
                </a:prstClr>
              </a:solidFill>
              <a:latin typeface="Calibri" panose="020F0502020204030204" pitchFamily="34" charset="0"/>
              <a:cs typeface="Calibri" panose="020F0502020204030204" pitchFamily="34" charset="0"/>
            </a:endParaRPr>
          </a:p>
          <a:p>
            <a:pPr algn="just" fontAlgn="auto">
              <a:spcBef>
                <a:spcPts val="0"/>
              </a:spcBef>
              <a:spcAft>
                <a:spcPts val="0"/>
              </a:spcAft>
              <a:buClr>
                <a:srgbClr val="CC0000"/>
              </a:buClr>
            </a:pPr>
            <a:r>
              <a:rPr lang="pt-BR" sz="1400" b="1" dirty="0">
                <a:solidFill>
                  <a:prstClr val="black">
                    <a:lumMod val="85000"/>
                    <a:lumOff val="15000"/>
                  </a:prstClr>
                </a:solidFill>
                <a:latin typeface="Calibri" panose="020F0502020204030204" pitchFamily="34" charset="0"/>
                <a:cs typeface="Calibri" panose="020F0502020204030204" pitchFamily="34" charset="0"/>
              </a:rPr>
              <a:t>O CJI é como se entrega. Independentemente de como se é visto/percebido.</a:t>
            </a:r>
          </a:p>
        </p:txBody>
      </p:sp>
      <p:sp>
        <p:nvSpPr>
          <p:cNvPr id="7" name="Retângulo de cantos arredondados 20">
            <a:extLst>
              <a:ext uri="{FF2B5EF4-FFF2-40B4-BE49-F238E27FC236}">
                <a16:creationId xmlns:a16="http://schemas.microsoft.com/office/drawing/2014/main" id="{4D9C4C8C-8A27-F258-F51C-766137ED06BB}"/>
              </a:ext>
            </a:extLst>
          </p:cNvPr>
          <p:cNvSpPr/>
          <p:nvPr/>
        </p:nvSpPr>
        <p:spPr>
          <a:xfrm>
            <a:off x="216099" y="3861048"/>
            <a:ext cx="7990345" cy="648072"/>
          </a:xfrm>
          <a:prstGeom prst="roundRect">
            <a:avLst/>
          </a:prstGeom>
          <a:solidFill>
            <a:srgbClr val="C00000"/>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SSI &gt; CJI </a:t>
            </a:r>
            <a:r>
              <a:rPr kumimoji="0" lang="pt-BR" sz="16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Você é melhor visto/percebido do que efetivamente entrega </a:t>
            </a:r>
          </a:p>
        </p:txBody>
      </p:sp>
    </p:spTree>
    <p:extLst>
      <p:ext uri="{BB962C8B-B14F-4D97-AF65-F5344CB8AC3E}">
        <p14:creationId xmlns:p14="http://schemas.microsoft.com/office/powerpoint/2010/main" val="339552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B190540-BAEC-1DB4-7CD3-0201AEDEF67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Indicadores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Elipse 2">
            <a:extLst>
              <a:ext uri="{FF2B5EF4-FFF2-40B4-BE49-F238E27FC236}">
                <a16:creationId xmlns:a16="http://schemas.microsoft.com/office/drawing/2014/main" id="{B6C70105-C678-A804-C8AF-2521A39FAC4D}"/>
              </a:ext>
            </a:extLst>
          </p:cNvPr>
          <p:cNvSpPr/>
          <p:nvPr/>
        </p:nvSpPr>
        <p:spPr>
          <a:xfrm>
            <a:off x="655874" y="4216974"/>
            <a:ext cx="433614" cy="408972"/>
          </a:xfrm>
          <a:prstGeom prst="ellipse">
            <a:avLst/>
          </a:prstGeom>
          <a:no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FF7C80"/>
                </a:solidFill>
                <a:effectLst/>
                <a:uLnTx/>
                <a:uFillTx/>
                <a:latin typeface="Calibri" panose="020F0502020204030204" pitchFamily="34" charset="0"/>
                <a:cs typeface="Calibri" panose="020F0502020204030204" pitchFamily="34" charset="0"/>
              </a:rPr>
              <a:t>1</a:t>
            </a:r>
          </a:p>
        </p:txBody>
      </p:sp>
      <p:sp>
        <p:nvSpPr>
          <p:cNvPr id="4" name="Elipse 3">
            <a:extLst>
              <a:ext uri="{FF2B5EF4-FFF2-40B4-BE49-F238E27FC236}">
                <a16:creationId xmlns:a16="http://schemas.microsoft.com/office/drawing/2014/main" id="{59E73158-BC24-0D2C-F84D-8AFA808911D6}"/>
              </a:ext>
            </a:extLst>
          </p:cNvPr>
          <p:cNvSpPr/>
          <p:nvPr/>
        </p:nvSpPr>
        <p:spPr>
          <a:xfrm>
            <a:off x="1116299" y="4216974"/>
            <a:ext cx="433614" cy="408972"/>
          </a:xfrm>
          <a:prstGeom prst="ellipse">
            <a:avLst/>
          </a:prstGeom>
          <a:no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FF7C80"/>
                </a:solidFill>
                <a:effectLst/>
                <a:uLnTx/>
                <a:uFillTx/>
                <a:latin typeface="Calibri" panose="020F0502020204030204" pitchFamily="34" charset="0"/>
                <a:cs typeface="Calibri" panose="020F0502020204030204" pitchFamily="34" charset="0"/>
              </a:rPr>
              <a:t>2</a:t>
            </a:r>
          </a:p>
        </p:txBody>
      </p:sp>
      <p:sp>
        <p:nvSpPr>
          <p:cNvPr id="8" name="Elipse 7">
            <a:extLst>
              <a:ext uri="{FF2B5EF4-FFF2-40B4-BE49-F238E27FC236}">
                <a16:creationId xmlns:a16="http://schemas.microsoft.com/office/drawing/2014/main" id="{8CF68EC2-B46E-B308-CBAD-53D028553CFA}"/>
              </a:ext>
            </a:extLst>
          </p:cNvPr>
          <p:cNvSpPr/>
          <p:nvPr/>
        </p:nvSpPr>
        <p:spPr>
          <a:xfrm>
            <a:off x="1576724" y="4216974"/>
            <a:ext cx="433614" cy="408972"/>
          </a:xfrm>
          <a:prstGeom prst="ellipse">
            <a:avLst/>
          </a:prstGeom>
          <a:no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FF7C80"/>
                </a:solidFill>
                <a:effectLst/>
                <a:uLnTx/>
                <a:uFillTx/>
                <a:latin typeface="Calibri" panose="020F0502020204030204" pitchFamily="34" charset="0"/>
                <a:cs typeface="Calibri" panose="020F0502020204030204" pitchFamily="34" charset="0"/>
              </a:rPr>
              <a:t>3</a:t>
            </a:r>
          </a:p>
        </p:txBody>
      </p:sp>
      <p:sp>
        <p:nvSpPr>
          <p:cNvPr id="9" name="Elipse 8">
            <a:extLst>
              <a:ext uri="{FF2B5EF4-FFF2-40B4-BE49-F238E27FC236}">
                <a16:creationId xmlns:a16="http://schemas.microsoft.com/office/drawing/2014/main" id="{87F0DD58-594D-7843-68F9-97AAA384A3FA}"/>
              </a:ext>
            </a:extLst>
          </p:cNvPr>
          <p:cNvSpPr/>
          <p:nvPr/>
        </p:nvSpPr>
        <p:spPr>
          <a:xfrm>
            <a:off x="2037149" y="4216974"/>
            <a:ext cx="433614" cy="408972"/>
          </a:xfrm>
          <a:prstGeom prst="ellipse">
            <a:avLst/>
          </a:prstGeom>
          <a:no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FF7C80"/>
                </a:solidFill>
                <a:effectLst/>
                <a:uLnTx/>
                <a:uFillTx/>
                <a:latin typeface="Calibri" panose="020F0502020204030204" pitchFamily="34" charset="0"/>
                <a:cs typeface="Calibri" panose="020F0502020204030204" pitchFamily="34" charset="0"/>
              </a:rPr>
              <a:t>4</a:t>
            </a:r>
          </a:p>
        </p:txBody>
      </p:sp>
      <p:sp>
        <p:nvSpPr>
          <p:cNvPr id="10" name="Elipse 9">
            <a:extLst>
              <a:ext uri="{FF2B5EF4-FFF2-40B4-BE49-F238E27FC236}">
                <a16:creationId xmlns:a16="http://schemas.microsoft.com/office/drawing/2014/main" id="{B288C9F4-BFA1-40C1-FCA6-35DC9D08C353}"/>
              </a:ext>
            </a:extLst>
          </p:cNvPr>
          <p:cNvSpPr/>
          <p:nvPr/>
        </p:nvSpPr>
        <p:spPr>
          <a:xfrm>
            <a:off x="2497574" y="4216974"/>
            <a:ext cx="433614" cy="408972"/>
          </a:xfrm>
          <a:prstGeom prst="ellipse">
            <a:avLst/>
          </a:prstGeom>
          <a:no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FF7C80"/>
                </a:solidFill>
                <a:effectLst/>
                <a:uLnTx/>
                <a:uFillTx/>
                <a:latin typeface="Calibri" panose="020F0502020204030204" pitchFamily="34" charset="0"/>
                <a:cs typeface="Calibri" panose="020F0502020204030204" pitchFamily="34" charset="0"/>
              </a:rPr>
              <a:t>5</a:t>
            </a:r>
          </a:p>
        </p:txBody>
      </p:sp>
      <p:sp>
        <p:nvSpPr>
          <p:cNvPr id="11" name="Elipse 10">
            <a:extLst>
              <a:ext uri="{FF2B5EF4-FFF2-40B4-BE49-F238E27FC236}">
                <a16:creationId xmlns:a16="http://schemas.microsoft.com/office/drawing/2014/main" id="{6E891D26-5D7E-FF77-56E9-BFCB9C33AF00}"/>
              </a:ext>
            </a:extLst>
          </p:cNvPr>
          <p:cNvSpPr/>
          <p:nvPr/>
        </p:nvSpPr>
        <p:spPr>
          <a:xfrm>
            <a:off x="2957999" y="4216974"/>
            <a:ext cx="433614" cy="408972"/>
          </a:xfrm>
          <a:prstGeom prst="ellipse">
            <a:avLst/>
          </a:prstGeom>
          <a:no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FF7C80"/>
                </a:solidFill>
                <a:effectLst/>
                <a:uLnTx/>
                <a:uFillTx/>
                <a:latin typeface="Calibri" panose="020F0502020204030204" pitchFamily="34" charset="0"/>
                <a:cs typeface="Calibri" panose="020F0502020204030204" pitchFamily="34" charset="0"/>
              </a:rPr>
              <a:t>6</a:t>
            </a:r>
          </a:p>
        </p:txBody>
      </p:sp>
      <p:sp>
        <p:nvSpPr>
          <p:cNvPr id="12" name="Elipse 11">
            <a:extLst>
              <a:ext uri="{FF2B5EF4-FFF2-40B4-BE49-F238E27FC236}">
                <a16:creationId xmlns:a16="http://schemas.microsoft.com/office/drawing/2014/main" id="{838D86CD-1571-AB7D-C0A2-5D524C561B69}"/>
              </a:ext>
            </a:extLst>
          </p:cNvPr>
          <p:cNvSpPr/>
          <p:nvPr/>
        </p:nvSpPr>
        <p:spPr>
          <a:xfrm>
            <a:off x="3563564" y="4216974"/>
            <a:ext cx="433614" cy="408972"/>
          </a:xfrm>
          <a:prstGeom prst="ellipse">
            <a:avLst/>
          </a:prstGeom>
          <a:no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FFE699"/>
                </a:solidFill>
                <a:effectLst/>
                <a:uLnTx/>
                <a:uFillTx/>
                <a:latin typeface="Calibri" panose="020F0502020204030204" pitchFamily="34" charset="0"/>
                <a:cs typeface="Calibri" panose="020F0502020204030204" pitchFamily="34" charset="0"/>
              </a:rPr>
              <a:t>7</a:t>
            </a:r>
          </a:p>
        </p:txBody>
      </p:sp>
      <p:sp>
        <p:nvSpPr>
          <p:cNvPr id="13" name="Elipse 12">
            <a:extLst>
              <a:ext uri="{FF2B5EF4-FFF2-40B4-BE49-F238E27FC236}">
                <a16:creationId xmlns:a16="http://schemas.microsoft.com/office/drawing/2014/main" id="{95BC99E3-ACEE-548D-1478-8327E15ADDB0}"/>
              </a:ext>
            </a:extLst>
          </p:cNvPr>
          <p:cNvSpPr/>
          <p:nvPr/>
        </p:nvSpPr>
        <p:spPr>
          <a:xfrm>
            <a:off x="4023989" y="4216974"/>
            <a:ext cx="433614" cy="408972"/>
          </a:xfrm>
          <a:prstGeom prst="ellipse">
            <a:avLst/>
          </a:prstGeom>
          <a:no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FFE699"/>
                </a:solidFill>
                <a:effectLst/>
                <a:uLnTx/>
                <a:uFillTx/>
                <a:latin typeface="Calibri" panose="020F0502020204030204" pitchFamily="34" charset="0"/>
                <a:cs typeface="Calibri" panose="020F0502020204030204" pitchFamily="34" charset="0"/>
              </a:rPr>
              <a:t>8</a:t>
            </a:r>
          </a:p>
        </p:txBody>
      </p:sp>
      <p:sp>
        <p:nvSpPr>
          <p:cNvPr id="14" name="Elipse 13">
            <a:extLst>
              <a:ext uri="{FF2B5EF4-FFF2-40B4-BE49-F238E27FC236}">
                <a16:creationId xmlns:a16="http://schemas.microsoft.com/office/drawing/2014/main" id="{65552EB0-12EA-527A-1B4F-F9697EEBD2EB}"/>
              </a:ext>
            </a:extLst>
          </p:cNvPr>
          <p:cNvSpPr/>
          <p:nvPr/>
        </p:nvSpPr>
        <p:spPr>
          <a:xfrm>
            <a:off x="4705754" y="4216974"/>
            <a:ext cx="433614" cy="408972"/>
          </a:xfrm>
          <a:prstGeom prst="ellipse">
            <a:avLst/>
          </a:prstGeom>
          <a:no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70AD47"/>
                </a:solidFill>
                <a:effectLst/>
                <a:uLnTx/>
                <a:uFillTx/>
                <a:latin typeface="Calibri" panose="020F0502020204030204" pitchFamily="34" charset="0"/>
                <a:cs typeface="Calibri" panose="020F0502020204030204" pitchFamily="34" charset="0"/>
              </a:rPr>
              <a:t>9</a:t>
            </a:r>
          </a:p>
        </p:txBody>
      </p:sp>
      <p:sp>
        <p:nvSpPr>
          <p:cNvPr id="15" name="Elipse 14">
            <a:extLst>
              <a:ext uri="{FF2B5EF4-FFF2-40B4-BE49-F238E27FC236}">
                <a16:creationId xmlns:a16="http://schemas.microsoft.com/office/drawing/2014/main" id="{A8F6EB11-CE6C-FCE1-5E2E-B76807E18FD3}"/>
              </a:ext>
            </a:extLst>
          </p:cNvPr>
          <p:cNvSpPr/>
          <p:nvPr/>
        </p:nvSpPr>
        <p:spPr>
          <a:xfrm>
            <a:off x="5166182" y="4216974"/>
            <a:ext cx="433614" cy="408972"/>
          </a:xfrm>
          <a:prstGeom prst="ellipse">
            <a:avLst/>
          </a:prstGeom>
          <a:no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70AD47"/>
                </a:solidFill>
                <a:effectLst/>
                <a:uLnTx/>
                <a:uFillTx/>
                <a:latin typeface="Calibri" panose="020F0502020204030204" pitchFamily="34" charset="0"/>
                <a:cs typeface="Calibri" panose="020F0502020204030204" pitchFamily="34" charset="0"/>
              </a:rPr>
              <a:t>10</a:t>
            </a:r>
          </a:p>
        </p:txBody>
      </p:sp>
      <p:grpSp>
        <p:nvGrpSpPr>
          <p:cNvPr id="16" name="Agrupar 15">
            <a:extLst>
              <a:ext uri="{FF2B5EF4-FFF2-40B4-BE49-F238E27FC236}">
                <a16:creationId xmlns:a16="http://schemas.microsoft.com/office/drawing/2014/main" id="{4DA662AE-7565-3B2D-F202-7A127B17B3F0}"/>
              </a:ext>
            </a:extLst>
          </p:cNvPr>
          <p:cNvGrpSpPr/>
          <p:nvPr/>
        </p:nvGrpSpPr>
        <p:grpSpPr>
          <a:xfrm>
            <a:off x="752994" y="3632368"/>
            <a:ext cx="239375" cy="596089"/>
            <a:chOff x="972090" y="4454157"/>
            <a:chExt cx="239375" cy="596089"/>
          </a:xfrm>
          <a:effectLst/>
        </p:grpSpPr>
        <p:sp>
          <p:nvSpPr>
            <p:cNvPr id="17" name="Freeform 7">
              <a:extLst>
                <a:ext uri="{FF2B5EF4-FFF2-40B4-BE49-F238E27FC236}">
                  <a16:creationId xmlns:a16="http://schemas.microsoft.com/office/drawing/2014/main" id="{15A7D94A-86D3-4E9A-9413-49947171E0A2}"/>
                </a:ext>
              </a:extLst>
            </p:cNvPr>
            <p:cNvSpPr>
              <a:spLocks noEditPoints="1"/>
            </p:cNvSpPr>
            <p:nvPr/>
          </p:nvSpPr>
          <p:spPr bwMode="auto">
            <a:xfrm>
              <a:off x="972090" y="4454157"/>
              <a:ext cx="239375" cy="596089"/>
            </a:xfrm>
            <a:custGeom>
              <a:avLst/>
              <a:gdLst/>
              <a:ahLst/>
              <a:cxnLst>
                <a:cxn ang="0">
                  <a:pos x="77" y="24"/>
                </a:cxn>
                <a:cxn ang="0">
                  <a:pos x="54" y="0"/>
                </a:cxn>
                <a:cxn ang="0">
                  <a:pos x="31" y="24"/>
                </a:cxn>
                <a:cxn ang="0">
                  <a:pos x="77" y="24"/>
                </a:cxn>
                <a:cxn ang="0">
                  <a:pos x="1" y="117"/>
                </a:cxn>
                <a:cxn ang="0">
                  <a:pos x="7" y="80"/>
                </a:cxn>
                <a:cxn ang="0">
                  <a:pos x="32" y="62"/>
                </a:cxn>
                <a:cxn ang="0">
                  <a:pos x="35" y="62"/>
                </a:cxn>
                <a:cxn ang="0">
                  <a:pos x="50" y="85"/>
                </a:cxn>
                <a:cxn ang="0">
                  <a:pos x="50" y="73"/>
                </a:cxn>
                <a:cxn ang="0">
                  <a:pos x="48" y="70"/>
                </a:cxn>
                <a:cxn ang="0">
                  <a:pos x="54" y="66"/>
                </a:cxn>
                <a:cxn ang="0">
                  <a:pos x="60" y="70"/>
                </a:cxn>
                <a:cxn ang="0">
                  <a:pos x="58" y="73"/>
                </a:cxn>
                <a:cxn ang="0">
                  <a:pos x="58" y="85"/>
                </a:cxn>
                <a:cxn ang="0">
                  <a:pos x="73" y="62"/>
                </a:cxn>
                <a:cxn ang="0">
                  <a:pos x="76" y="62"/>
                </a:cxn>
                <a:cxn ang="0">
                  <a:pos x="101" y="80"/>
                </a:cxn>
                <a:cxn ang="0">
                  <a:pos x="107" y="117"/>
                </a:cxn>
                <a:cxn ang="0">
                  <a:pos x="107" y="161"/>
                </a:cxn>
                <a:cxn ang="0">
                  <a:pos x="86" y="166"/>
                </a:cxn>
                <a:cxn ang="0">
                  <a:pos x="85" y="249"/>
                </a:cxn>
                <a:cxn ang="0">
                  <a:pos x="54" y="258"/>
                </a:cxn>
                <a:cxn ang="0">
                  <a:pos x="23" y="249"/>
                </a:cxn>
                <a:cxn ang="0">
                  <a:pos x="22" y="166"/>
                </a:cxn>
                <a:cxn ang="0">
                  <a:pos x="1" y="161"/>
                </a:cxn>
                <a:cxn ang="0">
                  <a:pos x="1" y="117"/>
                </a:cxn>
              </a:cxnLst>
              <a:rect l="0" t="0" r="r" b="b"/>
              <a:pathLst>
                <a:path w="108" h="269">
                  <a:moveTo>
                    <a:pt x="77" y="24"/>
                  </a:moveTo>
                  <a:cubicBezTo>
                    <a:pt x="77" y="11"/>
                    <a:pt x="68" y="0"/>
                    <a:pt x="54" y="0"/>
                  </a:cubicBezTo>
                  <a:cubicBezTo>
                    <a:pt x="39" y="0"/>
                    <a:pt x="31" y="11"/>
                    <a:pt x="31" y="24"/>
                  </a:cubicBezTo>
                  <a:cubicBezTo>
                    <a:pt x="31" y="73"/>
                    <a:pt x="77" y="73"/>
                    <a:pt x="77" y="24"/>
                  </a:cubicBezTo>
                  <a:close/>
                  <a:moveTo>
                    <a:pt x="1" y="117"/>
                  </a:moveTo>
                  <a:cubicBezTo>
                    <a:pt x="1" y="104"/>
                    <a:pt x="1" y="90"/>
                    <a:pt x="7" y="80"/>
                  </a:cubicBezTo>
                  <a:cubicBezTo>
                    <a:pt x="12" y="71"/>
                    <a:pt x="21" y="62"/>
                    <a:pt x="32" y="62"/>
                  </a:cubicBezTo>
                  <a:cubicBezTo>
                    <a:pt x="35" y="62"/>
                    <a:pt x="35" y="62"/>
                    <a:pt x="35" y="62"/>
                  </a:cubicBezTo>
                  <a:cubicBezTo>
                    <a:pt x="50" y="85"/>
                    <a:pt x="50" y="85"/>
                    <a:pt x="50" y="85"/>
                  </a:cubicBezTo>
                  <a:cubicBezTo>
                    <a:pt x="50" y="73"/>
                    <a:pt x="50" y="73"/>
                    <a:pt x="50" y="73"/>
                  </a:cubicBezTo>
                  <a:cubicBezTo>
                    <a:pt x="48" y="70"/>
                    <a:pt x="48" y="70"/>
                    <a:pt x="48" y="70"/>
                  </a:cubicBezTo>
                  <a:cubicBezTo>
                    <a:pt x="54" y="66"/>
                    <a:pt x="54" y="66"/>
                    <a:pt x="54" y="66"/>
                  </a:cubicBezTo>
                  <a:cubicBezTo>
                    <a:pt x="60" y="70"/>
                    <a:pt x="60" y="70"/>
                    <a:pt x="60" y="70"/>
                  </a:cubicBezTo>
                  <a:cubicBezTo>
                    <a:pt x="58" y="73"/>
                    <a:pt x="58" y="73"/>
                    <a:pt x="58" y="73"/>
                  </a:cubicBezTo>
                  <a:cubicBezTo>
                    <a:pt x="58" y="85"/>
                    <a:pt x="58" y="85"/>
                    <a:pt x="58" y="85"/>
                  </a:cubicBezTo>
                  <a:cubicBezTo>
                    <a:pt x="73" y="62"/>
                    <a:pt x="73" y="62"/>
                    <a:pt x="73" y="62"/>
                  </a:cubicBezTo>
                  <a:cubicBezTo>
                    <a:pt x="76" y="62"/>
                    <a:pt x="76" y="62"/>
                    <a:pt x="76" y="62"/>
                  </a:cubicBezTo>
                  <a:cubicBezTo>
                    <a:pt x="87" y="62"/>
                    <a:pt x="96" y="71"/>
                    <a:pt x="101" y="80"/>
                  </a:cubicBezTo>
                  <a:cubicBezTo>
                    <a:pt x="107" y="90"/>
                    <a:pt x="107" y="104"/>
                    <a:pt x="107" y="117"/>
                  </a:cubicBezTo>
                  <a:cubicBezTo>
                    <a:pt x="107" y="135"/>
                    <a:pt x="107" y="143"/>
                    <a:pt x="107" y="161"/>
                  </a:cubicBezTo>
                  <a:cubicBezTo>
                    <a:pt x="108" y="169"/>
                    <a:pt x="91" y="172"/>
                    <a:pt x="86" y="166"/>
                  </a:cubicBezTo>
                  <a:cubicBezTo>
                    <a:pt x="85" y="249"/>
                    <a:pt x="85" y="249"/>
                    <a:pt x="85" y="249"/>
                  </a:cubicBezTo>
                  <a:cubicBezTo>
                    <a:pt x="85" y="266"/>
                    <a:pt x="63" y="269"/>
                    <a:pt x="54" y="258"/>
                  </a:cubicBezTo>
                  <a:cubicBezTo>
                    <a:pt x="45" y="269"/>
                    <a:pt x="23" y="266"/>
                    <a:pt x="23" y="249"/>
                  </a:cubicBezTo>
                  <a:cubicBezTo>
                    <a:pt x="22" y="166"/>
                    <a:pt x="22" y="166"/>
                    <a:pt x="22" y="166"/>
                  </a:cubicBezTo>
                  <a:cubicBezTo>
                    <a:pt x="17" y="172"/>
                    <a:pt x="0" y="169"/>
                    <a:pt x="1" y="161"/>
                  </a:cubicBezTo>
                  <a:cubicBezTo>
                    <a:pt x="1" y="143"/>
                    <a:pt x="1" y="135"/>
                    <a:pt x="1" y="117"/>
                  </a:cubicBezTo>
                  <a:close/>
                </a:path>
              </a:pathLst>
            </a:custGeom>
            <a:solidFill>
              <a:srgbClr val="FF7C8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Elipse 17">
              <a:extLst>
                <a:ext uri="{FF2B5EF4-FFF2-40B4-BE49-F238E27FC236}">
                  <a16:creationId xmlns:a16="http://schemas.microsoft.com/office/drawing/2014/main" id="{1E36D91B-F128-30E6-8A20-3DC166C67493}"/>
                </a:ext>
              </a:extLst>
            </p:cNvPr>
            <p:cNvSpPr/>
            <p:nvPr/>
          </p:nvSpPr>
          <p:spPr>
            <a:xfrm>
              <a:off x="1008160" y="4580346"/>
              <a:ext cx="167233" cy="159155"/>
            </a:xfrm>
            <a:prstGeom prst="ellipse">
              <a:avLst/>
            </a:prstGeom>
            <a:solidFill>
              <a:srgbClr val="FF7C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9" name="Agrupar 18">
            <a:extLst>
              <a:ext uri="{FF2B5EF4-FFF2-40B4-BE49-F238E27FC236}">
                <a16:creationId xmlns:a16="http://schemas.microsoft.com/office/drawing/2014/main" id="{6B025D7B-3AFA-AFE7-E4C9-70E51E4BDA29}"/>
              </a:ext>
            </a:extLst>
          </p:cNvPr>
          <p:cNvGrpSpPr/>
          <p:nvPr/>
        </p:nvGrpSpPr>
        <p:grpSpPr>
          <a:xfrm>
            <a:off x="1213419" y="3632368"/>
            <a:ext cx="239375" cy="596089"/>
            <a:chOff x="972090" y="4454157"/>
            <a:chExt cx="239375" cy="596089"/>
          </a:xfrm>
          <a:effectLst/>
        </p:grpSpPr>
        <p:sp>
          <p:nvSpPr>
            <p:cNvPr id="20" name="Freeform 7">
              <a:extLst>
                <a:ext uri="{FF2B5EF4-FFF2-40B4-BE49-F238E27FC236}">
                  <a16:creationId xmlns:a16="http://schemas.microsoft.com/office/drawing/2014/main" id="{46BD0933-5DE0-E946-741B-F92730E7E8DA}"/>
                </a:ext>
              </a:extLst>
            </p:cNvPr>
            <p:cNvSpPr>
              <a:spLocks noEditPoints="1"/>
            </p:cNvSpPr>
            <p:nvPr/>
          </p:nvSpPr>
          <p:spPr bwMode="auto">
            <a:xfrm>
              <a:off x="972090" y="4454157"/>
              <a:ext cx="239375" cy="596089"/>
            </a:xfrm>
            <a:custGeom>
              <a:avLst/>
              <a:gdLst/>
              <a:ahLst/>
              <a:cxnLst>
                <a:cxn ang="0">
                  <a:pos x="77" y="24"/>
                </a:cxn>
                <a:cxn ang="0">
                  <a:pos x="54" y="0"/>
                </a:cxn>
                <a:cxn ang="0">
                  <a:pos x="31" y="24"/>
                </a:cxn>
                <a:cxn ang="0">
                  <a:pos x="77" y="24"/>
                </a:cxn>
                <a:cxn ang="0">
                  <a:pos x="1" y="117"/>
                </a:cxn>
                <a:cxn ang="0">
                  <a:pos x="7" y="80"/>
                </a:cxn>
                <a:cxn ang="0">
                  <a:pos x="32" y="62"/>
                </a:cxn>
                <a:cxn ang="0">
                  <a:pos x="35" y="62"/>
                </a:cxn>
                <a:cxn ang="0">
                  <a:pos x="50" y="85"/>
                </a:cxn>
                <a:cxn ang="0">
                  <a:pos x="50" y="73"/>
                </a:cxn>
                <a:cxn ang="0">
                  <a:pos x="48" y="70"/>
                </a:cxn>
                <a:cxn ang="0">
                  <a:pos x="54" y="66"/>
                </a:cxn>
                <a:cxn ang="0">
                  <a:pos x="60" y="70"/>
                </a:cxn>
                <a:cxn ang="0">
                  <a:pos x="58" y="73"/>
                </a:cxn>
                <a:cxn ang="0">
                  <a:pos x="58" y="85"/>
                </a:cxn>
                <a:cxn ang="0">
                  <a:pos x="73" y="62"/>
                </a:cxn>
                <a:cxn ang="0">
                  <a:pos x="76" y="62"/>
                </a:cxn>
                <a:cxn ang="0">
                  <a:pos x="101" y="80"/>
                </a:cxn>
                <a:cxn ang="0">
                  <a:pos x="107" y="117"/>
                </a:cxn>
                <a:cxn ang="0">
                  <a:pos x="107" y="161"/>
                </a:cxn>
                <a:cxn ang="0">
                  <a:pos x="86" y="166"/>
                </a:cxn>
                <a:cxn ang="0">
                  <a:pos x="85" y="249"/>
                </a:cxn>
                <a:cxn ang="0">
                  <a:pos x="54" y="258"/>
                </a:cxn>
                <a:cxn ang="0">
                  <a:pos x="23" y="249"/>
                </a:cxn>
                <a:cxn ang="0">
                  <a:pos x="22" y="166"/>
                </a:cxn>
                <a:cxn ang="0">
                  <a:pos x="1" y="161"/>
                </a:cxn>
                <a:cxn ang="0">
                  <a:pos x="1" y="117"/>
                </a:cxn>
              </a:cxnLst>
              <a:rect l="0" t="0" r="r" b="b"/>
              <a:pathLst>
                <a:path w="108" h="269">
                  <a:moveTo>
                    <a:pt x="77" y="24"/>
                  </a:moveTo>
                  <a:cubicBezTo>
                    <a:pt x="77" y="11"/>
                    <a:pt x="68" y="0"/>
                    <a:pt x="54" y="0"/>
                  </a:cubicBezTo>
                  <a:cubicBezTo>
                    <a:pt x="39" y="0"/>
                    <a:pt x="31" y="11"/>
                    <a:pt x="31" y="24"/>
                  </a:cubicBezTo>
                  <a:cubicBezTo>
                    <a:pt x="31" y="73"/>
                    <a:pt x="77" y="73"/>
                    <a:pt x="77" y="24"/>
                  </a:cubicBezTo>
                  <a:close/>
                  <a:moveTo>
                    <a:pt x="1" y="117"/>
                  </a:moveTo>
                  <a:cubicBezTo>
                    <a:pt x="1" y="104"/>
                    <a:pt x="1" y="90"/>
                    <a:pt x="7" y="80"/>
                  </a:cubicBezTo>
                  <a:cubicBezTo>
                    <a:pt x="12" y="71"/>
                    <a:pt x="21" y="62"/>
                    <a:pt x="32" y="62"/>
                  </a:cubicBezTo>
                  <a:cubicBezTo>
                    <a:pt x="35" y="62"/>
                    <a:pt x="35" y="62"/>
                    <a:pt x="35" y="62"/>
                  </a:cubicBezTo>
                  <a:cubicBezTo>
                    <a:pt x="50" y="85"/>
                    <a:pt x="50" y="85"/>
                    <a:pt x="50" y="85"/>
                  </a:cubicBezTo>
                  <a:cubicBezTo>
                    <a:pt x="50" y="73"/>
                    <a:pt x="50" y="73"/>
                    <a:pt x="50" y="73"/>
                  </a:cubicBezTo>
                  <a:cubicBezTo>
                    <a:pt x="48" y="70"/>
                    <a:pt x="48" y="70"/>
                    <a:pt x="48" y="70"/>
                  </a:cubicBezTo>
                  <a:cubicBezTo>
                    <a:pt x="54" y="66"/>
                    <a:pt x="54" y="66"/>
                    <a:pt x="54" y="66"/>
                  </a:cubicBezTo>
                  <a:cubicBezTo>
                    <a:pt x="60" y="70"/>
                    <a:pt x="60" y="70"/>
                    <a:pt x="60" y="70"/>
                  </a:cubicBezTo>
                  <a:cubicBezTo>
                    <a:pt x="58" y="73"/>
                    <a:pt x="58" y="73"/>
                    <a:pt x="58" y="73"/>
                  </a:cubicBezTo>
                  <a:cubicBezTo>
                    <a:pt x="58" y="85"/>
                    <a:pt x="58" y="85"/>
                    <a:pt x="58" y="85"/>
                  </a:cubicBezTo>
                  <a:cubicBezTo>
                    <a:pt x="73" y="62"/>
                    <a:pt x="73" y="62"/>
                    <a:pt x="73" y="62"/>
                  </a:cubicBezTo>
                  <a:cubicBezTo>
                    <a:pt x="76" y="62"/>
                    <a:pt x="76" y="62"/>
                    <a:pt x="76" y="62"/>
                  </a:cubicBezTo>
                  <a:cubicBezTo>
                    <a:pt x="87" y="62"/>
                    <a:pt x="96" y="71"/>
                    <a:pt x="101" y="80"/>
                  </a:cubicBezTo>
                  <a:cubicBezTo>
                    <a:pt x="107" y="90"/>
                    <a:pt x="107" y="104"/>
                    <a:pt x="107" y="117"/>
                  </a:cubicBezTo>
                  <a:cubicBezTo>
                    <a:pt x="107" y="135"/>
                    <a:pt x="107" y="143"/>
                    <a:pt x="107" y="161"/>
                  </a:cubicBezTo>
                  <a:cubicBezTo>
                    <a:pt x="108" y="169"/>
                    <a:pt x="91" y="172"/>
                    <a:pt x="86" y="166"/>
                  </a:cubicBezTo>
                  <a:cubicBezTo>
                    <a:pt x="85" y="249"/>
                    <a:pt x="85" y="249"/>
                    <a:pt x="85" y="249"/>
                  </a:cubicBezTo>
                  <a:cubicBezTo>
                    <a:pt x="85" y="266"/>
                    <a:pt x="63" y="269"/>
                    <a:pt x="54" y="258"/>
                  </a:cubicBezTo>
                  <a:cubicBezTo>
                    <a:pt x="45" y="269"/>
                    <a:pt x="23" y="266"/>
                    <a:pt x="23" y="249"/>
                  </a:cubicBezTo>
                  <a:cubicBezTo>
                    <a:pt x="22" y="166"/>
                    <a:pt x="22" y="166"/>
                    <a:pt x="22" y="166"/>
                  </a:cubicBezTo>
                  <a:cubicBezTo>
                    <a:pt x="17" y="172"/>
                    <a:pt x="0" y="169"/>
                    <a:pt x="1" y="161"/>
                  </a:cubicBezTo>
                  <a:cubicBezTo>
                    <a:pt x="1" y="143"/>
                    <a:pt x="1" y="135"/>
                    <a:pt x="1" y="117"/>
                  </a:cubicBezTo>
                  <a:close/>
                </a:path>
              </a:pathLst>
            </a:custGeom>
            <a:solidFill>
              <a:srgbClr val="FF7C8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1" name="Elipse 20">
              <a:extLst>
                <a:ext uri="{FF2B5EF4-FFF2-40B4-BE49-F238E27FC236}">
                  <a16:creationId xmlns:a16="http://schemas.microsoft.com/office/drawing/2014/main" id="{2638F500-DDFE-6A73-8C9C-3FD2DF5FD8C7}"/>
                </a:ext>
              </a:extLst>
            </p:cNvPr>
            <p:cNvSpPr/>
            <p:nvPr/>
          </p:nvSpPr>
          <p:spPr>
            <a:xfrm>
              <a:off x="1008160" y="4580346"/>
              <a:ext cx="167233" cy="159155"/>
            </a:xfrm>
            <a:prstGeom prst="ellipse">
              <a:avLst/>
            </a:prstGeom>
            <a:solidFill>
              <a:srgbClr val="FF7C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2" name="Agrupar 21">
            <a:extLst>
              <a:ext uri="{FF2B5EF4-FFF2-40B4-BE49-F238E27FC236}">
                <a16:creationId xmlns:a16="http://schemas.microsoft.com/office/drawing/2014/main" id="{C1400EBA-8F5E-1632-2721-4D77AF2386DB}"/>
              </a:ext>
            </a:extLst>
          </p:cNvPr>
          <p:cNvGrpSpPr/>
          <p:nvPr/>
        </p:nvGrpSpPr>
        <p:grpSpPr>
          <a:xfrm>
            <a:off x="1673844" y="3632368"/>
            <a:ext cx="239375" cy="596089"/>
            <a:chOff x="972090" y="4454157"/>
            <a:chExt cx="239375" cy="596089"/>
          </a:xfrm>
          <a:effectLst/>
        </p:grpSpPr>
        <p:sp>
          <p:nvSpPr>
            <p:cNvPr id="23" name="Freeform 7">
              <a:extLst>
                <a:ext uri="{FF2B5EF4-FFF2-40B4-BE49-F238E27FC236}">
                  <a16:creationId xmlns:a16="http://schemas.microsoft.com/office/drawing/2014/main" id="{0D151242-3B54-F434-314F-B8F3B555C623}"/>
                </a:ext>
              </a:extLst>
            </p:cNvPr>
            <p:cNvSpPr>
              <a:spLocks noEditPoints="1"/>
            </p:cNvSpPr>
            <p:nvPr/>
          </p:nvSpPr>
          <p:spPr bwMode="auto">
            <a:xfrm>
              <a:off x="972090" y="4454157"/>
              <a:ext cx="239375" cy="596089"/>
            </a:xfrm>
            <a:custGeom>
              <a:avLst/>
              <a:gdLst/>
              <a:ahLst/>
              <a:cxnLst>
                <a:cxn ang="0">
                  <a:pos x="77" y="24"/>
                </a:cxn>
                <a:cxn ang="0">
                  <a:pos x="54" y="0"/>
                </a:cxn>
                <a:cxn ang="0">
                  <a:pos x="31" y="24"/>
                </a:cxn>
                <a:cxn ang="0">
                  <a:pos x="77" y="24"/>
                </a:cxn>
                <a:cxn ang="0">
                  <a:pos x="1" y="117"/>
                </a:cxn>
                <a:cxn ang="0">
                  <a:pos x="7" y="80"/>
                </a:cxn>
                <a:cxn ang="0">
                  <a:pos x="32" y="62"/>
                </a:cxn>
                <a:cxn ang="0">
                  <a:pos x="35" y="62"/>
                </a:cxn>
                <a:cxn ang="0">
                  <a:pos x="50" y="85"/>
                </a:cxn>
                <a:cxn ang="0">
                  <a:pos x="50" y="73"/>
                </a:cxn>
                <a:cxn ang="0">
                  <a:pos x="48" y="70"/>
                </a:cxn>
                <a:cxn ang="0">
                  <a:pos x="54" y="66"/>
                </a:cxn>
                <a:cxn ang="0">
                  <a:pos x="60" y="70"/>
                </a:cxn>
                <a:cxn ang="0">
                  <a:pos x="58" y="73"/>
                </a:cxn>
                <a:cxn ang="0">
                  <a:pos x="58" y="85"/>
                </a:cxn>
                <a:cxn ang="0">
                  <a:pos x="73" y="62"/>
                </a:cxn>
                <a:cxn ang="0">
                  <a:pos x="76" y="62"/>
                </a:cxn>
                <a:cxn ang="0">
                  <a:pos x="101" y="80"/>
                </a:cxn>
                <a:cxn ang="0">
                  <a:pos x="107" y="117"/>
                </a:cxn>
                <a:cxn ang="0">
                  <a:pos x="107" y="161"/>
                </a:cxn>
                <a:cxn ang="0">
                  <a:pos x="86" y="166"/>
                </a:cxn>
                <a:cxn ang="0">
                  <a:pos x="85" y="249"/>
                </a:cxn>
                <a:cxn ang="0">
                  <a:pos x="54" y="258"/>
                </a:cxn>
                <a:cxn ang="0">
                  <a:pos x="23" y="249"/>
                </a:cxn>
                <a:cxn ang="0">
                  <a:pos x="22" y="166"/>
                </a:cxn>
                <a:cxn ang="0">
                  <a:pos x="1" y="161"/>
                </a:cxn>
                <a:cxn ang="0">
                  <a:pos x="1" y="117"/>
                </a:cxn>
              </a:cxnLst>
              <a:rect l="0" t="0" r="r" b="b"/>
              <a:pathLst>
                <a:path w="108" h="269">
                  <a:moveTo>
                    <a:pt x="77" y="24"/>
                  </a:moveTo>
                  <a:cubicBezTo>
                    <a:pt x="77" y="11"/>
                    <a:pt x="68" y="0"/>
                    <a:pt x="54" y="0"/>
                  </a:cubicBezTo>
                  <a:cubicBezTo>
                    <a:pt x="39" y="0"/>
                    <a:pt x="31" y="11"/>
                    <a:pt x="31" y="24"/>
                  </a:cubicBezTo>
                  <a:cubicBezTo>
                    <a:pt x="31" y="73"/>
                    <a:pt x="77" y="73"/>
                    <a:pt x="77" y="24"/>
                  </a:cubicBezTo>
                  <a:close/>
                  <a:moveTo>
                    <a:pt x="1" y="117"/>
                  </a:moveTo>
                  <a:cubicBezTo>
                    <a:pt x="1" y="104"/>
                    <a:pt x="1" y="90"/>
                    <a:pt x="7" y="80"/>
                  </a:cubicBezTo>
                  <a:cubicBezTo>
                    <a:pt x="12" y="71"/>
                    <a:pt x="21" y="62"/>
                    <a:pt x="32" y="62"/>
                  </a:cubicBezTo>
                  <a:cubicBezTo>
                    <a:pt x="35" y="62"/>
                    <a:pt x="35" y="62"/>
                    <a:pt x="35" y="62"/>
                  </a:cubicBezTo>
                  <a:cubicBezTo>
                    <a:pt x="50" y="85"/>
                    <a:pt x="50" y="85"/>
                    <a:pt x="50" y="85"/>
                  </a:cubicBezTo>
                  <a:cubicBezTo>
                    <a:pt x="50" y="73"/>
                    <a:pt x="50" y="73"/>
                    <a:pt x="50" y="73"/>
                  </a:cubicBezTo>
                  <a:cubicBezTo>
                    <a:pt x="48" y="70"/>
                    <a:pt x="48" y="70"/>
                    <a:pt x="48" y="70"/>
                  </a:cubicBezTo>
                  <a:cubicBezTo>
                    <a:pt x="54" y="66"/>
                    <a:pt x="54" y="66"/>
                    <a:pt x="54" y="66"/>
                  </a:cubicBezTo>
                  <a:cubicBezTo>
                    <a:pt x="60" y="70"/>
                    <a:pt x="60" y="70"/>
                    <a:pt x="60" y="70"/>
                  </a:cubicBezTo>
                  <a:cubicBezTo>
                    <a:pt x="58" y="73"/>
                    <a:pt x="58" y="73"/>
                    <a:pt x="58" y="73"/>
                  </a:cubicBezTo>
                  <a:cubicBezTo>
                    <a:pt x="58" y="85"/>
                    <a:pt x="58" y="85"/>
                    <a:pt x="58" y="85"/>
                  </a:cubicBezTo>
                  <a:cubicBezTo>
                    <a:pt x="73" y="62"/>
                    <a:pt x="73" y="62"/>
                    <a:pt x="73" y="62"/>
                  </a:cubicBezTo>
                  <a:cubicBezTo>
                    <a:pt x="76" y="62"/>
                    <a:pt x="76" y="62"/>
                    <a:pt x="76" y="62"/>
                  </a:cubicBezTo>
                  <a:cubicBezTo>
                    <a:pt x="87" y="62"/>
                    <a:pt x="96" y="71"/>
                    <a:pt x="101" y="80"/>
                  </a:cubicBezTo>
                  <a:cubicBezTo>
                    <a:pt x="107" y="90"/>
                    <a:pt x="107" y="104"/>
                    <a:pt x="107" y="117"/>
                  </a:cubicBezTo>
                  <a:cubicBezTo>
                    <a:pt x="107" y="135"/>
                    <a:pt x="107" y="143"/>
                    <a:pt x="107" y="161"/>
                  </a:cubicBezTo>
                  <a:cubicBezTo>
                    <a:pt x="108" y="169"/>
                    <a:pt x="91" y="172"/>
                    <a:pt x="86" y="166"/>
                  </a:cubicBezTo>
                  <a:cubicBezTo>
                    <a:pt x="85" y="249"/>
                    <a:pt x="85" y="249"/>
                    <a:pt x="85" y="249"/>
                  </a:cubicBezTo>
                  <a:cubicBezTo>
                    <a:pt x="85" y="266"/>
                    <a:pt x="63" y="269"/>
                    <a:pt x="54" y="258"/>
                  </a:cubicBezTo>
                  <a:cubicBezTo>
                    <a:pt x="45" y="269"/>
                    <a:pt x="23" y="266"/>
                    <a:pt x="23" y="249"/>
                  </a:cubicBezTo>
                  <a:cubicBezTo>
                    <a:pt x="22" y="166"/>
                    <a:pt x="22" y="166"/>
                    <a:pt x="22" y="166"/>
                  </a:cubicBezTo>
                  <a:cubicBezTo>
                    <a:pt x="17" y="172"/>
                    <a:pt x="0" y="169"/>
                    <a:pt x="1" y="161"/>
                  </a:cubicBezTo>
                  <a:cubicBezTo>
                    <a:pt x="1" y="143"/>
                    <a:pt x="1" y="135"/>
                    <a:pt x="1" y="117"/>
                  </a:cubicBezTo>
                  <a:close/>
                </a:path>
              </a:pathLst>
            </a:custGeom>
            <a:solidFill>
              <a:srgbClr val="FF7C8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Elipse 23">
              <a:extLst>
                <a:ext uri="{FF2B5EF4-FFF2-40B4-BE49-F238E27FC236}">
                  <a16:creationId xmlns:a16="http://schemas.microsoft.com/office/drawing/2014/main" id="{DF53BDD8-D7DE-124E-71B8-BD75114B82A9}"/>
                </a:ext>
              </a:extLst>
            </p:cNvPr>
            <p:cNvSpPr/>
            <p:nvPr/>
          </p:nvSpPr>
          <p:spPr>
            <a:xfrm>
              <a:off x="1008160" y="4580346"/>
              <a:ext cx="167233" cy="159155"/>
            </a:xfrm>
            <a:prstGeom prst="ellipse">
              <a:avLst/>
            </a:prstGeom>
            <a:solidFill>
              <a:srgbClr val="FF7C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5" name="Agrupar 24">
            <a:extLst>
              <a:ext uri="{FF2B5EF4-FFF2-40B4-BE49-F238E27FC236}">
                <a16:creationId xmlns:a16="http://schemas.microsoft.com/office/drawing/2014/main" id="{7C13644B-49F4-277A-EA5C-0EC82D842859}"/>
              </a:ext>
            </a:extLst>
          </p:cNvPr>
          <p:cNvGrpSpPr/>
          <p:nvPr/>
        </p:nvGrpSpPr>
        <p:grpSpPr>
          <a:xfrm>
            <a:off x="2134269" y="3632368"/>
            <a:ext cx="239375" cy="596089"/>
            <a:chOff x="972090" y="4454157"/>
            <a:chExt cx="239375" cy="596089"/>
          </a:xfrm>
          <a:effectLst/>
        </p:grpSpPr>
        <p:sp>
          <p:nvSpPr>
            <p:cNvPr id="26" name="Freeform 7">
              <a:extLst>
                <a:ext uri="{FF2B5EF4-FFF2-40B4-BE49-F238E27FC236}">
                  <a16:creationId xmlns:a16="http://schemas.microsoft.com/office/drawing/2014/main" id="{A9FC3052-53F1-68E9-562E-64B09A2F7B23}"/>
                </a:ext>
              </a:extLst>
            </p:cNvPr>
            <p:cNvSpPr>
              <a:spLocks noEditPoints="1"/>
            </p:cNvSpPr>
            <p:nvPr/>
          </p:nvSpPr>
          <p:spPr bwMode="auto">
            <a:xfrm>
              <a:off x="972090" y="4454157"/>
              <a:ext cx="239375" cy="596089"/>
            </a:xfrm>
            <a:custGeom>
              <a:avLst/>
              <a:gdLst/>
              <a:ahLst/>
              <a:cxnLst>
                <a:cxn ang="0">
                  <a:pos x="77" y="24"/>
                </a:cxn>
                <a:cxn ang="0">
                  <a:pos x="54" y="0"/>
                </a:cxn>
                <a:cxn ang="0">
                  <a:pos x="31" y="24"/>
                </a:cxn>
                <a:cxn ang="0">
                  <a:pos x="77" y="24"/>
                </a:cxn>
                <a:cxn ang="0">
                  <a:pos x="1" y="117"/>
                </a:cxn>
                <a:cxn ang="0">
                  <a:pos x="7" y="80"/>
                </a:cxn>
                <a:cxn ang="0">
                  <a:pos x="32" y="62"/>
                </a:cxn>
                <a:cxn ang="0">
                  <a:pos x="35" y="62"/>
                </a:cxn>
                <a:cxn ang="0">
                  <a:pos x="50" y="85"/>
                </a:cxn>
                <a:cxn ang="0">
                  <a:pos x="50" y="73"/>
                </a:cxn>
                <a:cxn ang="0">
                  <a:pos x="48" y="70"/>
                </a:cxn>
                <a:cxn ang="0">
                  <a:pos x="54" y="66"/>
                </a:cxn>
                <a:cxn ang="0">
                  <a:pos x="60" y="70"/>
                </a:cxn>
                <a:cxn ang="0">
                  <a:pos x="58" y="73"/>
                </a:cxn>
                <a:cxn ang="0">
                  <a:pos x="58" y="85"/>
                </a:cxn>
                <a:cxn ang="0">
                  <a:pos x="73" y="62"/>
                </a:cxn>
                <a:cxn ang="0">
                  <a:pos x="76" y="62"/>
                </a:cxn>
                <a:cxn ang="0">
                  <a:pos x="101" y="80"/>
                </a:cxn>
                <a:cxn ang="0">
                  <a:pos x="107" y="117"/>
                </a:cxn>
                <a:cxn ang="0">
                  <a:pos x="107" y="161"/>
                </a:cxn>
                <a:cxn ang="0">
                  <a:pos x="86" y="166"/>
                </a:cxn>
                <a:cxn ang="0">
                  <a:pos x="85" y="249"/>
                </a:cxn>
                <a:cxn ang="0">
                  <a:pos x="54" y="258"/>
                </a:cxn>
                <a:cxn ang="0">
                  <a:pos x="23" y="249"/>
                </a:cxn>
                <a:cxn ang="0">
                  <a:pos x="22" y="166"/>
                </a:cxn>
                <a:cxn ang="0">
                  <a:pos x="1" y="161"/>
                </a:cxn>
                <a:cxn ang="0">
                  <a:pos x="1" y="117"/>
                </a:cxn>
              </a:cxnLst>
              <a:rect l="0" t="0" r="r" b="b"/>
              <a:pathLst>
                <a:path w="108" h="269">
                  <a:moveTo>
                    <a:pt x="77" y="24"/>
                  </a:moveTo>
                  <a:cubicBezTo>
                    <a:pt x="77" y="11"/>
                    <a:pt x="68" y="0"/>
                    <a:pt x="54" y="0"/>
                  </a:cubicBezTo>
                  <a:cubicBezTo>
                    <a:pt x="39" y="0"/>
                    <a:pt x="31" y="11"/>
                    <a:pt x="31" y="24"/>
                  </a:cubicBezTo>
                  <a:cubicBezTo>
                    <a:pt x="31" y="73"/>
                    <a:pt x="77" y="73"/>
                    <a:pt x="77" y="24"/>
                  </a:cubicBezTo>
                  <a:close/>
                  <a:moveTo>
                    <a:pt x="1" y="117"/>
                  </a:moveTo>
                  <a:cubicBezTo>
                    <a:pt x="1" y="104"/>
                    <a:pt x="1" y="90"/>
                    <a:pt x="7" y="80"/>
                  </a:cubicBezTo>
                  <a:cubicBezTo>
                    <a:pt x="12" y="71"/>
                    <a:pt x="21" y="62"/>
                    <a:pt x="32" y="62"/>
                  </a:cubicBezTo>
                  <a:cubicBezTo>
                    <a:pt x="35" y="62"/>
                    <a:pt x="35" y="62"/>
                    <a:pt x="35" y="62"/>
                  </a:cubicBezTo>
                  <a:cubicBezTo>
                    <a:pt x="50" y="85"/>
                    <a:pt x="50" y="85"/>
                    <a:pt x="50" y="85"/>
                  </a:cubicBezTo>
                  <a:cubicBezTo>
                    <a:pt x="50" y="73"/>
                    <a:pt x="50" y="73"/>
                    <a:pt x="50" y="73"/>
                  </a:cubicBezTo>
                  <a:cubicBezTo>
                    <a:pt x="48" y="70"/>
                    <a:pt x="48" y="70"/>
                    <a:pt x="48" y="70"/>
                  </a:cubicBezTo>
                  <a:cubicBezTo>
                    <a:pt x="54" y="66"/>
                    <a:pt x="54" y="66"/>
                    <a:pt x="54" y="66"/>
                  </a:cubicBezTo>
                  <a:cubicBezTo>
                    <a:pt x="60" y="70"/>
                    <a:pt x="60" y="70"/>
                    <a:pt x="60" y="70"/>
                  </a:cubicBezTo>
                  <a:cubicBezTo>
                    <a:pt x="58" y="73"/>
                    <a:pt x="58" y="73"/>
                    <a:pt x="58" y="73"/>
                  </a:cubicBezTo>
                  <a:cubicBezTo>
                    <a:pt x="58" y="85"/>
                    <a:pt x="58" y="85"/>
                    <a:pt x="58" y="85"/>
                  </a:cubicBezTo>
                  <a:cubicBezTo>
                    <a:pt x="73" y="62"/>
                    <a:pt x="73" y="62"/>
                    <a:pt x="73" y="62"/>
                  </a:cubicBezTo>
                  <a:cubicBezTo>
                    <a:pt x="76" y="62"/>
                    <a:pt x="76" y="62"/>
                    <a:pt x="76" y="62"/>
                  </a:cubicBezTo>
                  <a:cubicBezTo>
                    <a:pt x="87" y="62"/>
                    <a:pt x="96" y="71"/>
                    <a:pt x="101" y="80"/>
                  </a:cubicBezTo>
                  <a:cubicBezTo>
                    <a:pt x="107" y="90"/>
                    <a:pt x="107" y="104"/>
                    <a:pt x="107" y="117"/>
                  </a:cubicBezTo>
                  <a:cubicBezTo>
                    <a:pt x="107" y="135"/>
                    <a:pt x="107" y="143"/>
                    <a:pt x="107" y="161"/>
                  </a:cubicBezTo>
                  <a:cubicBezTo>
                    <a:pt x="108" y="169"/>
                    <a:pt x="91" y="172"/>
                    <a:pt x="86" y="166"/>
                  </a:cubicBezTo>
                  <a:cubicBezTo>
                    <a:pt x="85" y="249"/>
                    <a:pt x="85" y="249"/>
                    <a:pt x="85" y="249"/>
                  </a:cubicBezTo>
                  <a:cubicBezTo>
                    <a:pt x="85" y="266"/>
                    <a:pt x="63" y="269"/>
                    <a:pt x="54" y="258"/>
                  </a:cubicBezTo>
                  <a:cubicBezTo>
                    <a:pt x="45" y="269"/>
                    <a:pt x="23" y="266"/>
                    <a:pt x="23" y="249"/>
                  </a:cubicBezTo>
                  <a:cubicBezTo>
                    <a:pt x="22" y="166"/>
                    <a:pt x="22" y="166"/>
                    <a:pt x="22" y="166"/>
                  </a:cubicBezTo>
                  <a:cubicBezTo>
                    <a:pt x="17" y="172"/>
                    <a:pt x="0" y="169"/>
                    <a:pt x="1" y="161"/>
                  </a:cubicBezTo>
                  <a:cubicBezTo>
                    <a:pt x="1" y="143"/>
                    <a:pt x="1" y="135"/>
                    <a:pt x="1" y="117"/>
                  </a:cubicBezTo>
                  <a:close/>
                </a:path>
              </a:pathLst>
            </a:custGeom>
            <a:solidFill>
              <a:srgbClr val="FF7C8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Elipse 26">
              <a:extLst>
                <a:ext uri="{FF2B5EF4-FFF2-40B4-BE49-F238E27FC236}">
                  <a16:creationId xmlns:a16="http://schemas.microsoft.com/office/drawing/2014/main" id="{11C8482B-ADBF-D417-7578-205F14D1E867}"/>
                </a:ext>
              </a:extLst>
            </p:cNvPr>
            <p:cNvSpPr/>
            <p:nvPr/>
          </p:nvSpPr>
          <p:spPr>
            <a:xfrm>
              <a:off x="1008160" y="4580346"/>
              <a:ext cx="167233" cy="159155"/>
            </a:xfrm>
            <a:prstGeom prst="ellipse">
              <a:avLst/>
            </a:prstGeom>
            <a:solidFill>
              <a:srgbClr val="FF7C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8" name="Agrupar 27">
            <a:extLst>
              <a:ext uri="{FF2B5EF4-FFF2-40B4-BE49-F238E27FC236}">
                <a16:creationId xmlns:a16="http://schemas.microsoft.com/office/drawing/2014/main" id="{77D7DD32-E6F4-D110-C7D9-E12C0C914249}"/>
              </a:ext>
            </a:extLst>
          </p:cNvPr>
          <p:cNvGrpSpPr/>
          <p:nvPr/>
        </p:nvGrpSpPr>
        <p:grpSpPr>
          <a:xfrm>
            <a:off x="2594694" y="3632368"/>
            <a:ext cx="239375" cy="596089"/>
            <a:chOff x="972090" y="4454157"/>
            <a:chExt cx="239375" cy="596089"/>
          </a:xfrm>
          <a:effectLst/>
        </p:grpSpPr>
        <p:sp>
          <p:nvSpPr>
            <p:cNvPr id="29" name="Freeform 7">
              <a:extLst>
                <a:ext uri="{FF2B5EF4-FFF2-40B4-BE49-F238E27FC236}">
                  <a16:creationId xmlns:a16="http://schemas.microsoft.com/office/drawing/2014/main" id="{A3E34C35-12DE-4CB6-AECC-798C63E34696}"/>
                </a:ext>
              </a:extLst>
            </p:cNvPr>
            <p:cNvSpPr>
              <a:spLocks noEditPoints="1"/>
            </p:cNvSpPr>
            <p:nvPr/>
          </p:nvSpPr>
          <p:spPr bwMode="auto">
            <a:xfrm>
              <a:off x="972090" y="4454157"/>
              <a:ext cx="239375" cy="596089"/>
            </a:xfrm>
            <a:custGeom>
              <a:avLst/>
              <a:gdLst/>
              <a:ahLst/>
              <a:cxnLst>
                <a:cxn ang="0">
                  <a:pos x="77" y="24"/>
                </a:cxn>
                <a:cxn ang="0">
                  <a:pos x="54" y="0"/>
                </a:cxn>
                <a:cxn ang="0">
                  <a:pos x="31" y="24"/>
                </a:cxn>
                <a:cxn ang="0">
                  <a:pos x="77" y="24"/>
                </a:cxn>
                <a:cxn ang="0">
                  <a:pos x="1" y="117"/>
                </a:cxn>
                <a:cxn ang="0">
                  <a:pos x="7" y="80"/>
                </a:cxn>
                <a:cxn ang="0">
                  <a:pos x="32" y="62"/>
                </a:cxn>
                <a:cxn ang="0">
                  <a:pos x="35" y="62"/>
                </a:cxn>
                <a:cxn ang="0">
                  <a:pos x="50" y="85"/>
                </a:cxn>
                <a:cxn ang="0">
                  <a:pos x="50" y="73"/>
                </a:cxn>
                <a:cxn ang="0">
                  <a:pos x="48" y="70"/>
                </a:cxn>
                <a:cxn ang="0">
                  <a:pos x="54" y="66"/>
                </a:cxn>
                <a:cxn ang="0">
                  <a:pos x="60" y="70"/>
                </a:cxn>
                <a:cxn ang="0">
                  <a:pos x="58" y="73"/>
                </a:cxn>
                <a:cxn ang="0">
                  <a:pos x="58" y="85"/>
                </a:cxn>
                <a:cxn ang="0">
                  <a:pos x="73" y="62"/>
                </a:cxn>
                <a:cxn ang="0">
                  <a:pos x="76" y="62"/>
                </a:cxn>
                <a:cxn ang="0">
                  <a:pos x="101" y="80"/>
                </a:cxn>
                <a:cxn ang="0">
                  <a:pos x="107" y="117"/>
                </a:cxn>
                <a:cxn ang="0">
                  <a:pos x="107" y="161"/>
                </a:cxn>
                <a:cxn ang="0">
                  <a:pos x="86" y="166"/>
                </a:cxn>
                <a:cxn ang="0">
                  <a:pos x="85" y="249"/>
                </a:cxn>
                <a:cxn ang="0">
                  <a:pos x="54" y="258"/>
                </a:cxn>
                <a:cxn ang="0">
                  <a:pos x="23" y="249"/>
                </a:cxn>
                <a:cxn ang="0">
                  <a:pos x="22" y="166"/>
                </a:cxn>
                <a:cxn ang="0">
                  <a:pos x="1" y="161"/>
                </a:cxn>
                <a:cxn ang="0">
                  <a:pos x="1" y="117"/>
                </a:cxn>
              </a:cxnLst>
              <a:rect l="0" t="0" r="r" b="b"/>
              <a:pathLst>
                <a:path w="108" h="269">
                  <a:moveTo>
                    <a:pt x="77" y="24"/>
                  </a:moveTo>
                  <a:cubicBezTo>
                    <a:pt x="77" y="11"/>
                    <a:pt x="68" y="0"/>
                    <a:pt x="54" y="0"/>
                  </a:cubicBezTo>
                  <a:cubicBezTo>
                    <a:pt x="39" y="0"/>
                    <a:pt x="31" y="11"/>
                    <a:pt x="31" y="24"/>
                  </a:cubicBezTo>
                  <a:cubicBezTo>
                    <a:pt x="31" y="73"/>
                    <a:pt x="77" y="73"/>
                    <a:pt x="77" y="24"/>
                  </a:cubicBezTo>
                  <a:close/>
                  <a:moveTo>
                    <a:pt x="1" y="117"/>
                  </a:moveTo>
                  <a:cubicBezTo>
                    <a:pt x="1" y="104"/>
                    <a:pt x="1" y="90"/>
                    <a:pt x="7" y="80"/>
                  </a:cubicBezTo>
                  <a:cubicBezTo>
                    <a:pt x="12" y="71"/>
                    <a:pt x="21" y="62"/>
                    <a:pt x="32" y="62"/>
                  </a:cubicBezTo>
                  <a:cubicBezTo>
                    <a:pt x="35" y="62"/>
                    <a:pt x="35" y="62"/>
                    <a:pt x="35" y="62"/>
                  </a:cubicBezTo>
                  <a:cubicBezTo>
                    <a:pt x="50" y="85"/>
                    <a:pt x="50" y="85"/>
                    <a:pt x="50" y="85"/>
                  </a:cubicBezTo>
                  <a:cubicBezTo>
                    <a:pt x="50" y="73"/>
                    <a:pt x="50" y="73"/>
                    <a:pt x="50" y="73"/>
                  </a:cubicBezTo>
                  <a:cubicBezTo>
                    <a:pt x="48" y="70"/>
                    <a:pt x="48" y="70"/>
                    <a:pt x="48" y="70"/>
                  </a:cubicBezTo>
                  <a:cubicBezTo>
                    <a:pt x="54" y="66"/>
                    <a:pt x="54" y="66"/>
                    <a:pt x="54" y="66"/>
                  </a:cubicBezTo>
                  <a:cubicBezTo>
                    <a:pt x="60" y="70"/>
                    <a:pt x="60" y="70"/>
                    <a:pt x="60" y="70"/>
                  </a:cubicBezTo>
                  <a:cubicBezTo>
                    <a:pt x="58" y="73"/>
                    <a:pt x="58" y="73"/>
                    <a:pt x="58" y="73"/>
                  </a:cubicBezTo>
                  <a:cubicBezTo>
                    <a:pt x="58" y="85"/>
                    <a:pt x="58" y="85"/>
                    <a:pt x="58" y="85"/>
                  </a:cubicBezTo>
                  <a:cubicBezTo>
                    <a:pt x="73" y="62"/>
                    <a:pt x="73" y="62"/>
                    <a:pt x="73" y="62"/>
                  </a:cubicBezTo>
                  <a:cubicBezTo>
                    <a:pt x="76" y="62"/>
                    <a:pt x="76" y="62"/>
                    <a:pt x="76" y="62"/>
                  </a:cubicBezTo>
                  <a:cubicBezTo>
                    <a:pt x="87" y="62"/>
                    <a:pt x="96" y="71"/>
                    <a:pt x="101" y="80"/>
                  </a:cubicBezTo>
                  <a:cubicBezTo>
                    <a:pt x="107" y="90"/>
                    <a:pt x="107" y="104"/>
                    <a:pt x="107" y="117"/>
                  </a:cubicBezTo>
                  <a:cubicBezTo>
                    <a:pt x="107" y="135"/>
                    <a:pt x="107" y="143"/>
                    <a:pt x="107" y="161"/>
                  </a:cubicBezTo>
                  <a:cubicBezTo>
                    <a:pt x="108" y="169"/>
                    <a:pt x="91" y="172"/>
                    <a:pt x="86" y="166"/>
                  </a:cubicBezTo>
                  <a:cubicBezTo>
                    <a:pt x="85" y="249"/>
                    <a:pt x="85" y="249"/>
                    <a:pt x="85" y="249"/>
                  </a:cubicBezTo>
                  <a:cubicBezTo>
                    <a:pt x="85" y="266"/>
                    <a:pt x="63" y="269"/>
                    <a:pt x="54" y="258"/>
                  </a:cubicBezTo>
                  <a:cubicBezTo>
                    <a:pt x="45" y="269"/>
                    <a:pt x="23" y="266"/>
                    <a:pt x="23" y="249"/>
                  </a:cubicBezTo>
                  <a:cubicBezTo>
                    <a:pt x="22" y="166"/>
                    <a:pt x="22" y="166"/>
                    <a:pt x="22" y="166"/>
                  </a:cubicBezTo>
                  <a:cubicBezTo>
                    <a:pt x="17" y="172"/>
                    <a:pt x="0" y="169"/>
                    <a:pt x="1" y="161"/>
                  </a:cubicBezTo>
                  <a:cubicBezTo>
                    <a:pt x="1" y="143"/>
                    <a:pt x="1" y="135"/>
                    <a:pt x="1" y="117"/>
                  </a:cubicBezTo>
                  <a:close/>
                </a:path>
              </a:pathLst>
            </a:custGeom>
            <a:solidFill>
              <a:srgbClr val="FF7C8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Elipse 29">
              <a:extLst>
                <a:ext uri="{FF2B5EF4-FFF2-40B4-BE49-F238E27FC236}">
                  <a16:creationId xmlns:a16="http://schemas.microsoft.com/office/drawing/2014/main" id="{D73C5899-BA58-43D8-FA5C-5E5A2A48C9C1}"/>
                </a:ext>
              </a:extLst>
            </p:cNvPr>
            <p:cNvSpPr/>
            <p:nvPr/>
          </p:nvSpPr>
          <p:spPr>
            <a:xfrm>
              <a:off x="1008160" y="4580346"/>
              <a:ext cx="167233" cy="159155"/>
            </a:xfrm>
            <a:prstGeom prst="ellipse">
              <a:avLst/>
            </a:prstGeom>
            <a:solidFill>
              <a:srgbClr val="FF7C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31" name="Agrupar 30">
            <a:extLst>
              <a:ext uri="{FF2B5EF4-FFF2-40B4-BE49-F238E27FC236}">
                <a16:creationId xmlns:a16="http://schemas.microsoft.com/office/drawing/2014/main" id="{95E91A0A-200B-E7C8-F7C5-480C20707EA2}"/>
              </a:ext>
            </a:extLst>
          </p:cNvPr>
          <p:cNvGrpSpPr/>
          <p:nvPr/>
        </p:nvGrpSpPr>
        <p:grpSpPr>
          <a:xfrm>
            <a:off x="3055119" y="3632368"/>
            <a:ext cx="239375" cy="596089"/>
            <a:chOff x="972090" y="4454157"/>
            <a:chExt cx="239375" cy="596089"/>
          </a:xfrm>
          <a:effectLst/>
        </p:grpSpPr>
        <p:sp>
          <p:nvSpPr>
            <p:cNvPr id="32" name="Freeform 7">
              <a:extLst>
                <a:ext uri="{FF2B5EF4-FFF2-40B4-BE49-F238E27FC236}">
                  <a16:creationId xmlns:a16="http://schemas.microsoft.com/office/drawing/2014/main" id="{A2B5D78B-F0F1-7010-76D5-B6E62A597FE9}"/>
                </a:ext>
              </a:extLst>
            </p:cNvPr>
            <p:cNvSpPr>
              <a:spLocks noEditPoints="1"/>
            </p:cNvSpPr>
            <p:nvPr/>
          </p:nvSpPr>
          <p:spPr bwMode="auto">
            <a:xfrm>
              <a:off x="972090" y="4454157"/>
              <a:ext cx="239375" cy="596089"/>
            </a:xfrm>
            <a:custGeom>
              <a:avLst/>
              <a:gdLst/>
              <a:ahLst/>
              <a:cxnLst>
                <a:cxn ang="0">
                  <a:pos x="77" y="24"/>
                </a:cxn>
                <a:cxn ang="0">
                  <a:pos x="54" y="0"/>
                </a:cxn>
                <a:cxn ang="0">
                  <a:pos x="31" y="24"/>
                </a:cxn>
                <a:cxn ang="0">
                  <a:pos x="77" y="24"/>
                </a:cxn>
                <a:cxn ang="0">
                  <a:pos x="1" y="117"/>
                </a:cxn>
                <a:cxn ang="0">
                  <a:pos x="7" y="80"/>
                </a:cxn>
                <a:cxn ang="0">
                  <a:pos x="32" y="62"/>
                </a:cxn>
                <a:cxn ang="0">
                  <a:pos x="35" y="62"/>
                </a:cxn>
                <a:cxn ang="0">
                  <a:pos x="50" y="85"/>
                </a:cxn>
                <a:cxn ang="0">
                  <a:pos x="50" y="73"/>
                </a:cxn>
                <a:cxn ang="0">
                  <a:pos x="48" y="70"/>
                </a:cxn>
                <a:cxn ang="0">
                  <a:pos x="54" y="66"/>
                </a:cxn>
                <a:cxn ang="0">
                  <a:pos x="60" y="70"/>
                </a:cxn>
                <a:cxn ang="0">
                  <a:pos x="58" y="73"/>
                </a:cxn>
                <a:cxn ang="0">
                  <a:pos x="58" y="85"/>
                </a:cxn>
                <a:cxn ang="0">
                  <a:pos x="73" y="62"/>
                </a:cxn>
                <a:cxn ang="0">
                  <a:pos x="76" y="62"/>
                </a:cxn>
                <a:cxn ang="0">
                  <a:pos x="101" y="80"/>
                </a:cxn>
                <a:cxn ang="0">
                  <a:pos x="107" y="117"/>
                </a:cxn>
                <a:cxn ang="0">
                  <a:pos x="107" y="161"/>
                </a:cxn>
                <a:cxn ang="0">
                  <a:pos x="86" y="166"/>
                </a:cxn>
                <a:cxn ang="0">
                  <a:pos x="85" y="249"/>
                </a:cxn>
                <a:cxn ang="0">
                  <a:pos x="54" y="258"/>
                </a:cxn>
                <a:cxn ang="0">
                  <a:pos x="23" y="249"/>
                </a:cxn>
                <a:cxn ang="0">
                  <a:pos x="22" y="166"/>
                </a:cxn>
                <a:cxn ang="0">
                  <a:pos x="1" y="161"/>
                </a:cxn>
                <a:cxn ang="0">
                  <a:pos x="1" y="117"/>
                </a:cxn>
              </a:cxnLst>
              <a:rect l="0" t="0" r="r" b="b"/>
              <a:pathLst>
                <a:path w="108" h="269">
                  <a:moveTo>
                    <a:pt x="77" y="24"/>
                  </a:moveTo>
                  <a:cubicBezTo>
                    <a:pt x="77" y="11"/>
                    <a:pt x="68" y="0"/>
                    <a:pt x="54" y="0"/>
                  </a:cubicBezTo>
                  <a:cubicBezTo>
                    <a:pt x="39" y="0"/>
                    <a:pt x="31" y="11"/>
                    <a:pt x="31" y="24"/>
                  </a:cubicBezTo>
                  <a:cubicBezTo>
                    <a:pt x="31" y="73"/>
                    <a:pt x="77" y="73"/>
                    <a:pt x="77" y="24"/>
                  </a:cubicBezTo>
                  <a:close/>
                  <a:moveTo>
                    <a:pt x="1" y="117"/>
                  </a:moveTo>
                  <a:cubicBezTo>
                    <a:pt x="1" y="104"/>
                    <a:pt x="1" y="90"/>
                    <a:pt x="7" y="80"/>
                  </a:cubicBezTo>
                  <a:cubicBezTo>
                    <a:pt x="12" y="71"/>
                    <a:pt x="21" y="62"/>
                    <a:pt x="32" y="62"/>
                  </a:cubicBezTo>
                  <a:cubicBezTo>
                    <a:pt x="35" y="62"/>
                    <a:pt x="35" y="62"/>
                    <a:pt x="35" y="62"/>
                  </a:cubicBezTo>
                  <a:cubicBezTo>
                    <a:pt x="50" y="85"/>
                    <a:pt x="50" y="85"/>
                    <a:pt x="50" y="85"/>
                  </a:cubicBezTo>
                  <a:cubicBezTo>
                    <a:pt x="50" y="73"/>
                    <a:pt x="50" y="73"/>
                    <a:pt x="50" y="73"/>
                  </a:cubicBezTo>
                  <a:cubicBezTo>
                    <a:pt x="48" y="70"/>
                    <a:pt x="48" y="70"/>
                    <a:pt x="48" y="70"/>
                  </a:cubicBezTo>
                  <a:cubicBezTo>
                    <a:pt x="54" y="66"/>
                    <a:pt x="54" y="66"/>
                    <a:pt x="54" y="66"/>
                  </a:cubicBezTo>
                  <a:cubicBezTo>
                    <a:pt x="60" y="70"/>
                    <a:pt x="60" y="70"/>
                    <a:pt x="60" y="70"/>
                  </a:cubicBezTo>
                  <a:cubicBezTo>
                    <a:pt x="58" y="73"/>
                    <a:pt x="58" y="73"/>
                    <a:pt x="58" y="73"/>
                  </a:cubicBezTo>
                  <a:cubicBezTo>
                    <a:pt x="58" y="85"/>
                    <a:pt x="58" y="85"/>
                    <a:pt x="58" y="85"/>
                  </a:cubicBezTo>
                  <a:cubicBezTo>
                    <a:pt x="73" y="62"/>
                    <a:pt x="73" y="62"/>
                    <a:pt x="73" y="62"/>
                  </a:cubicBezTo>
                  <a:cubicBezTo>
                    <a:pt x="76" y="62"/>
                    <a:pt x="76" y="62"/>
                    <a:pt x="76" y="62"/>
                  </a:cubicBezTo>
                  <a:cubicBezTo>
                    <a:pt x="87" y="62"/>
                    <a:pt x="96" y="71"/>
                    <a:pt x="101" y="80"/>
                  </a:cubicBezTo>
                  <a:cubicBezTo>
                    <a:pt x="107" y="90"/>
                    <a:pt x="107" y="104"/>
                    <a:pt x="107" y="117"/>
                  </a:cubicBezTo>
                  <a:cubicBezTo>
                    <a:pt x="107" y="135"/>
                    <a:pt x="107" y="143"/>
                    <a:pt x="107" y="161"/>
                  </a:cubicBezTo>
                  <a:cubicBezTo>
                    <a:pt x="108" y="169"/>
                    <a:pt x="91" y="172"/>
                    <a:pt x="86" y="166"/>
                  </a:cubicBezTo>
                  <a:cubicBezTo>
                    <a:pt x="85" y="249"/>
                    <a:pt x="85" y="249"/>
                    <a:pt x="85" y="249"/>
                  </a:cubicBezTo>
                  <a:cubicBezTo>
                    <a:pt x="85" y="266"/>
                    <a:pt x="63" y="269"/>
                    <a:pt x="54" y="258"/>
                  </a:cubicBezTo>
                  <a:cubicBezTo>
                    <a:pt x="45" y="269"/>
                    <a:pt x="23" y="266"/>
                    <a:pt x="23" y="249"/>
                  </a:cubicBezTo>
                  <a:cubicBezTo>
                    <a:pt x="22" y="166"/>
                    <a:pt x="22" y="166"/>
                    <a:pt x="22" y="166"/>
                  </a:cubicBezTo>
                  <a:cubicBezTo>
                    <a:pt x="17" y="172"/>
                    <a:pt x="0" y="169"/>
                    <a:pt x="1" y="161"/>
                  </a:cubicBezTo>
                  <a:cubicBezTo>
                    <a:pt x="1" y="143"/>
                    <a:pt x="1" y="135"/>
                    <a:pt x="1" y="117"/>
                  </a:cubicBezTo>
                  <a:close/>
                </a:path>
              </a:pathLst>
            </a:custGeom>
            <a:solidFill>
              <a:srgbClr val="FF7C8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3" name="Elipse 32">
              <a:extLst>
                <a:ext uri="{FF2B5EF4-FFF2-40B4-BE49-F238E27FC236}">
                  <a16:creationId xmlns:a16="http://schemas.microsoft.com/office/drawing/2014/main" id="{3F67CD32-B5AC-CF4D-FDAD-222583F9EBCF}"/>
                </a:ext>
              </a:extLst>
            </p:cNvPr>
            <p:cNvSpPr/>
            <p:nvPr/>
          </p:nvSpPr>
          <p:spPr>
            <a:xfrm>
              <a:off x="1008160" y="4580346"/>
              <a:ext cx="167233" cy="159155"/>
            </a:xfrm>
            <a:prstGeom prst="ellipse">
              <a:avLst/>
            </a:prstGeom>
            <a:solidFill>
              <a:srgbClr val="FF7C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34" name="Agrupar 33">
            <a:extLst>
              <a:ext uri="{FF2B5EF4-FFF2-40B4-BE49-F238E27FC236}">
                <a16:creationId xmlns:a16="http://schemas.microsoft.com/office/drawing/2014/main" id="{973D62A0-3FFD-6BC6-790A-B789A1BA22E5}"/>
              </a:ext>
            </a:extLst>
          </p:cNvPr>
          <p:cNvGrpSpPr/>
          <p:nvPr/>
        </p:nvGrpSpPr>
        <p:grpSpPr>
          <a:xfrm>
            <a:off x="3660684" y="3632368"/>
            <a:ext cx="239375" cy="596089"/>
            <a:chOff x="972090" y="4454157"/>
            <a:chExt cx="239375" cy="596089"/>
          </a:xfrm>
          <a:solidFill>
            <a:srgbClr val="FFE699"/>
          </a:solidFill>
          <a:effectLst/>
        </p:grpSpPr>
        <p:sp>
          <p:nvSpPr>
            <p:cNvPr id="35" name="Freeform 7">
              <a:extLst>
                <a:ext uri="{FF2B5EF4-FFF2-40B4-BE49-F238E27FC236}">
                  <a16:creationId xmlns:a16="http://schemas.microsoft.com/office/drawing/2014/main" id="{2999D266-C8AE-F489-7A0B-32F4D97CCB01}"/>
                </a:ext>
              </a:extLst>
            </p:cNvPr>
            <p:cNvSpPr>
              <a:spLocks noEditPoints="1"/>
            </p:cNvSpPr>
            <p:nvPr/>
          </p:nvSpPr>
          <p:spPr bwMode="auto">
            <a:xfrm>
              <a:off x="972090" y="4454157"/>
              <a:ext cx="239375" cy="596089"/>
            </a:xfrm>
            <a:custGeom>
              <a:avLst/>
              <a:gdLst/>
              <a:ahLst/>
              <a:cxnLst>
                <a:cxn ang="0">
                  <a:pos x="77" y="24"/>
                </a:cxn>
                <a:cxn ang="0">
                  <a:pos x="54" y="0"/>
                </a:cxn>
                <a:cxn ang="0">
                  <a:pos x="31" y="24"/>
                </a:cxn>
                <a:cxn ang="0">
                  <a:pos x="77" y="24"/>
                </a:cxn>
                <a:cxn ang="0">
                  <a:pos x="1" y="117"/>
                </a:cxn>
                <a:cxn ang="0">
                  <a:pos x="7" y="80"/>
                </a:cxn>
                <a:cxn ang="0">
                  <a:pos x="32" y="62"/>
                </a:cxn>
                <a:cxn ang="0">
                  <a:pos x="35" y="62"/>
                </a:cxn>
                <a:cxn ang="0">
                  <a:pos x="50" y="85"/>
                </a:cxn>
                <a:cxn ang="0">
                  <a:pos x="50" y="73"/>
                </a:cxn>
                <a:cxn ang="0">
                  <a:pos x="48" y="70"/>
                </a:cxn>
                <a:cxn ang="0">
                  <a:pos x="54" y="66"/>
                </a:cxn>
                <a:cxn ang="0">
                  <a:pos x="60" y="70"/>
                </a:cxn>
                <a:cxn ang="0">
                  <a:pos x="58" y="73"/>
                </a:cxn>
                <a:cxn ang="0">
                  <a:pos x="58" y="85"/>
                </a:cxn>
                <a:cxn ang="0">
                  <a:pos x="73" y="62"/>
                </a:cxn>
                <a:cxn ang="0">
                  <a:pos x="76" y="62"/>
                </a:cxn>
                <a:cxn ang="0">
                  <a:pos x="101" y="80"/>
                </a:cxn>
                <a:cxn ang="0">
                  <a:pos x="107" y="117"/>
                </a:cxn>
                <a:cxn ang="0">
                  <a:pos x="107" y="161"/>
                </a:cxn>
                <a:cxn ang="0">
                  <a:pos x="86" y="166"/>
                </a:cxn>
                <a:cxn ang="0">
                  <a:pos x="85" y="249"/>
                </a:cxn>
                <a:cxn ang="0">
                  <a:pos x="54" y="258"/>
                </a:cxn>
                <a:cxn ang="0">
                  <a:pos x="23" y="249"/>
                </a:cxn>
                <a:cxn ang="0">
                  <a:pos x="22" y="166"/>
                </a:cxn>
                <a:cxn ang="0">
                  <a:pos x="1" y="161"/>
                </a:cxn>
                <a:cxn ang="0">
                  <a:pos x="1" y="117"/>
                </a:cxn>
              </a:cxnLst>
              <a:rect l="0" t="0" r="r" b="b"/>
              <a:pathLst>
                <a:path w="108" h="269">
                  <a:moveTo>
                    <a:pt x="77" y="24"/>
                  </a:moveTo>
                  <a:cubicBezTo>
                    <a:pt x="77" y="11"/>
                    <a:pt x="68" y="0"/>
                    <a:pt x="54" y="0"/>
                  </a:cubicBezTo>
                  <a:cubicBezTo>
                    <a:pt x="39" y="0"/>
                    <a:pt x="31" y="11"/>
                    <a:pt x="31" y="24"/>
                  </a:cubicBezTo>
                  <a:cubicBezTo>
                    <a:pt x="31" y="73"/>
                    <a:pt x="77" y="73"/>
                    <a:pt x="77" y="24"/>
                  </a:cubicBezTo>
                  <a:close/>
                  <a:moveTo>
                    <a:pt x="1" y="117"/>
                  </a:moveTo>
                  <a:cubicBezTo>
                    <a:pt x="1" y="104"/>
                    <a:pt x="1" y="90"/>
                    <a:pt x="7" y="80"/>
                  </a:cubicBezTo>
                  <a:cubicBezTo>
                    <a:pt x="12" y="71"/>
                    <a:pt x="21" y="62"/>
                    <a:pt x="32" y="62"/>
                  </a:cubicBezTo>
                  <a:cubicBezTo>
                    <a:pt x="35" y="62"/>
                    <a:pt x="35" y="62"/>
                    <a:pt x="35" y="62"/>
                  </a:cubicBezTo>
                  <a:cubicBezTo>
                    <a:pt x="50" y="85"/>
                    <a:pt x="50" y="85"/>
                    <a:pt x="50" y="85"/>
                  </a:cubicBezTo>
                  <a:cubicBezTo>
                    <a:pt x="50" y="73"/>
                    <a:pt x="50" y="73"/>
                    <a:pt x="50" y="73"/>
                  </a:cubicBezTo>
                  <a:cubicBezTo>
                    <a:pt x="48" y="70"/>
                    <a:pt x="48" y="70"/>
                    <a:pt x="48" y="70"/>
                  </a:cubicBezTo>
                  <a:cubicBezTo>
                    <a:pt x="54" y="66"/>
                    <a:pt x="54" y="66"/>
                    <a:pt x="54" y="66"/>
                  </a:cubicBezTo>
                  <a:cubicBezTo>
                    <a:pt x="60" y="70"/>
                    <a:pt x="60" y="70"/>
                    <a:pt x="60" y="70"/>
                  </a:cubicBezTo>
                  <a:cubicBezTo>
                    <a:pt x="58" y="73"/>
                    <a:pt x="58" y="73"/>
                    <a:pt x="58" y="73"/>
                  </a:cubicBezTo>
                  <a:cubicBezTo>
                    <a:pt x="58" y="85"/>
                    <a:pt x="58" y="85"/>
                    <a:pt x="58" y="85"/>
                  </a:cubicBezTo>
                  <a:cubicBezTo>
                    <a:pt x="73" y="62"/>
                    <a:pt x="73" y="62"/>
                    <a:pt x="73" y="62"/>
                  </a:cubicBezTo>
                  <a:cubicBezTo>
                    <a:pt x="76" y="62"/>
                    <a:pt x="76" y="62"/>
                    <a:pt x="76" y="62"/>
                  </a:cubicBezTo>
                  <a:cubicBezTo>
                    <a:pt x="87" y="62"/>
                    <a:pt x="96" y="71"/>
                    <a:pt x="101" y="80"/>
                  </a:cubicBezTo>
                  <a:cubicBezTo>
                    <a:pt x="107" y="90"/>
                    <a:pt x="107" y="104"/>
                    <a:pt x="107" y="117"/>
                  </a:cubicBezTo>
                  <a:cubicBezTo>
                    <a:pt x="107" y="135"/>
                    <a:pt x="107" y="143"/>
                    <a:pt x="107" y="161"/>
                  </a:cubicBezTo>
                  <a:cubicBezTo>
                    <a:pt x="108" y="169"/>
                    <a:pt x="91" y="172"/>
                    <a:pt x="86" y="166"/>
                  </a:cubicBezTo>
                  <a:cubicBezTo>
                    <a:pt x="85" y="249"/>
                    <a:pt x="85" y="249"/>
                    <a:pt x="85" y="249"/>
                  </a:cubicBezTo>
                  <a:cubicBezTo>
                    <a:pt x="85" y="266"/>
                    <a:pt x="63" y="269"/>
                    <a:pt x="54" y="258"/>
                  </a:cubicBezTo>
                  <a:cubicBezTo>
                    <a:pt x="45" y="269"/>
                    <a:pt x="23" y="266"/>
                    <a:pt x="23" y="249"/>
                  </a:cubicBezTo>
                  <a:cubicBezTo>
                    <a:pt x="22" y="166"/>
                    <a:pt x="22" y="166"/>
                    <a:pt x="22" y="166"/>
                  </a:cubicBezTo>
                  <a:cubicBezTo>
                    <a:pt x="17" y="172"/>
                    <a:pt x="0" y="169"/>
                    <a:pt x="1" y="161"/>
                  </a:cubicBezTo>
                  <a:cubicBezTo>
                    <a:pt x="1" y="143"/>
                    <a:pt x="1" y="135"/>
                    <a:pt x="1" y="1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6" name="Elipse 35">
              <a:extLst>
                <a:ext uri="{FF2B5EF4-FFF2-40B4-BE49-F238E27FC236}">
                  <a16:creationId xmlns:a16="http://schemas.microsoft.com/office/drawing/2014/main" id="{4E2738D7-BE36-7849-5DF9-601BB4E5F5B9}"/>
                </a:ext>
              </a:extLst>
            </p:cNvPr>
            <p:cNvSpPr/>
            <p:nvPr/>
          </p:nvSpPr>
          <p:spPr>
            <a:xfrm>
              <a:off x="1008160" y="4580346"/>
              <a:ext cx="167233" cy="159155"/>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37" name="Agrupar 36">
            <a:extLst>
              <a:ext uri="{FF2B5EF4-FFF2-40B4-BE49-F238E27FC236}">
                <a16:creationId xmlns:a16="http://schemas.microsoft.com/office/drawing/2014/main" id="{BAF419C5-E082-BB87-CFA6-A4142B559ECF}"/>
              </a:ext>
            </a:extLst>
          </p:cNvPr>
          <p:cNvGrpSpPr/>
          <p:nvPr/>
        </p:nvGrpSpPr>
        <p:grpSpPr>
          <a:xfrm>
            <a:off x="4121109" y="3632368"/>
            <a:ext cx="239375" cy="596089"/>
            <a:chOff x="972090" y="4454157"/>
            <a:chExt cx="239375" cy="596089"/>
          </a:xfrm>
          <a:solidFill>
            <a:srgbClr val="FFE699"/>
          </a:solidFill>
          <a:effectLst/>
        </p:grpSpPr>
        <p:sp>
          <p:nvSpPr>
            <p:cNvPr id="38" name="Freeform 7">
              <a:extLst>
                <a:ext uri="{FF2B5EF4-FFF2-40B4-BE49-F238E27FC236}">
                  <a16:creationId xmlns:a16="http://schemas.microsoft.com/office/drawing/2014/main" id="{F2F9C442-D2A6-1B00-6673-E0132E958F97}"/>
                </a:ext>
              </a:extLst>
            </p:cNvPr>
            <p:cNvSpPr>
              <a:spLocks noEditPoints="1"/>
            </p:cNvSpPr>
            <p:nvPr/>
          </p:nvSpPr>
          <p:spPr bwMode="auto">
            <a:xfrm>
              <a:off x="972090" y="4454157"/>
              <a:ext cx="239375" cy="596089"/>
            </a:xfrm>
            <a:custGeom>
              <a:avLst/>
              <a:gdLst/>
              <a:ahLst/>
              <a:cxnLst>
                <a:cxn ang="0">
                  <a:pos x="77" y="24"/>
                </a:cxn>
                <a:cxn ang="0">
                  <a:pos x="54" y="0"/>
                </a:cxn>
                <a:cxn ang="0">
                  <a:pos x="31" y="24"/>
                </a:cxn>
                <a:cxn ang="0">
                  <a:pos x="77" y="24"/>
                </a:cxn>
                <a:cxn ang="0">
                  <a:pos x="1" y="117"/>
                </a:cxn>
                <a:cxn ang="0">
                  <a:pos x="7" y="80"/>
                </a:cxn>
                <a:cxn ang="0">
                  <a:pos x="32" y="62"/>
                </a:cxn>
                <a:cxn ang="0">
                  <a:pos x="35" y="62"/>
                </a:cxn>
                <a:cxn ang="0">
                  <a:pos x="50" y="85"/>
                </a:cxn>
                <a:cxn ang="0">
                  <a:pos x="50" y="73"/>
                </a:cxn>
                <a:cxn ang="0">
                  <a:pos x="48" y="70"/>
                </a:cxn>
                <a:cxn ang="0">
                  <a:pos x="54" y="66"/>
                </a:cxn>
                <a:cxn ang="0">
                  <a:pos x="60" y="70"/>
                </a:cxn>
                <a:cxn ang="0">
                  <a:pos x="58" y="73"/>
                </a:cxn>
                <a:cxn ang="0">
                  <a:pos x="58" y="85"/>
                </a:cxn>
                <a:cxn ang="0">
                  <a:pos x="73" y="62"/>
                </a:cxn>
                <a:cxn ang="0">
                  <a:pos x="76" y="62"/>
                </a:cxn>
                <a:cxn ang="0">
                  <a:pos x="101" y="80"/>
                </a:cxn>
                <a:cxn ang="0">
                  <a:pos x="107" y="117"/>
                </a:cxn>
                <a:cxn ang="0">
                  <a:pos x="107" y="161"/>
                </a:cxn>
                <a:cxn ang="0">
                  <a:pos x="86" y="166"/>
                </a:cxn>
                <a:cxn ang="0">
                  <a:pos x="85" y="249"/>
                </a:cxn>
                <a:cxn ang="0">
                  <a:pos x="54" y="258"/>
                </a:cxn>
                <a:cxn ang="0">
                  <a:pos x="23" y="249"/>
                </a:cxn>
                <a:cxn ang="0">
                  <a:pos x="22" y="166"/>
                </a:cxn>
                <a:cxn ang="0">
                  <a:pos x="1" y="161"/>
                </a:cxn>
                <a:cxn ang="0">
                  <a:pos x="1" y="117"/>
                </a:cxn>
              </a:cxnLst>
              <a:rect l="0" t="0" r="r" b="b"/>
              <a:pathLst>
                <a:path w="108" h="269">
                  <a:moveTo>
                    <a:pt x="77" y="24"/>
                  </a:moveTo>
                  <a:cubicBezTo>
                    <a:pt x="77" y="11"/>
                    <a:pt x="68" y="0"/>
                    <a:pt x="54" y="0"/>
                  </a:cubicBezTo>
                  <a:cubicBezTo>
                    <a:pt x="39" y="0"/>
                    <a:pt x="31" y="11"/>
                    <a:pt x="31" y="24"/>
                  </a:cubicBezTo>
                  <a:cubicBezTo>
                    <a:pt x="31" y="73"/>
                    <a:pt x="77" y="73"/>
                    <a:pt x="77" y="24"/>
                  </a:cubicBezTo>
                  <a:close/>
                  <a:moveTo>
                    <a:pt x="1" y="117"/>
                  </a:moveTo>
                  <a:cubicBezTo>
                    <a:pt x="1" y="104"/>
                    <a:pt x="1" y="90"/>
                    <a:pt x="7" y="80"/>
                  </a:cubicBezTo>
                  <a:cubicBezTo>
                    <a:pt x="12" y="71"/>
                    <a:pt x="21" y="62"/>
                    <a:pt x="32" y="62"/>
                  </a:cubicBezTo>
                  <a:cubicBezTo>
                    <a:pt x="35" y="62"/>
                    <a:pt x="35" y="62"/>
                    <a:pt x="35" y="62"/>
                  </a:cubicBezTo>
                  <a:cubicBezTo>
                    <a:pt x="50" y="85"/>
                    <a:pt x="50" y="85"/>
                    <a:pt x="50" y="85"/>
                  </a:cubicBezTo>
                  <a:cubicBezTo>
                    <a:pt x="50" y="73"/>
                    <a:pt x="50" y="73"/>
                    <a:pt x="50" y="73"/>
                  </a:cubicBezTo>
                  <a:cubicBezTo>
                    <a:pt x="48" y="70"/>
                    <a:pt x="48" y="70"/>
                    <a:pt x="48" y="70"/>
                  </a:cubicBezTo>
                  <a:cubicBezTo>
                    <a:pt x="54" y="66"/>
                    <a:pt x="54" y="66"/>
                    <a:pt x="54" y="66"/>
                  </a:cubicBezTo>
                  <a:cubicBezTo>
                    <a:pt x="60" y="70"/>
                    <a:pt x="60" y="70"/>
                    <a:pt x="60" y="70"/>
                  </a:cubicBezTo>
                  <a:cubicBezTo>
                    <a:pt x="58" y="73"/>
                    <a:pt x="58" y="73"/>
                    <a:pt x="58" y="73"/>
                  </a:cubicBezTo>
                  <a:cubicBezTo>
                    <a:pt x="58" y="85"/>
                    <a:pt x="58" y="85"/>
                    <a:pt x="58" y="85"/>
                  </a:cubicBezTo>
                  <a:cubicBezTo>
                    <a:pt x="73" y="62"/>
                    <a:pt x="73" y="62"/>
                    <a:pt x="73" y="62"/>
                  </a:cubicBezTo>
                  <a:cubicBezTo>
                    <a:pt x="76" y="62"/>
                    <a:pt x="76" y="62"/>
                    <a:pt x="76" y="62"/>
                  </a:cubicBezTo>
                  <a:cubicBezTo>
                    <a:pt x="87" y="62"/>
                    <a:pt x="96" y="71"/>
                    <a:pt x="101" y="80"/>
                  </a:cubicBezTo>
                  <a:cubicBezTo>
                    <a:pt x="107" y="90"/>
                    <a:pt x="107" y="104"/>
                    <a:pt x="107" y="117"/>
                  </a:cubicBezTo>
                  <a:cubicBezTo>
                    <a:pt x="107" y="135"/>
                    <a:pt x="107" y="143"/>
                    <a:pt x="107" y="161"/>
                  </a:cubicBezTo>
                  <a:cubicBezTo>
                    <a:pt x="108" y="169"/>
                    <a:pt x="91" y="172"/>
                    <a:pt x="86" y="166"/>
                  </a:cubicBezTo>
                  <a:cubicBezTo>
                    <a:pt x="85" y="249"/>
                    <a:pt x="85" y="249"/>
                    <a:pt x="85" y="249"/>
                  </a:cubicBezTo>
                  <a:cubicBezTo>
                    <a:pt x="85" y="266"/>
                    <a:pt x="63" y="269"/>
                    <a:pt x="54" y="258"/>
                  </a:cubicBezTo>
                  <a:cubicBezTo>
                    <a:pt x="45" y="269"/>
                    <a:pt x="23" y="266"/>
                    <a:pt x="23" y="249"/>
                  </a:cubicBezTo>
                  <a:cubicBezTo>
                    <a:pt x="22" y="166"/>
                    <a:pt x="22" y="166"/>
                    <a:pt x="22" y="166"/>
                  </a:cubicBezTo>
                  <a:cubicBezTo>
                    <a:pt x="17" y="172"/>
                    <a:pt x="0" y="169"/>
                    <a:pt x="1" y="161"/>
                  </a:cubicBezTo>
                  <a:cubicBezTo>
                    <a:pt x="1" y="143"/>
                    <a:pt x="1" y="135"/>
                    <a:pt x="1" y="1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9" name="Elipse 38">
              <a:extLst>
                <a:ext uri="{FF2B5EF4-FFF2-40B4-BE49-F238E27FC236}">
                  <a16:creationId xmlns:a16="http://schemas.microsoft.com/office/drawing/2014/main" id="{E2F7D22E-772C-6008-D79D-70CC79FA9334}"/>
                </a:ext>
              </a:extLst>
            </p:cNvPr>
            <p:cNvSpPr/>
            <p:nvPr/>
          </p:nvSpPr>
          <p:spPr>
            <a:xfrm>
              <a:off x="1008160" y="4580346"/>
              <a:ext cx="167233" cy="159155"/>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40" name="Agrupar 39">
            <a:extLst>
              <a:ext uri="{FF2B5EF4-FFF2-40B4-BE49-F238E27FC236}">
                <a16:creationId xmlns:a16="http://schemas.microsoft.com/office/drawing/2014/main" id="{0B8F3DB1-C193-903D-EC3E-3F0E32AF3E7F}"/>
              </a:ext>
            </a:extLst>
          </p:cNvPr>
          <p:cNvGrpSpPr/>
          <p:nvPr/>
        </p:nvGrpSpPr>
        <p:grpSpPr>
          <a:xfrm>
            <a:off x="4802874" y="3632368"/>
            <a:ext cx="239375" cy="596089"/>
            <a:chOff x="972090" y="4454157"/>
            <a:chExt cx="239375" cy="596089"/>
          </a:xfrm>
          <a:solidFill>
            <a:srgbClr val="70AD47"/>
          </a:solidFill>
          <a:effectLst/>
        </p:grpSpPr>
        <p:sp>
          <p:nvSpPr>
            <p:cNvPr id="41" name="Freeform 7">
              <a:extLst>
                <a:ext uri="{FF2B5EF4-FFF2-40B4-BE49-F238E27FC236}">
                  <a16:creationId xmlns:a16="http://schemas.microsoft.com/office/drawing/2014/main" id="{B7FDA03E-F4DC-ABE8-19FF-C8AFC9C5323C}"/>
                </a:ext>
              </a:extLst>
            </p:cNvPr>
            <p:cNvSpPr>
              <a:spLocks noEditPoints="1"/>
            </p:cNvSpPr>
            <p:nvPr/>
          </p:nvSpPr>
          <p:spPr bwMode="auto">
            <a:xfrm>
              <a:off x="972090" y="4454157"/>
              <a:ext cx="239375" cy="596089"/>
            </a:xfrm>
            <a:custGeom>
              <a:avLst/>
              <a:gdLst/>
              <a:ahLst/>
              <a:cxnLst>
                <a:cxn ang="0">
                  <a:pos x="77" y="24"/>
                </a:cxn>
                <a:cxn ang="0">
                  <a:pos x="54" y="0"/>
                </a:cxn>
                <a:cxn ang="0">
                  <a:pos x="31" y="24"/>
                </a:cxn>
                <a:cxn ang="0">
                  <a:pos x="77" y="24"/>
                </a:cxn>
                <a:cxn ang="0">
                  <a:pos x="1" y="117"/>
                </a:cxn>
                <a:cxn ang="0">
                  <a:pos x="7" y="80"/>
                </a:cxn>
                <a:cxn ang="0">
                  <a:pos x="32" y="62"/>
                </a:cxn>
                <a:cxn ang="0">
                  <a:pos x="35" y="62"/>
                </a:cxn>
                <a:cxn ang="0">
                  <a:pos x="50" y="85"/>
                </a:cxn>
                <a:cxn ang="0">
                  <a:pos x="50" y="73"/>
                </a:cxn>
                <a:cxn ang="0">
                  <a:pos x="48" y="70"/>
                </a:cxn>
                <a:cxn ang="0">
                  <a:pos x="54" y="66"/>
                </a:cxn>
                <a:cxn ang="0">
                  <a:pos x="60" y="70"/>
                </a:cxn>
                <a:cxn ang="0">
                  <a:pos x="58" y="73"/>
                </a:cxn>
                <a:cxn ang="0">
                  <a:pos x="58" y="85"/>
                </a:cxn>
                <a:cxn ang="0">
                  <a:pos x="73" y="62"/>
                </a:cxn>
                <a:cxn ang="0">
                  <a:pos x="76" y="62"/>
                </a:cxn>
                <a:cxn ang="0">
                  <a:pos x="101" y="80"/>
                </a:cxn>
                <a:cxn ang="0">
                  <a:pos x="107" y="117"/>
                </a:cxn>
                <a:cxn ang="0">
                  <a:pos x="107" y="161"/>
                </a:cxn>
                <a:cxn ang="0">
                  <a:pos x="86" y="166"/>
                </a:cxn>
                <a:cxn ang="0">
                  <a:pos x="85" y="249"/>
                </a:cxn>
                <a:cxn ang="0">
                  <a:pos x="54" y="258"/>
                </a:cxn>
                <a:cxn ang="0">
                  <a:pos x="23" y="249"/>
                </a:cxn>
                <a:cxn ang="0">
                  <a:pos x="22" y="166"/>
                </a:cxn>
                <a:cxn ang="0">
                  <a:pos x="1" y="161"/>
                </a:cxn>
                <a:cxn ang="0">
                  <a:pos x="1" y="117"/>
                </a:cxn>
              </a:cxnLst>
              <a:rect l="0" t="0" r="r" b="b"/>
              <a:pathLst>
                <a:path w="108" h="269">
                  <a:moveTo>
                    <a:pt x="77" y="24"/>
                  </a:moveTo>
                  <a:cubicBezTo>
                    <a:pt x="77" y="11"/>
                    <a:pt x="68" y="0"/>
                    <a:pt x="54" y="0"/>
                  </a:cubicBezTo>
                  <a:cubicBezTo>
                    <a:pt x="39" y="0"/>
                    <a:pt x="31" y="11"/>
                    <a:pt x="31" y="24"/>
                  </a:cubicBezTo>
                  <a:cubicBezTo>
                    <a:pt x="31" y="73"/>
                    <a:pt x="77" y="73"/>
                    <a:pt x="77" y="24"/>
                  </a:cubicBezTo>
                  <a:close/>
                  <a:moveTo>
                    <a:pt x="1" y="117"/>
                  </a:moveTo>
                  <a:cubicBezTo>
                    <a:pt x="1" y="104"/>
                    <a:pt x="1" y="90"/>
                    <a:pt x="7" y="80"/>
                  </a:cubicBezTo>
                  <a:cubicBezTo>
                    <a:pt x="12" y="71"/>
                    <a:pt x="21" y="62"/>
                    <a:pt x="32" y="62"/>
                  </a:cubicBezTo>
                  <a:cubicBezTo>
                    <a:pt x="35" y="62"/>
                    <a:pt x="35" y="62"/>
                    <a:pt x="35" y="62"/>
                  </a:cubicBezTo>
                  <a:cubicBezTo>
                    <a:pt x="50" y="85"/>
                    <a:pt x="50" y="85"/>
                    <a:pt x="50" y="85"/>
                  </a:cubicBezTo>
                  <a:cubicBezTo>
                    <a:pt x="50" y="73"/>
                    <a:pt x="50" y="73"/>
                    <a:pt x="50" y="73"/>
                  </a:cubicBezTo>
                  <a:cubicBezTo>
                    <a:pt x="48" y="70"/>
                    <a:pt x="48" y="70"/>
                    <a:pt x="48" y="70"/>
                  </a:cubicBezTo>
                  <a:cubicBezTo>
                    <a:pt x="54" y="66"/>
                    <a:pt x="54" y="66"/>
                    <a:pt x="54" y="66"/>
                  </a:cubicBezTo>
                  <a:cubicBezTo>
                    <a:pt x="60" y="70"/>
                    <a:pt x="60" y="70"/>
                    <a:pt x="60" y="70"/>
                  </a:cubicBezTo>
                  <a:cubicBezTo>
                    <a:pt x="58" y="73"/>
                    <a:pt x="58" y="73"/>
                    <a:pt x="58" y="73"/>
                  </a:cubicBezTo>
                  <a:cubicBezTo>
                    <a:pt x="58" y="85"/>
                    <a:pt x="58" y="85"/>
                    <a:pt x="58" y="85"/>
                  </a:cubicBezTo>
                  <a:cubicBezTo>
                    <a:pt x="73" y="62"/>
                    <a:pt x="73" y="62"/>
                    <a:pt x="73" y="62"/>
                  </a:cubicBezTo>
                  <a:cubicBezTo>
                    <a:pt x="76" y="62"/>
                    <a:pt x="76" y="62"/>
                    <a:pt x="76" y="62"/>
                  </a:cubicBezTo>
                  <a:cubicBezTo>
                    <a:pt x="87" y="62"/>
                    <a:pt x="96" y="71"/>
                    <a:pt x="101" y="80"/>
                  </a:cubicBezTo>
                  <a:cubicBezTo>
                    <a:pt x="107" y="90"/>
                    <a:pt x="107" y="104"/>
                    <a:pt x="107" y="117"/>
                  </a:cubicBezTo>
                  <a:cubicBezTo>
                    <a:pt x="107" y="135"/>
                    <a:pt x="107" y="143"/>
                    <a:pt x="107" y="161"/>
                  </a:cubicBezTo>
                  <a:cubicBezTo>
                    <a:pt x="108" y="169"/>
                    <a:pt x="91" y="172"/>
                    <a:pt x="86" y="166"/>
                  </a:cubicBezTo>
                  <a:cubicBezTo>
                    <a:pt x="85" y="249"/>
                    <a:pt x="85" y="249"/>
                    <a:pt x="85" y="249"/>
                  </a:cubicBezTo>
                  <a:cubicBezTo>
                    <a:pt x="85" y="266"/>
                    <a:pt x="63" y="269"/>
                    <a:pt x="54" y="258"/>
                  </a:cubicBezTo>
                  <a:cubicBezTo>
                    <a:pt x="45" y="269"/>
                    <a:pt x="23" y="266"/>
                    <a:pt x="23" y="249"/>
                  </a:cubicBezTo>
                  <a:cubicBezTo>
                    <a:pt x="22" y="166"/>
                    <a:pt x="22" y="166"/>
                    <a:pt x="22" y="166"/>
                  </a:cubicBezTo>
                  <a:cubicBezTo>
                    <a:pt x="17" y="172"/>
                    <a:pt x="0" y="169"/>
                    <a:pt x="1" y="161"/>
                  </a:cubicBezTo>
                  <a:cubicBezTo>
                    <a:pt x="1" y="143"/>
                    <a:pt x="1" y="135"/>
                    <a:pt x="1" y="1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2" name="Elipse 41">
              <a:extLst>
                <a:ext uri="{FF2B5EF4-FFF2-40B4-BE49-F238E27FC236}">
                  <a16:creationId xmlns:a16="http://schemas.microsoft.com/office/drawing/2014/main" id="{DAFD5973-298D-2AB3-2A36-E914496FECC3}"/>
                </a:ext>
              </a:extLst>
            </p:cNvPr>
            <p:cNvSpPr/>
            <p:nvPr/>
          </p:nvSpPr>
          <p:spPr>
            <a:xfrm>
              <a:off x="1008160" y="4580346"/>
              <a:ext cx="167233" cy="159155"/>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43" name="Agrupar 42">
            <a:extLst>
              <a:ext uri="{FF2B5EF4-FFF2-40B4-BE49-F238E27FC236}">
                <a16:creationId xmlns:a16="http://schemas.microsoft.com/office/drawing/2014/main" id="{6DF7AB4B-F13E-0746-B7D4-C28BA86A3A0E}"/>
              </a:ext>
            </a:extLst>
          </p:cNvPr>
          <p:cNvGrpSpPr/>
          <p:nvPr/>
        </p:nvGrpSpPr>
        <p:grpSpPr>
          <a:xfrm>
            <a:off x="5263302" y="3632368"/>
            <a:ext cx="239375" cy="596089"/>
            <a:chOff x="972090" y="4454157"/>
            <a:chExt cx="239375" cy="596089"/>
          </a:xfrm>
          <a:solidFill>
            <a:srgbClr val="70AD47"/>
          </a:solidFill>
          <a:effectLst/>
        </p:grpSpPr>
        <p:sp>
          <p:nvSpPr>
            <p:cNvPr id="44" name="Freeform 7">
              <a:extLst>
                <a:ext uri="{FF2B5EF4-FFF2-40B4-BE49-F238E27FC236}">
                  <a16:creationId xmlns:a16="http://schemas.microsoft.com/office/drawing/2014/main" id="{8CA0499F-8902-A527-9156-6F26B973F382}"/>
                </a:ext>
              </a:extLst>
            </p:cNvPr>
            <p:cNvSpPr>
              <a:spLocks noEditPoints="1"/>
            </p:cNvSpPr>
            <p:nvPr/>
          </p:nvSpPr>
          <p:spPr bwMode="auto">
            <a:xfrm>
              <a:off x="972090" y="4454157"/>
              <a:ext cx="239375" cy="596089"/>
            </a:xfrm>
            <a:custGeom>
              <a:avLst/>
              <a:gdLst/>
              <a:ahLst/>
              <a:cxnLst>
                <a:cxn ang="0">
                  <a:pos x="77" y="24"/>
                </a:cxn>
                <a:cxn ang="0">
                  <a:pos x="54" y="0"/>
                </a:cxn>
                <a:cxn ang="0">
                  <a:pos x="31" y="24"/>
                </a:cxn>
                <a:cxn ang="0">
                  <a:pos x="77" y="24"/>
                </a:cxn>
                <a:cxn ang="0">
                  <a:pos x="1" y="117"/>
                </a:cxn>
                <a:cxn ang="0">
                  <a:pos x="7" y="80"/>
                </a:cxn>
                <a:cxn ang="0">
                  <a:pos x="32" y="62"/>
                </a:cxn>
                <a:cxn ang="0">
                  <a:pos x="35" y="62"/>
                </a:cxn>
                <a:cxn ang="0">
                  <a:pos x="50" y="85"/>
                </a:cxn>
                <a:cxn ang="0">
                  <a:pos x="50" y="73"/>
                </a:cxn>
                <a:cxn ang="0">
                  <a:pos x="48" y="70"/>
                </a:cxn>
                <a:cxn ang="0">
                  <a:pos x="54" y="66"/>
                </a:cxn>
                <a:cxn ang="0">
                  <a:pos x="60" y="70"/>
                </a:cxn>
                <a:cxn ang="0">
                  <a:pos x="58" y="73"/>
                </a:cxn>
                <a:cxn ang="0">
                  <a:pos x="58" y="85"/>
                </a:cxn>
                <a:cxn ang="0">
                  <a:pos x="73" y="62"/>
                </a:cxn>
                <a:cxn ang="0">
                  <a:pos x="76" y="62"/>
                </a:cxn>
                <a:cxn ang="0">
                  <a:pos x="101" y="80"/>
                </a:cxn>
                <a:cxn ang="0">
                  <a:pos x="107" y="117"/>
                </a:cxn>
                <a:cxn ang="0">
                  <a:pos x="107" y="161"/>
                </a:cxn>
                <a:cxn ang="0">
                  <a:pos x="86" y="166"/>
                </a:cxn>
                <a:cxn ang="0">
                  <a:pos x="85" y="249"/>
                </a:cxn>
                <a:cxn ang="0">
                  <a:pos x="54" y="258"/>
                </a:cxn>
                <a:cxn ang="0">
                  <a:pos x="23" y="249"/>
                </a:cxn>
                <a:cxn ang="0">
                  <a:pos x="22" y="166"/>
                </a:cxn>
                <a:cxn ang="0">
                  <a:pos x="1" y="161"/>
                </a:cxn>
                <a:cxn ang="0">
                  <a:pos x="1" y="117"/>
                </a:cxn>
              </a:cxnLst>
              <a:rect l="0" t="0" r="r" b="b"/>
              <a:pathLst>
                <a:path w="108" h="269">
                  <a:moveTo>
                    <a:pt x="77" y="24"/>
                  </a:moveTo>
                  <a:cubicBezTo>
                    <a:pt x="77" y="11"/>
                    <a:pt x="68" y="0"/>
                    <a:pt x="54" y="0"/>
                  </a:cubicBezTo>
                  <a:cubicBezTo>
                    <a:pt x="39" y="0"/>
                    <a:pt x="31" y="11"/>
                    <a:pt x="31" y="24"/>
                  </a:cubicBezTo>
                  <a:cubicBezTo>
                    <a:pt x="31" y="73"/>
                    <a:pt x="77" y="73"/>
                    <a:pt x="77" y="24"/>
                  </a:cubicBezTo>
                  <a:close/>
                  <a:moveTo>
                    <a:pt x="1" y="117"/>
                  </a:moveTo>
                  <a:cubicBezTo>
                    <a:pt x="1" y="104"/>
                    <a:pt x="1" y="90"/>
                    <a:pt x="7" y="80"/>
                  </a:cubicBezTo>
                  <a:cubicBezTo>
                    <a:pt x="12" y="71"/>
                    <a:pt x="21" y="62"/>
                    <a:pt x="32" y="62"/>
                  </a:cubicBezTo>
                  <a:cubicBezTo>
                    <a:pt x="35" y="62"/>
                    <a:pt x="35" y="62"/>
                    <a:pt x="35" y="62"/>
                  </a:cubicBezTo>
                  <a:cubicBezTo>
                    <a:pt x="50" y="85"/>
                    <a:pt x="50" y="85"/>
                    <a:pt x="50" y="85"/>
                  </a:cubicBezTo>
                  <a:cubicBezTo>
                    <a:pt x="50" y="73"/>
                    <a:pt x="50" y="73"/>
                    <a:pt x="50" y="73"/>
                  </a:cubicBezTo>
                  <a:cubicBezTo>
                    <a:pt x="48" y="70"/>
                    <a:pt x="48" y="70"/>
                    <a:pt x="48" y="70"/>
                  </a:cubicBezTo>
                  <a:cubicBezTo>
                    <a:pt x="54" y="66"/>
                    <a:pt x="54" y="66"/>
                    <a:pt x="54" y="66"/>
                  </a:cubicBezTo>
                  <a:cubicBezTo>
                    <a:pt x="60" y="70"/>
                    <a:pt x="60" y="70"/>
                    <a:pt x="60" y="70"/>
                  </a:cubicBezTo>
                  <a:cubicBezTo>
                    <a:pt x="58" y="73"/>
                    <a:pt x="58" y="73"/>
                    <a:pt x="58" y="73"/>
                  </a:cubicBezTo>
                  <a:cubicBezTo>
                    <a:pt x="58" y="85"/>
                    <a:pt x="58" y="85"/>
                    <a:pt x="58" y="85"/>
                  </a:cubicBezTo>
                  <a:cubicBezTo>
                    <a:pt x="73" y="62"/>
                    <a:pt x="73" y="62"/>
                    <a:pt x="73" y="62"/>
                  </a:cubicBezTo>
                  <a:cubicBezTo>
                    <a:pt x="76" y="62"/>
                    <a:pt x="76" y="62"/>
                    <a:pt x="76" y="62"/>
                  </a:cubicBezTo>
                  <a:cubicBezTo>
                    <a:pt x="87" y="62"/>
                    <a:pt x="96" y="71"/>
                    <a:pt x="101" y="80"/>
                  </a:cubicBezTo>
                  <a:cubicBezTo>
                    <a:pt x="107" y="90"/>
                    <a:pt x="107" y="104"/>
                    <a:pt x="107" y="117"/>
                  </a:cubicBezTo>
                  <a:cubicBezTo>
                    <a:pt x="107" y="135"/>
                    <a:pt x="107" y="143"/>
                    <a:pt x="107" y="161"/>
                  </a:cubicBezTo>
                  <a:cubicBezTo>
                    <a:pt x="108" y="169"/>
                    <a:pt x="91" y="172"/>
                    <a:pt x="86" y="166"/>
                  </a:cubicBezTo>
                  <a:cubicBezTo>
                    <a:pt x="85" y="249"/>
                    <a:pt x="85" y="249"/>
                    <a:pt x="85" y="249"/>
                  </a:cubicBezTo>
                  <a:cubicBezTo>
                    <a:pt x="85" y="266"/>
                    <a:pt x="63" y="269"/>
                    <a:pt x="54" y="258"/>
                  </a:cubicBezTo>
                  <a:cubicBezTo>
                    <a:pt x="45" y="269"/>
                    <a:pt x="23" y="266"/>
                    <a:pt x="23" y="249"/>
                  </a:cubicBezTo>
                  <a:cubicBezTo>
                    <a:pt x="22" y="166"/>
                    <a:pt x="22" y="166"/>
                    <a:pt x="22" y="166"/>
                  </a:cubicBezTo>
                  <a:cubicBezTo>
                    <a:pt x="17" y="172"/>
                    <a:pt x="0" y="169"/>
                    <a:pt x="1" y="161"/>
                  </a:cubicBezTo>
                  <a:cubicBezTo>
                    <a:pt x="1" y="143"/>
                    <a:pt x="1" y="135"/>
                    <a:pt x="1" y="1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5" name="Elipse 44">
              <a:extLst>
                <a:ext uri="{FF2B5EF4-FFF2-40B4-BE49-F238E27FC236}">
                  <a16:creationId xmlns:a16="http://schemas.microsoft.com/office/drawing/2014/main" id="{13773535-1173-79FA-3A2F-3E5BC05443A7}"/>
                </a:ext>
              </a:extLst>
            </p:cNvPr>
            <p:cNvSpPr/>
            <p:nvPr/>
          </p:nvSpPr>
          <p:spPr>
            <a:xfrm>
              <a:off x="1008160" y="4580346"/>
              <a:ext cx="167233" cy="159155"/>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46" name="Retângulo: Cantos Arredondados 45">
            <a:extLst>
              <a:ext uri="{FF2B5EF4-FFF2-40B4-BE49-F238E27FC236}">
                <a16:creationId xmlns:a16="http://schemas.microsoft.com/office/drawing/2014/main" id="{2AA746ED-F0DE-351B-E111-75E2497B8DE5}"/>
              </a:ext>
            </a:extLst>
          </p:cNvPr>
          <p:cNvSpPr/>
          <p:nvPr/>
        </p:nvSpPr>
        <p:spPr>
          <a:xfrm>
            <a:off x="230788" y="3434250"/>
            <a:ext cx="3175339" cy="1183338"/>
          </a:xfrm>
          <a:prstGeom prst="roundRect">
            <a:avLst/>
          </a:prstGeom>
          <a:noFill/>
          <a:ln w="28575" cap="flat" cmpd="sng" algn="ctr">
            <a:solidFill>
              <a:srgbClr val="FF7C8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7" name="Retângulo: Cantos Arredondados 46">
            <a:extLst>
              <a:ext uri="{FF2B5EF4-FFF2-40B4-BE49-F238E27FC236}">
                <a16:creationId xmlns:a16="http://schemas.microsoft.com/office/drawing/2014/main" id="{7B4B42D3-6B53-99CB-3238-E3D633FC8FF8}"/>
              </a:ext>
            </a:extLst>
          </p:cNvPr>
          <p:cNvSpPr/>
          <p:nvPr/>
        </p:nvSpPr>
        <p:spPr>
          <a:xfrm>
            <a:off x="3468109" y="3445207"/>
            <a:ext cx="1091797" cy="1183338"/>
          </a:xfrm>
          <a:prstGeom prst="roundRect">
            <a:avLst/>
          </a:prstGeom>
          <a:noFill/>
          <a:ln w="28575" cap="flat" cmpd="sng" algn="ctr">
            <a:solidFill>
              <a:srgbClr val="FFE699"/>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Retângulo: Cantos Arredondados 47">
            <a:extLst>
              <a:ext uri="{FF2B5EF4-FFF2-40B4-BE49-F238E27FC236}">
                <a16:creationId xmlns:a16="http://schemas.microsoft.com/office/drawing/2014/main" id="{F345276F-0DCD-693D-95AE-30EAC14DC434}"/>
              </a:ext>
            </a:extLst>
          </p:cNvPr>
          <p:cNvSpPr/>
          <p:nvPr/>
        </p:nvSpPr>
        <p:spPr>
          <a:xfrm>
            <a:off x="4619159" y="3445207"/>
            <a:ext cx="1091797" cy="1183338"/>
          </a:xfrm>
          <a:prstGeom prst="roundRect">
            <a:avLst/>
          </a:prstGeom>
          <a:noFill/>
          <a:ln w="28575" cap="flat" cmpd="sng" algn="ctr">
            <a:solidFill>
              <a:srgbClr val="70AD47"/>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Retângulo 48">
            <a:extLst>
              <a:ext uri="{FF2B5EF4-FFF2-40B4-BE49-F238E27FC236}">
                <a16:creationId xmlns:a16="http://schemas.microsoft.com/office/drawing/2014/main" id="{F114F3E1-CB04-3530-42AF-D48FD3FA508C}"/>
              </a:ext>
            </a:extLst>
          </p:cNvPr>
          <p:cNvSpPr/>
          <p:nvPr/>
        </p:nvSpPr>
        <p:spPr>
          <a:xfrm>
            <a:off x="230788" y="3207186"/>
            <a:ext cx="3175339" cy="210227"/>
          </a:xfrm>
          <a:prstGeom prst="rect">
            <a:avLst/>
          </a:prstGeom>
          <a:no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00" b="1" i="0" u="none" strike="noStrike" kern="0" cap="none" spc="0" normalizeH="0" baseline="0" noProof="0" dirty="0">
                <a:ln>
                  <a:noFill/>
                </a:ln>
                <a:solidFill>
                  <a:srgbClr val="FF7C80"/>
                </a:solidFill>
                <a:effectLst/>
                <a:uLnTx/>
                <a:uFillTx/>
                <a:latin typeface="Calibri" panose="020F0502020204030204" pitchFamily="34" charset="0"/>
                <a:cs typeface="Calibri" panose="020F0502020204030204" pitchFamily="34" charset="0"/>
              </a:rPr>
              <a:t>DETRATORES</a:t>
            </a:r>
          </a:p>
        </p:txBody>
      </p:sp>
      <p:sp>
        <p:nvSpPr>
          <p:cNvPr id="50" name="Retângulo 49">
            <a:extLst>
              <a:ext uri="{FF2B5EF4-FFF2-40B4-BE49-F238E27FC236}">
                <a16:creationId xmlns:a16="http://schemas.microsoft.com/office/drawing/2014/main" id="{FE8030E0-C87A-A130-4C04-C58937A30AD8}"/>
              </a:ext>
            </a:extLst>
          </p:cNvPr>
          <p:cNvSpPr/>
          <p:nvPr/>
        </p:nvSpPr>
        <p:spPr>
          <a:xfrm>
            <a:off x="4619159" y="3201297"/>
            <a:ext cx="1091798" cy="222005"/>
          </a:xfrm>
          <a:prstGeom prst="rect">
            <a:avLst/>
          </a:prstGeom>
          <a:no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00" b="1" i="0" u="none" strike="noStrike" kern="0" cap="none" spc="0" normalizeH="0" baseline="0" noProof="0" dirty="0">
                <a:ln>
                  <a:noFill/>
                </a:ln>
                <a:solidFill>
                  <a:srgbClr val="70AD47"/>
                </a:solidFill>
                <a:effectLst/>
                <a:uLnTx/>
                <a:uFillTx/>
                <a:latin typeface="Calibri" panose="020F0502020204030204" pitchFamily="34" charset="0"/>
                <a:cs typeface="Calibri" panose="020F0502020204030204" pitchFamily="34" charset="0"/>
              </a:rPr>
              <a:t>PROMOTORES</a:t>
            </a:r>
          </a:p>
        </p:txBody>
      </p:sp>
      <p:sp>
        <p:nvSpPr>
          <p:cNvPr id="51" name="Retângulo 50">
            <a:extLst>
              <a:ext uri="{FF2B5EF4-FFF2-40B4-BE49-F238E27FC236}">
                <a16:creationId xmlns:a16="http://schemas.microsoft.com/office/drawing/2014/main" id="{8DA71A91-DFAA-499E-34BB-9349B157E320}"/>
              </a:ext>
            </a:extLst>
          </p:cNvPr>
          <p:cNvSpPr/>
          <p:nvPr/>
        </p:nvSpPr>
        <p:spPr>
          <a:xfrm>
            <a:off x="3473077" y="3201297"/>
            <a:ext cx="1091798" cy="222005"/>
          </a:xfrm>
          <a:prstGeom prst="rect">
            <a:avLst/>
          </a:prstGeom>
          <a:no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NEUTROS</a:t>
            </a:r>
          </a:p>
        </p:txBody>
      </p:sp>
      <p:grpSp>
        <p:nvGrpSpPr>
          <p:cNvPr id="52" name="Agrupar 51">
            <a:extLst>
              <a:ext uri="{FF2B5EF4-FFF2-40B4-BE49-F238E27FC236}">
                <a16:creationId xmlns:a16="http://schemas.microsoft.com/office/drawing/2014/main" id="{4FFCBBE1-99ED-73CD-121B-4FEE0FB28A35}"/>
              </a:ext>
            </a:extLst>
          </p:cNvPr>
          <p:cNvGrpSpPr/>
          <p:nvPr/>
        </p:nvGrpSpPr>
        <p:grpSpPr>
          <a:xfrm>
            <a:off x="230788" y="4702179"/>
            <a:ext cx="5489694" cy="763164"/>
            <a:chOff x="1336676" y="5256123"/>
            <a:chExt cx="5097148" cy="763164"/>
          </a:xfrm>
        </p:grpSpPr>
        <p:sp>
          <p:nvSpPr>
            <p:cNvPr id="53" name="Retângulo: Cantos Arredondados 52">
              <a:extLst>
                <a:ext uri="{FF2B5EF4-FFF2-40B4-BE49-F238E27FC236}">
                  <a16:creationId xmlns:a16="http://schemas.microsoft.com/office/drawing/2014/main" id="{D9D911F2-4D80-C5F8-30A1-52ECC19FC1CD}"/>
                </a:ext>
              </a:extLst>
            </p:cNvPr>
            <p:cNvSpPr/>
            <p:nvPr/>
          </p:nvSpPr>
          <p:spPr>
            <a:xfrm>
              <a:off x="1336676" y="5256123"/>
              <a:ext cx="5097148" cy="763164"/>
            </a:xfrm>
            <a:prstGeom prst="round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Retângulo 53">
              <a:extLst>
                <a:ext uri="{FF2B5EF4-FFF2-40B4-BE49-F238E27FC236}">
                  <a16:creationId xmlns:a16="http://schemas.microsoft.com/office/drawing/2014/main" id="{BA07DECF-0A5F-C06B-DFAD-75F3EE865F4F}"/>
                </a:ext>
              </a:extLst>
            </p:cNvPr>
            <p:cNvSpPr/>
            <p:nvPr/>
          </p:nvSpPr>
          <p:spPr>
            <a:xfrm>
              <a:off x="1459022" y="5308888"/>
              <a:ext cx="731207" cy="645368"/>
            </a:xfrm>
            <a:prstGeom prst="rect">
              <a:avLst/>
            </a:prstGeom>
            <a:noFill/>
            <a:ln w="12700" cap="flat" cmpd="sng" algn="ctr">
              <a:noFill/>
              <a:prstDash val="solid"/>
              <a:miter lim="800000"/>
            </a:ln>
            <a:effectLst/>
          </p:spPr>
          <p:txBody>
            <a:bodyPr lIns="0" tIns="0" r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300" normalizeH="0" baseline="0" noProof="0" dirty="0">
                  <a:ln>
                    <a:noFill/>
                  </a:ln>
                  <a:solidFill>
                    <a:schemeClr val="bg2">
                      <a:lumMod val="50000"/>
                    </a:schemeClr>
                  </a:solidFill>
                  <a:effectLst/>
                  <a:uLnTx/>
                  <a:uFillTx/>
                  <a:latin typeface="Calibri" panose="020F0502020204030204" pitchFamily="34" charset="0"/>
                  <a:cs typeface="Calibri" panose="020F0502020204030204" pitchFamily="34" charset="0"/>
                </a:rPr>
                <a:t>NPS</a:t>
              </a:r>
              <a:endParaRPr kumimoji="0" lang="pt-BR" sz="1600" b="1" i="0" u="none" strike="noStrike" kern="0" cap="none" spc="300" normalizeH="0" baseline="0" noProof="0" dirty="0">
                <a:ln>
                  <a:noFill/>
                </a:ln>
                <a:solidFill>
                  <a:schemeClr val="bg2">
                    <a:lumMod val="50000"/>
                  </a:schemeClr>
                </a:solidFill>
                <a:effectLst/>
                <a:uLnTx/>
                <a:uFillTx/>
                <a:latin typeface="Calibri" panose="020F0502020204030204" pitchFamily="34" charset="0"/>
                <a:cs typeface="Calibri" panose="020F0502020204030204" pitchFamily="34" charset="0"/>
              </a:endParaRPr>
            </a:p>
          </p:txBody>
        </p:sp>
        <p:sp>
          <p:nvSpPr>
            <p:cNvPr id="55" name="Retângulo: Cantos Arredondados 54">
              <a:extLst>
                <a:ext uri="{FF2B5EF4-FFF2-40B4-BE49-F238E27FC236}">
                  <a16:creationId xmlns:a16="http://schemas.microsoft.com/office/drawing/2014/main" id="{140BC541-D06F-DF1D-0816-941EDA3DAC8A}"/>
                </a:ext>
              </a:extLst>
            </p:cNvPr>
            <p:cNvSpPr/>
            <p:nvPr/>
          </p:nvSpPr>
          <p:spPr>
            <a:xfrm>
              <a:off x="2444436" y="5439914"/>
              <a:ext cx="1660678" cy="408972"/>
            </a:xfrm>
            <a:prstGeom prst="roundRect">
              <a:avLst/>
            </a:prstGeom>
            <a:solidFill>
              <a:srgbClr val="70AD47"/>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de PROMOTORES</a:t>
              </a:r>
            </a:p>
          </p:txBody>
        </p:sp>
        <p:sp>
          <p:nvSpPr>
            <p:cNvPr id="56" name="Retângulo: Cantos Arredondados 55">
              <a:extLst>
                <a:ext uri="{FF2B5EF4-FFF2-40B4-BE49-F238E27FC236}">
                  <a16:creationId xmlns:a16="http://schemas.microsoft.com/office/drawing/2014/main" id="{9AD6C3A9-A7E7-3003-1F05-9E8679593CA9}"/>
                </a:ext>
              </a:extLst>
            </p:cNvPr>
            <p:cNvSpPr/>
            <p:nvPr/>
          </p:nvSpPr>
          <p:spPr>
            <a:xfrm>
              <a:off x="4619115" y="5436837"/>
              <a:ext cx="1660678" cy="408972"/>
            </a:xfrm>
            <a:prstGeom prst="roundRect">
              <a:avLst/>
            </a:prstGeom>
            <a:solidFill>
              <a:srgbClr val="FF7C80"/>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de DETRATORES</a:t>
              </a:r>
            </a:p>
          </p:txBody>
        </p:sp>
        <p:sp>
          <p:nvSpPr>
            <p:cNvPr id="57" name="Retângulo 56">
              <a:extLst>
                <a:ext uri="{FF2B5EF4-FFF2-40B4-BE49-F238E27FC236}">
                  <a16:creationId xmlns:a16="http://schemas.microsoft.com/office/drawing/2014/main" id="{A82E2A3E-7673-0A1C-FD1A-9B8E8D185AAA}"/>
                </a:ext>
              </a:extLst>
            </p:cNvPr>
            <p:cNvSpPr/>
            <p:nvPr/>
          </p:nvSpPr>
          <p:spPr>
            <a:xfrm>
              <a:off x="4214901" y="5607254"/>
              <a:ext cx="279038" cy="68137"/>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8" name="Retângulo 57">
              <a:extLst>
                <a:ext uri="{FF2B5EF4-FFF2-40B4-BE49-F238E27FC236}">
                  <a16:creationId xmlns:a16="http://schemas.microsoft.com/office/drawing/2014/main" id="{FFF01CFE-3F82-C9F8-5688-D2C02407D2D2}"/>
                </a:ext>
              </a:extLst>
            </p:cNvPr>
            <p:cNvSpPr/>
            <p:nvPr/>
          </p:nvSpPr>
          <p:spPr>
            <a:xfrm>
              <a:off x="2055068" y="5670874"/>
              <a:ext cx="279038" cy="68137"/>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9" name="Retângulo 58">
              <a:extLst>
                <a:ext uri="{FF2B5EF4-FFF2-40B4-BE49-F238E27FC236}">
                  <a16:creationId xmlns:a16="http://schemas.microsoft.com/office/drawing/2014/main" id="{C562F471-E673-9C71-F098-3BA498BE5BEE}"/>
                </a:ext>
              </a:extLst>
            </p:cNvPr>
            <p:cNvSpPr/>
            <p:nvPr/>
          </p:nvSpPr>
          <p:spPr>
            <a:xfrm>
              <a:off x="2055068" y="5538501"/>
              <a:ext cx="279038" cy="68137"/>
            </a:xfrm>
            <a:prstGeom prst="rect">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60" name="Elipse 59">
            <a:extLst>
              <a:ext uri="{FF2B5EF4-FFF2-40B4-BE49-F238E27FC236}">
                <a16:creationId xmlns:a16="http://schemas.microsoft.com/office/drawing/2014/main" id="{BAC67378-4381-64AB-C134-AB7B81CBA2E6}"/>
              </a:ext>
            </a:extLst>
          </p:cNvPr>
          <p:cNvSpPr/>
          <p:nvPr/>
        </p:nvSpPr>
        <p:spPr>
          <a:xfrm>
            <a:off x="230788" y="4208616"/>
            <a:ext cx="433614" cy="408972"/>
          </a:xfrm>
          <a:prstGeom prst="ellipse">
            <a:avLst/>
          </a:prstGeom>
          <a:no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srgbClr val="FF7C80"/>
                </a:solidFill>
                <a:effectLst/>
                <a:uLnTx/>
                <a:uFillTx/>
                <a:latin typeface="Calibri" panose="020F0502020204030204" pitchFamily="34" charset="0"/>
                <a:cs typeface="Calibri" panose="020F0502020204030204" pitchFamily="34" charset="0"/>
              </a:rPr>
              <a:t>0</a:t>
            </a:r>
          </a:p>
        </p:txBody>
      </p:sp>
      <p:grpSp>
        <p:nvGrpSpPr>
          <p:cNvPr id="61" name="Agrupar 60">
            <a:extLst>
              <a:ext uri="{FF2B5EF4-FFF2-40B4-BE49-F238E27FC236}">
                <a16:creationId xmlns:a16="http://schemas.microsoft.com/office/drawing/2014/main" id="{78B25A8B-4F83-F63D-633B-DD44A3CA1CFB}"/>
              </a:ext>
            </a:extLst>
          </p:cNvPr>
          <p:cNvGrpSpPr/>
          <p:nvPr/>
        </p:nvGrpSpPr>
        <p:grpSpPr>
          <a:xfrm>
            <a:off x="327908" y="3624010"/>
            <a:ext cx="239375" cy="596089"/>
            <a:chOff x="972090" y="4454157"/>
            <a:chExt cx="239375" cy="596089"/>
          </a:xfrm>
          <a:effectLst/>
        </p:grpSpPr>
        <p:sp>
          <p:nvSpPr>
            <p:cNvPr id="62" name="Freeform 7">
              <a:extLst>
                <a:ext uri="{FF2B5EF4-FFF2-40B4-BE49-F238E27FC236}">
                  <a16:creationId xmlns:a16="http://schemas.microsoft.com/office/drawing/2014/main" id="{738F80A2-FE65-0EFB-8186-060EA5237515}"/>
                </a:ext>
              </a:extLst>
            </p:cNvPr>
            <p:cNvSpPr>
              <a:spLocks noEditPoints="1"/>
            </p:cNvSpPr>
            <p:nvPr/>
          </p:nvSpPr>
          <p:spPr bwMode="auto">
            <a:xfrm>
              <a:off x="972090" y="4454157"/>
              <a:ext cx="239375" cy="596089"/>
            </a:xfrm>
            <a:custGeom>
              <a:avLst/>
              <a:gdLst/>
              <a:ahLst/>
              <a:cxnLst>
                <a:cxn ang="0">
                  <a:pos x="77" y="24"/>
                </a:cxn>
                <a:cxn ang="0">
                  <a:pos x="54" y="0"/>
                </a:cxn>
                <a:cxn ang="0">
                  <a:pos x="31" y="24"/>
                </a:cxn>
                <a:cxn ang="0">
                  <a:pos x="77" y="24"/>
                </a:cxn>
                <a:cxn ang="0">
                  <a:pos x="1" y="117"/>
                </a:cxn>
                <a:cxn ang="0">
                  <a:pos x="7" y="80"/>
                </a:cxn>
                <a:cxn ang="0">
                  <a:pos x="32" y="62"/>
                </a:cxn>
                <a:cxn ang="0">
                  <a:pos x="35" y="62"/>
                </a:cxn>
                <a:cxn ang="0">
                  <a:pos x="50" y="85"/>
                </a:cxn>
                <a:cxn ang="0">
                  <a:pos x="50" y="73"/>
                </a:cxn>
                <a:cxn ang="0">
                  <a:pos x="48" y="70"/>
                </a:cxn>
                <a:cxn ang="0">
                  <a:pos x="54" y="66"/>
                </a:cxn>
                <a:cxn ang="0">
                  <a:pos x="60" y="70"/>
                </a:cxn>
                <a:cxn ang="0">
                  <a:pos x="58" y="73"/>
                </a:cxn>
                <a:cxn ang="0">
                  <a:pos x="58" y="85"/>
                </a:cxn>
                <a:cxn ang="0">
                  <a:pos x="73" y="62"/>
                </a:cxn>
                <a:cxn ang="0">
                  <a:pos x="76" y="62"/>
                </a:cxn>
                <a:cxn ang="0">
                  <a:pos x="101" y="80"/>
                </a:cxn>
                <a:cxn ang="0">
                  <a:pos x="107" y="117"/>
                </a:cxn>
                <a:cxn ang="0">
                  <a:pos x="107" y="161"/>
                </a:cxn>
                <a:cxn ang="0">
                  <a:pos x="86" y="166"/>
                </a:cxn>
                <a:cxn ang="0">
                  <a:pos x="85" y="249"/>
                </a:cxn>
                <a:cxn ang="0">
                  <a:pos x="54" y="258"/>
                </a:cxn>
                <a:cxn ang="0">
                  <a:pos x="23" y="249"/>
                </a:cxn>
                <a:cxn ang="0">
                  <a:pos x="22" y="166"/>
                </a:cxn>
                <a:cxn ang="0">
                  <a:pos x="1" y="161"/>
                </a:cxn>
                <a:cxn ang="0">
                  <a:pos x="1" y="117"/>
                </a:cxn>
              </a:cxnLst>
              <a:rect l="0" t="0" r="r" b="b"/>
              <a:pathLst>
                <a:path w="108" h="269">
                  <a:moveTo>
                    <a:pt x="77" y="24"/>
                  </a:moveTo>
                  <a:cubicBezTo>
                    <a:pt x="77" y="11"/>
                    <a:pt x="68" y="0"/>
                    <a:pt x="54" y="0"/>
                  </a:cubicBezTo>
                  <a:cubicBezTo>
                    <a:pt x="39" y="0"/>
                    <a:pt x="31" y="11"/>
                    <a:pt x="31" y="24"/>
                  </a:cubicBezTo>
                  <a:cubicBezTo>
                    <a:pt x="31" y="73"/>
                    <a:pt x="77" y="73"/>
                    <a:pt x="77" y="24"/>
                  </a:cubicBezTo>
                  <a:close/>
                  <a:moveTo>
                    <a:pt x="1" y="117"/>
                  </a:moveTo>
                  <a:cubicBezTo>
                    <a:pt x="1" y="104"/>
                    <a:pt x="1" y="90"/>
                    <a:pt x="7" y="80"/>
                  </a:cubicBezTo>
                  <a:cubicBezTo>
                    <a:pt x="12" y="71"/>
                    <a:pt x="21" y="62"/>
                    <a:pt x="32" y="62"/>
                  </a:cubicBezTo>
                  <a:cubicBezTo>
                    <a:pt x="35" y="62"/>
                    <a:pt x="35" y="62"/>
                    <a:pt x="35" y="62"/>
                  </a:cubicBezTo>
                  <a:cubicBezTo>
                    <a:pt x="50" y="85"/>
                    <a:pt x="50" y="85"/>
                    <a:pt x="50" y="85"/>
                  </a:cubicBezTo>
                  <a:cubicBezTo>
                    <a:pt x="50" y="73"/>
                    <a:pt x="50" y="73"/>
                    <a:pt x="50" y="73"/>
                  </a:cubicBezTo>
                  <a:cubicBezTo>
                    <a:pt x="48" y="70"/>
                    <a:pt x="48" y="70"/>
                    <a:pt x="48" y="70"/>
                  </a:cubicBezTo>
                  <a:cubicBezTo>
                    <a:pt x="54" y="66"/>
                    <a:pt x="54" y="66"/>
                    <a:pt x="54" y="66"/>
                  </a:cubicBezTo>
                  <a:cubicBezTo>
                    <a:pt x="60" y="70"/>
                    <a:pt x="60" y="70"/>
                    <a:pt x="60" y="70"/>
                  </a:cubicBezTo>
                  <a:cubicBezTo>
                    <a:pt x="58" y="73"/>
                    <a:pt x="58" y="73"/>
                    <a:pt x="58" y="73"/>
                  </a:cubicBezTo>
                  <a:cubicBezTo>
                    <a:pt x="58" y="85"/>
                    <a:pt x="58" y="85"/>
                    <a:pt x="58" y="85"/>
                  </a:cubicBezTo>
                  <a:cubicBezTo>
                    <a:pt x="73" y="62"/>
                    <a:pt x="73" y="62"/>
                    <a:pt x="73" y="62"/>
                  </a:cubicBezTo>
                  <a:cubicBezTo>
                    <a:pt x="76" y="62"/>
                    <a:pt x="76" y="62"/>
                    <a:pt x="76" y="62"/>
                  </a:cubicBezTo>
                  <a:cubicBezTo>
                    <a:pt x="87" y="62"/>
                    <a:pt x="96" y="71"/>
                    <a:pt x="101" y="80"/>
                  </a:cubicBezTo>
                  <a:cubicBezTo>
                    <a:pt x="107" y="90"/>
                    <a:pt x="107" y="104"/>
                    <a:pt x="107" y="117"/>
                  </a:cubicBezTo>
                  <a:cubicBezTo>
                    <a:pt x="107" y="135"/>
                    <a:pt x="107" y="143"/>
                    <a:pt x="107" y="161"/>
                  </a:cubicBezTo>
                  <a:cubicBezTo>
                    <a:pt x="108" y="169"/>
                    <a:pt x="91" y="172"/>
                    <a:pt x="86" y="166"/>
                  </a:cubicBezTo>
                  <a:cubicBezTo>
                    <a:pt x="85" y="249"/>
                    <a:pt x="85" y="249"/>
                    <a:pt x="85" y="249"/>
                  </a:cubicBezTo>
                  <a:cubicBezTo>
                    <a:pt x="85" y="266"/>
                    <a:pt x="63" y="269"/>
                    <a:pt x="54" y="258"/>
                  </a:cubicBezTo>
                  <a:cubicBezTo>
                    <a:pt x="45" y="269"/>
                    <a:pt x="23" y="266"/>
                    <a:pt x="23" y="249"/>
                  </a:cubicBezTo>
                  <a:cubicBezTo>
                    <a:pt x="22" y="166"/>
                    <a:pt x="22" y="166"/>
                    <a:pt x="22" y="166"/>
                  </a:cubicBezTo>
                  <a:cubicBezTo>
                    <a:pt x="17" y="172"/>
                    <a:pt x="0" y="169"/>
                    <a:pt x="1" y="161"/>
                  </a:cubicBezTo>
                  <a:cubicBezTo>
                    <a:pt x="1" y="143"/>
                    <a:pt x="1" y="135"/>
                    <a:pt x="1" y="117"/>
                  </a:cubicBezTo>
                  <a:close/>
                </a:path>
              </a:pathLst>
            </a:custGeom>
            <a:solidFill>
              <a:srgbClr val="FF7C8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3" name="Elipse 62">
              <a:extLst>
                <a:ext uri="{FF2B5EF4-FFF2-40B4-BE49-F238E27FC236}">
                  <a16:creationId xmlns:a16="http://schemas.microsoft.com/office/drawing/2014/main" id="{73EE9BE5-D13D-17B8-354F-A184B3AB738C}"/>
                </a:ext>
              </a:extLst>
            </p:cNvPr>
            <p:cNvSpPr/>
            <p:nvPr/>
          </p:nvSpPr>
          <p:spPr>
            <a:xfrm>
              <a:off x="1008160" y="4580346"/>
              <a:ext cx="167233" cy="159155"/>
            </a:xfrm>
            <a:prstGeom prst="ellipse">
              <a:avLst/>
            </a:prstGeom>
            <a:solidFill>
              <a:srgbClr val="FF7C8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64" name="Retângulo 63">
            <a:extLst>
              <a:ext uri="{FF2B5EF4-FFF2-40B4-BE49-F238E27FC236}">
                <a16:creationId xmlns:a16="http://schemas.microsoft.com/office/drawing/2014/main" id="{77E3CB0B-445B-3F4D-FFA1-95CC71455EB2}"/>
              </a:ext>
            </a:extLst>
          </p:cNvPr>
          <p:cNvSpPr/>
          <p:nvPr/>
        </p:nvSpPr>
        <p:spPr>
          <a:xfrm>
            <a:off x="6964689" y="3294820"/>
            <a:ext cx="3599023" cy="2105492"/>
          </a:xfrm>
          <a:prstGeom prst="rect">
            <a:avLst/>
          </a:prstGeom>
          <a:noFill/>
          <a:ln w="28575" cap="flat" cmpd="sng" algn="ctr">
            <a:solidFill>
              <a:sysClr val="window" lastClr="FFFFFF">
                <a:lumMod val="85000"/>
              </a:sysClr>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65" name="CaixaDeTexto 64">
            <a:extLst>
              <a:ext uri="{FF2B5EF4-FFF2-40B4-BE49-F238E27FC236}">
                <a16:creationId xmlns:a16="http://schemas.microsoft.com/office/drawing/2014/main" id="{24448E31-5211-7108-A96C-8D4404E09BCF}"/>
              </a:ext>
            </a:extLst>
          </p:cNvPr>
          <p:cNvSpPr txBox="1"/>
          <p:nvPr/>
        </p:nvSpPr>
        <p:spPr>
          <a:xfrm>
            <a:off x="6979204" y="3446300"/>
            <a:ext cx="3584508" cy="400110"/>
          </a:xfrm>
          <a:prstGeom prst="rect">
            <a:avLst/>
          </a:prstGeom>
          <a:noFill/>
        </p:spPr>
        <p:txBody>
          <a:bodyPr wrap="square" rtlCol="0">
            <a:spAutoFit/>
          </a:bodyPr>
          <a:lstStyle/>
          <a:p>
            <a:pPr algn="ctr" fontAlgn="auto">
              <a:spcBef>
                <a:spcPts val="0"/>
              </a:spcBef>
              <a:spcAft>
                <a:spcPts val="0"/>
              </a:spcAft>
            </a:pPr>
            <a:r>
              <a:rPr lang="pt-BR" b="1" dirty="0">
                <a:solidFill>
                  <a:schemeClr val="bg2">
                    <a:lumMod val="50000"/>
                  </a:schemeClr>
                </a:solidFill>
                <a:latin typeface="Calibri" panose="020F0502020204030204" pitchFamily="34" charset="0"/>
                <a:cs typeface="Calibri" panose="020F0502020204030204" pitchFamily="34" charset="0"/>
              </a:rPr>
              <a:t>Significado do NPS Obtido</a:t>
            </a:r>
          </a:p>
        </p:txBody>
      </p:sp>
      <p:sp>
        <p:nvSpPr>
          <p:cNvPr id="66" name="Retângulo de cantos arredondados 128">
            <a:extLst>
              <a:ext uri="{FF2B5EF4-FFF2-40B4-BE49-F238E27FC236}">
                <a16:creationId xmlns:a16="http://schemas.microsoft.com/office/drawing/2014/main" id="{C472C54B-7DB0-C9B1-9CE4-5EBCD42E96C2}"/>
              </a:ext>
            </a:extLst>
          </p:cNvPr>
          <p:cNvSpPr/>
          <p:nvPr/>
        </p:nvSpPr>
        <p:spPr>
          <a:xfrm>
            <a:off x="7199171" y="4788937"/>
            <a:ext cx="863888" cy="302722"/>
          </a:xfrm>
          <a:prstGeom prst="roundRect">
            <a:avLst/>
          </a:prstGeom>
          <a:solidFill>
            <a:srgbClr val="FF7C80"/>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29</a:t>
            </a:r>
          </a:p>
        </p:txBody>
      </p:sp>
      <p:sp>
        <p:nvSpPr>
          <p:cNvPr id="67" name="Retângulo de cantos arredondados 130">
            <a:extLst>
              <a:ext uri="{FF2B5EF4-FFF2-40B4-BE49-F238E27FC236}">
                <a16:creationId xmlns:a16="http://schemas.microsoft.com/office/drawing/2014/main" id="{5FFDC7F9-6DE7-4DBD-3D94-F53CF2BE018F}"/>
              </a:ext>
            </a:extLst>
          </p:cNvPr>
          <p:cNvSpPr/>
          <p:nvPr/>
        </p:nvSpPr>
        <p:spPr>
          <a:xfrm>
            <a:off x="7199171" y="4023506"/>
            <a:ext cx="863888" cy="307777"/>
          </a:xfrm>
          <a:prstGeom prst="roundRect">
            <a:avLst/>
          </a:prstGeom>
          <a:solidFill>
            <a:srgbClr val="70AD47"/>
          </a:solidFill>
          <a:ln>
            <a:noFill/>
          </a:ln>
          <a:effectLst/>
          <a:scene3d>
            <a:camera prst="orthographicFront">
              <a:rot lat="0" lon="0" rev="0"/>
            </a:camera>
            <a:lightRig rig="threePt" dir="t">
              <a:rot lat="0" lon="0" rev="1200000"/>
            </a:lightRig>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60</a:t>
            </a:r>
          </a:p>
        </p:txBody>
      </p:sp>
      <p:sp>
        <p:nvSpPr>
          <p:cNvPr id="68" name="Rectangle 6">
            <a:extLst>
              <a:ext uri="{FF2B5EF4-FFF2-40B4-BE49-F238E27FC236}">
                <a16:creationId xmlns:a16="http://schemas.microsoft.com/office/drawing/2014/main" id="{B987E280-D494-12D1-1C78-95008545429A}"/>
              </a:ext>
            </a:extLst>
          </p:cNvPr>
          <p:cNvSpPr>
            <a:spLocks noChangeArrowheads="1"/>
          </p:cNvSpPr>
          <p:nvPr/>
        </p:nvSpPr>
        <p:spPr bwMode="auto">
          <a:xfrm>
            <a:off x="8077573" y="4023669"/>
            <a:ext cx="2345671" cy="307777"/>
          </a:xfrm>
          <a:prstGeom prst="rect">
            <a:avLst/>
          </a:prstGeom>
          <a:noFill/>
          <a:ln w="9525">
            <a:noFill/>
            <a:miter lim="800000"/>
            <a:headEnd/>
            <a:tailEnd/>
          </a:ln>
        </p:spPr>
        <p:txBody>
          <a:bodyPr wrap="square">
            <a:spAutoFit/>
          </a:bodyPr>
          <a:lstStyle/>
          <a:p>
            <a:pPr algn="just" fontAlgn="auto">
              <a:spcBef>
                <a:spcPts val="0"/>
              </a:spcBef>
              <a:spcAft>
                <a:spcPts val="0"/>
              </a:spcAft>
              <a:buClr>
                <a:srgbClr val="CC0000"/>
              </a:buClr>
            </a:pPr>
            <a:r>
              <a:rPr lang="pt-BR" sz="1400" dirty="0">
                <a:solidFill>
                  <a:schemeClr val="bg2">
                    <a:lumMod val="50000"/>
                  </a:schemeClr>
                </a:solidFill>
                <a:latin typeface="Calibri" panose="020F0502020204030204" pitchFamily="34" charset="0"/>
                <a:cs typeface="Calibri" panose="020F0502020204030204" pitchFamily="34" charset="0"/>
              </a:rPr>
              <a:t>Fidelidade e excelência</a:t>
            </a:r>
          </a:p>
        </p:txBody>
      </p:sp>
      <p:sp>
        <p:nvSpPr>
          <p:cNvPr id="69" name="Rectangle 7">
            <a:extLst>
              <a:ext uri="{FF2B5EF4-FFF2-40B4-BE49-F238E27FC236}">
                <a16:creationId xmlns:a16="http://schemas.microsoft.com/office/drawing/2014/main" id="{A770BC37-F174-EFF3-4CC8-7C55F56AD1B2}"/>
              </a:ext>
            </a:extLst>
          </p:cNvPr>
          <p:cNvSpPr>
            <a:spLocks noChangeArrowheads="1"/>
          </p:cNvSpPr>
          <p:nvPr/>
        </p:nvSpPr>
        <p:spPr bwMode="auto">
          <a:xfrm>
            <a:off x="8077573" y="4405811"/>
            <a:ext cx="2345671" cy="307777"/>
          </a:xfrm>
          <a:prstGeom prst="rect">
            <a:avLst/>
          </a:prstGeom>
          <a:noFill/>
          <a:ln w="9525">
            <a:noFill/>
            <a:miter lim="800000"/>
            <a:headEnd/>
            <a:tailEnd/>
          </a:ln>
        </p:spPr>
        <p:txBody>
          <a:bodyPr wrap="square">
            <a:spAutoFit/>
          </a:bodyPr>
          <a:lstStyle/>
          <a:p>
            <a:pPr algn="just" fontAlgn="auto">
              <a:spcBef>
                <a:spcPts val="0"/>
              </a:spcBef>
              <a:spcAft>
                <a:spcPts val="0"/>
              </a:spcAft>
              <a:buClr>
                <a:srgbClr val="CC0000"/>
              </a:buClr>
            </a:pPr>
            <a:r>
              <a:rPr lang="pt-BR" sz="1400" dirty="0">
                <a:solidFill>
                  <a:schemeClr val="bg2">
                    <a:lumMod val="50000"/>
                  </a:schemeClr>
                </a:solidFill>
                <a:latin typeface="Calibri" panose="020F0502020204030204" pitchFamily="34" charset="0"/>
                <a:cs typeface="Calibri" panose="020F0502020204030204" pitchFamily="34" charset="0"/>
              </a:rPr>
              <a:t>Fidelidade conforme</a:t>
            </a:r>
          </a:p>
        </p:txBody>
      </p:sp>
      <p:sp>
        <p:nvSpPr>
          <p:cNvPr id="70" name="Rectangle 7">
            <a:extLst>
              <a:ext uri="{FF2B5EF4-FFF2-40B4-BE49-F238E27FC236}">
                <a16:creationId xmlns:a16="http://schemas.microsoft.com/office/drawing/2014/main" id="{DCEA7DA4-29C2-5614-ABFD-F8CB353DE350}"/>
              </a:ext>
            </a:extLst>
          </p:cNvPr>
          <p:cNvSpPr>
            <a:spLocks noChangeArrowheads="1"/>
          </p:cNvSpPr>
          <p:nvPr/>
        </p:nvSpPr>
        <p:spPr bwMode="auto">
          <a:xfrm>
            <a:off x="8077573" y="4794510"/>
            <a:ext cx="2345671" cy="307777"/>
          </a:xfrm>
          <a:prstGeom prst="rect">
            <a:avLst/>
          </a:prstGeom>
          <a:noFill/>
          <a:ln w="9525">
            <a:noFill/>
            <a:miter lim="800000"/>
            <a:headEnd/>
            <a:tailEnd/>
          </a:ln>
        </p:spPr>
        <p:txBody>
          <a:bodyPr wrap="square">
            <a:spAutoFit/>
          </a:bodyPr>
          <a:lstStyle/>
          <a:p>
            <a:pPr algn="just" fontAlgn="auto">
              <a:spcBef>
                <a:spcPts val="0"/>
              </a:spcBef>
              <a:spcAft>
                <a:spcPts val="0"/>
              </a:spcAft>
              <a:buClr>
                <a:srgbClr val="CC0000"/>
              </a:buClr>
            </a:pPr>
            <a:r>
              <a:rPr lang="pt-BR" sz="1400" dirty="0">
                <a:solidFill>
                  <a:schemeClr val="bg2">
                    <a:lumMod val="50000"/>
                  </a:schemeClr>
                </a:solidFill>
                <a:latin typeface="Calibri" panose="020F0502020204030204" pitchFamily="34" charset="0"/>
                <a:cs typeface="Calibri" panose="020F0502020204030204" pitchFamily="34" charset="0"/>
              </a:rPr>
              <a:t>Fidelidade  não conforme</a:t>
            </a:r>
          </a:p>
        </p:txBody>
      </p:sp>
      <p:sp>
        <p:nvSpPr>
          <p:cNvPr id="71" name="Retângulo: Cantos Arredondados 70">
            <a:extLst>
              <a:ext uri="{FF2B5EF4-FFF2-40B4-BE49-F238E27FC236}">
                <a16:creationId xmlns:a16="http://schemas.microsoft.com/office/drawing/2014/main" id="{F8652D4C-2AAA-ED67-39DB-053B2A39525C}"/>
              </a:ext>
            </a:extLst>
          </p:cNvPr>
          <p:cNvSpPr/>
          <p:nvPr/>
        </p:nvSpPr>
        <p:spPr>
          <a:xfrm>
            <a:off x="7199171" y="4407732"/>
            <a:ext cx="863888" cy="302722"/>
          </a:xfrm>
          <a:prstGeom prst="roundRect">
            <a:avLst/>
          </a:prstGeom>
          <a:solidFill>
            <a:srgbClr val="FFE699"/>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 30 ≤ 59</a:t>
            </a:r>
          </a:p>
        </p:txBody>
      </p:sp>
      <p:sp>
        <p:nvSpPr>
          <p:cNvPr id="72" name="Rectangle 6">
            <a:extLst>
              <a:ext uri="{FF2B5EF4-FFF2-40B4-BE49-F238E27FC236}">
                <a16:creationId xmlns:a16="http://schemas.microsoft.com/office/drawing/2014/main" id="{3351C288-B880-3FA2-7C43-9223D83E55D8}"/>
              </a:ext>
            </a:extLst>
          </p:cNvPr>
          <p:cNvSpPr>
            <a:spLocks noChangeArrowheads="1"/>
          </p:cNvSpPr>
          <p:nvPr/>
        </p:nvSpPr>
        <p:spPr bwMode="auto">
          <a:xfrm>
            <a:off x="0" y="1073564"/>
            <a:ext cx="10801350" cy="1723549"/>
          </a:xfrm>
          <a:prstGeom prst="rect">
            <a:avLst/>
          </a:prstGeom>
          <a:noFill/>
          <a:ln w="9525">
            <a:noFill/>
            <a:miter lim="800000"/>
            <a:headEnd/>
            <a:tailEnd/>
          </a:ln>
        </p:spPr>
        <p:txBody>
          <a:bodyPr wrap="square">
            <a:spAutoFit/>
          </a:bodyPr>
          <a:lstStyle/>
          <a:p>
            <a:pPr marL="342866" indent="-342866" algn="just" fontAlgn="auto">
              <a:spcBef>
                <a:spcPts val="0"/>
              </a:spcBef>
              <a:spcAft>
                <a:spcPts val="0"/>
              </a:spcAft>
              <a:buClr>
                <a:srgbClr val="CC0000"/>
              </a:buClr>
              <a:buFontTx/>
              <a:buChar char="»"/>
            </a:pPr>
            <a:r>
              <a:rPr lang="pt-BR" sz="1600" b="1" dirty="0">
                <a:solidFill>
                  <a:schemeClr val="bg2">
                    <a:lumMod val="50000"/>
                  </a:schemeClr>
                </a:solidFill>
                <a:latin typeface="Calibri" panose="020F0502020204030204" pitchFamily="34" charset="0"/>
                <a:cs typeface="Calibri" panose="020F0502020204030204" pitchFamily="34" charset="0"/>
              </a:rPr>
              <a:t>NPS  </a:t>
            </a:r>
            <a:r>
              <a:rPr lang="pt-BR" sz="1600" dirty="0">
                <a:solidFill>
                  <a:schemeClr val="bg2">
                    <a:lumMod val="50000"/>
                  </a:schemeClr>
                </a:solidFill>
                <a:latin typeface="Calibri" panose="020F0502020204030204" pitchFamily="34" charset="0"/>
                <a:cs typeface="Calibri" panose="020F0502020204030204" pitchFamily="34" charset="0"/>
              </a:rPr>
              <a:t>–</a:t>
            </a:r>
            <a:r>
              <a:rPr lang="pt-BR" sz="1600" b="1" dirty="0">
                <a:solidFill>
                  <a:schemeClr val="bg2">
                    <a:lumMod val="50000"/>
                  </a:schemeClr>
                </a:solidFill>
                <a:latin typeface="Calibri" panose="020F0502020204030204" pitchFamily="34" charset="0"/>
                <a:cs typeface="Calibri" panose="020F0502020204030204" pitchFamily="34" charset="0"/>
              </a:rPr>
              <a:t> Net   Promoter   Score</a:t>
            </a:r>
          </a:p>
          <a:p>
            <a:pPr algn="just" fontAlgn="auto">
              <a:spcBef>
                <a:spcPts val="0"/>
              </a:spcBef>
              <a:spcAft>
                <a:spcPts val="0"/>
              </a:spcAft>
              <a:buClr>
                <a:srgbClr val="CC0000"/>
              </a:buClr>
            </a:pPr>
            <a:endParaRPr lang="pt-BR" sz="1800" b="1" dirty="0">
              <a:solidFill>
                <a:schemeClr val="bg2">
                  <a:lumMod val="50000"/>
                </a:schemeClr>
              </a:solidFill>
              <a:latin typeface="Calibri" panose="020F0502020204030204" pitchFamily="34" charset="0"/>
              <a:cs typeface="Calibri" panose="020F0502020204030204" pitchFamily="34" charset="0"/>
            </a:endParaRPr>
          </a:p>
          <a:p>
            <a:pPr algn="just" fontAlgn="auto">
              <a:spcBef>
                <a:spcPts val="0"/>
              </a:spcBef>
              <a:spcAft>
                <a:spcPts val="0"/>
              </a:spcAft>
              <a:buClr>
                <a:srgbClr val="CC0000"/>
              </a:buClr>
            </a:pPr>
            <a:r>
              <a:rPr lang="pt-BR" sz="1400" dirty="0">
                <a:solidFill>
                  <a:schemeClr val="bg2">
                    <a:lumMod val="50000"/>
                  </a:schemeClr>
                </a:solidFill>
                <a:latin typeface="Calibri" panose="020F0502020204030204" pitchFamily="34" charset="0"/>
                <a:cs typeface="Calibri" panose="020F0502020204030204" pitchFamily="34" charset="0"/>
              </a:rPr>
              <a:t>É  o   único   índice  de   lealdade   do   cliente globalmente aceito, classifica os clientes, agrupados em: promotores, neutros e detratores. </a:t>
            </a:r>
          </a:p>
          <a:p>
            <a:pPr algn="just" fontAlgn="auto">
              <a:spcBef>
                <a:spcPts val="0"/>
              </a:spcBef>
              <a:spcAft>
                <a:spcPts val="0"/>
              </a:spcAft>
            </a:pPr>
            <a:endParaRPr lang="pt-BR" sz="1400" dirty="0">
              <a:solidFill>
                <a:schemeClr val="bg2">
                  <a:lumMod val="50000"/>
                </a:schemeClr>
              </a:solidFill>
              <a:latin typeface="Calibri" panose="020F0502020204030204" pitchFamily="34" charset="0"/>
              <a:cs typeface="Calibri" panose="020F0502020204030204" pitchFamily="34" charset="0"/>
            </a:endParaRPr>
          </a:p>
          <a:p>
            <a:pPr algn="just" fontAlgn="auto">
              <a:spcBef>
                <a:spcPts val="0"/>
              </a:spcBef>
              <a:spcAft>
                <a:spcPts val="0"/>
              </a:spcAft>
            </a:pPr>
            <a:r>
              <a:rPr lang="pt-BR" sz="1400" dirty="0">
                <a:solidFill>
                  <a:schemeClr val="bg2">
                    <a:lumMod val="50000"/>
                  </a:schemeClr>
                </a:solidFill>
                <a:latin typeface="Calibri" panose="020F0502020204030204" pitchFamily="34" charset="0"/>
                <a:cs typeface="Calibri" panose="020F0502020204030204" pitchFamily="34" charset="0"/>
              </a:rPr>
              <a:t>Foi desenvolvido pela americana Bain &amp; Company, por meio de estudos prospectivos. Utilizamos os conceitos publicados no livro “A Pergunta Definitiva” de Fred Reichheld. É obtido pelo que Reichheld chama de “a pergunta definitiva”: Você recomendaria o serviço/produto/empresa para parentes e amigos? Qual a probabilidade de você recomendar, dando nota de 0 a 10, onde 0 = nem um pouco provável e 10 = altamente provável? </a:t>
            </a:r>
          </a:p>
        </p:txBody>
      </p:sp>
    </p:spTree>
    <p:extLst>
      <p:ext uri="{BB962C8B-B14F-4D97-AF65-F5344CB8AC3E}">
        <p14:creationId xmlns:p14="http://schemas.microsoft.com/office/powerpoint/2010/main" val="3618798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B190540-BAEC-1DB4-7CD3-0201AEDEF67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Dados Técnicos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Retângulo 4">
            <a:extLst>
              <a:ext uri="{FF2B5EF4-FFF2-40B4-BE49-F238E27FC236}">
                <a16:creationId xmlns:a16="http://schemas.microsoft.com/office/drawing/2014/main" id="{82B2230B-D4B7-C709-2F78-026E27254168}"/>
              </a:ext>
            </a:extLst>
          </p:cNvPr>
          <p:cNvSpPr/>
          <p:nvPr/>
        </p:nvSpPr>
        <p:spPr>
          <a:xfrm>
            <a:off x="168110" y="1176638"/>
            <a:ext cx="6935055" cy="2149645"/>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Retângulo 5">
            <a:extLst>
              <a:ext uri="{FF2B5EF4-FFF2-40B4-BE49-F238E27FC236}">
                <a16:creationId xmlns:a16="http://schemas.microsoft.com/office/drawing/2014/main" id="{39B83C6C-7CB8-E59F-2CBC-8498275E571F}"/>
              </a:ext>
            </a:extLst>
          </p:cNvPr>
          <p:cNvSpPr/>
          <p:nvPr/>
        </p:nvSpPr>
        <p:spPr>
          <a:xfrm>
            <a:off x="371063" y="1601107"/>
            <a:ext cx="2466736" cy="1415772"/>
          </a:xfrm>
          <a:prstGeom prst="rect">
            <a:avLst/>
          </a:prstGeom>
          <a:noFill/>
          <a:ln>
            <a:noFill/>
          </a:ln>
          <a:effectLst/>
        </p:spPr>
        <p:txBody>
          <a:bodyPr wrap="square">
            <a:spAutoFit/>
          </a:bodyPr>
          <a:lstStyle/>
          <a:p>
            <a:pPr algn="ctr" fontAlgn="auto">
              <a:spcBef>
                <a:spcPts val="0"/>
              </a:spcBef>
              <a:spcAft>
                <a:spcPts val="0"/>
              </a:spcAft>
            </a:pPr>
            <a:r>
              <a:rPr lang="pt-BR" sz="6600" b="1" dirty="0">
                <a:solidFill>
                  <a:schemeClr val="bg2">
                    <a:lumMod val="50000"/>
                  </a:schemeClr>
                </a:solidFill>
                <a:latin typeface="Calibri" panose="020F0502020204030204"/>
                <a:cs typeface="Khmer UI" panose="020B0502040204020203" pitchFamily="34" charset="0"/>
              </a:rPr>
              <a:t>674</a:t>
            </a:r>
            <a:endParaRPr lang="pt-BR" sz="6000" b="1" dirty="0">
              <a:solidFill>
                <a:schemeClr val="bg2">
                  <a:lumMod val="50000"/>
                </a:schemeClr>
              </a:solidFill>
              <a:latin typeface="Calibri" panose="020F0502020204030204"/>
              <a:cs typeface="Khmer UI" panose="020B0502040204020203" pitchFamily="34" charset="0"/>
            </a:endParaRPr>
          </a:p>
          <a:p>
            <a:pPr algn="ctr" fontAlgn="auto">
              <a:spcBef>
                <a:spcPts val="0"/>
              </a:spcBef>
              <a:spcAft>
                <a:spcPts val="0"/>
              </a:spcAft>
            </a:pPr>
            <a:r>
              <a:rPr lang="pt-BR" spc="300" dirty="0">
                <a:solidFill>
                  <a:schemeClr val="bg2">
                    <a:lumMod val="50000"/>
                  </a:schemeClr>
                </a:solidFill>
                <a:latin typeface="Calibri" panose="020F0502020204030204"/>
                <a:cs typeface="Khmer UI" panose="020B0502040204020203" pitchFamily="34" charset="0"/>
              </a:rPr>
              <a:t>ENTREVISTADOS</a:t>
            </a:r>
          </a:p>
        </p:txBody>
      </p:sp>
      <p:sp>
        <p:nvSpPr>
          <p:cNvPr id="7" name="Retângulo 6">
            <a:extLst>
              <a:ext uri="{FF2B5EF4-FFF2-40B4-BE49-F238E27FC236}">
                <a16:creationId xmlns:a16="http://schemas.microsoft.com/office/drawing/2014/main" id="{32FB09FB-CF0D-6E10-104B-C13663BEEDDA}"/>
              </a:ext>
            </a:extLst>
          </p:cNvPr>
          <p:cNvSpPr/>
          <p:nvPr/>
        </p:nvSpPr>
        <p:spPr>
          <a:xfrm>
            <a:off x="4435557" y="2422158"/>
            <a:ext cx="2401378" cy="584775"/>
          </a:xfrm>
          <a:prstGeom prst="rect">
            <a:avLst/>
          </a:prstGeom>
        </p:spPr>
        <p:txBody>
          <a:bodyPr wrap="square">
            <a:spAutoFit/>
          </a:bodyPr>
          <a:lstStyle/>
          <a:p>
            <a:pPr algn="ctr" fontAlgn="auto">
              <a:spcBef>
                <a:spcPts val="0"/>
              </a:spcBef>
              <a:spcAft>
                <a:spcPts val="0"/>
              </a:spcAft>
            </a:pPr>
            <a:r>
              <a:rPr lang="pt-BR" sz="1600" dirty="0">
                <a:solidFill>
                  <a:schemeClr val="bg2">
                    <a:lumMod val="50000"/>
                  </a:schemeClr>
                </a:solidFill>
                <a:latin typeface="Calibri" panose="020F0502020204030204" pitchFamily="34" charset="0"/>
                <a:cs typeface="+mn-cs"/>
              </a:rPr>
              <a:t>MARGEM DE ERRO: </a:t>
            </a:r>
          </a:p>
          <a:p>
            <a:pPr algn="ctr" fontAlgn="auto">
              <a:spcBef>
                <a:spcPts val="0"/>
              </a:spcBef>
              <a:spcAft>
                <a:spcPts val="0"/>
              </a:spcAft>
            </a:pPr>
            <a:r>
              <a:rPr lang="pt-BR" sz="1600" b="1" dirty="0">
                <a:solidFill>
                  <a:schemeClr val="bg2">
                    <a:lumMod val="50000"/>
                  </a:schemeClr>
                </a:solidFill>
                <a:latin typeface="Calibri" panose="020F0502020204030204" pitchFamily="34" charset="0"/>
                <a:cs typeface="+mn-cs"/>
              </a:rPr>
              <a:t>3,77 pp</a:t>
            </a:r>
            <a:endParaRPr lang="pt-BR" sz="1600" b="1" dirty="0">
              <a:solidFill>
                <a:schemeClr val="bg2">
                  <a:lumMod val="50000"/>
                </a:schemeClr>
              </a:solidFill>
              <a:latin typeface="Calibri" panose="020F0502020204030204"/>
              <a:cs typeface="+mn-cs"/>
            </a:endParaRPr>
          </a:p>
        </p:txBody>
      </p:sp>
      <p:sp>
        <p:nvSpPr>
          <p:cNvPr id="73" name="Retângulo 72">
            <a:extLst>
              <a:ext uri="{FF2B5EF4-FFF2-40B4-BE49-F238E27FC236}">
                <a16:creationId xmlns:a16="http://schemas.microsoft.com/office/drawing/2014/main" id="{B2C6B4EB-63A2-76F0-D3BA-4A5D3A24D6A5}"/>
              </a:ext>
            </a:extLst>
          </p:cNvPr>
          <p:cNvSpPr/>
          <p:nvPr/>
        </p:nvSpPr>
        <p:spPr>
          <a:xfrm>
            <a:off x="4594580" y="1481439"/>
            <a:ext cx="2105355" cy="584775"/>
          </a:xfrm>
          <a:prstGeom prst="rect">
            <a:avLst/>
          </a:prstGeom>
        </p:spPr>
        <p:txBody>
          <a:bodyPr wrap="square">
            <a:spAutoFit/>
          </a:bodyPr>
          <a:lstStyle/>
          <a:p>
            <a:pPr algn="ctr" fontAlgn="auto">
              <a:spcBef>
                <a:spcPts val="0"/>
              </a:spcBef>
              <a:spcAft>
                <a:spcPts val="0"/>
              </a:spcAft>
            </a:pPr>
            <a:r>
              <a:rPr lang="pt-BR" sz="1600" dirty="0">
                <a:solidFill>
                  <a:schemeClr val="bg2">
                    <a:lumMod val="50000"/>
                  </a:schemeClr>
                </a:solidFill>
                <a:latin typeface="Calibri" panose="020F0502020204030204" pitchFamily="34" charset="0"/>
                <a:cs typeface="Calibri" panose="020F0502020204030204" pitchFamily="34" charset="0"/>
              </a:rPr>
              <a:t>NÍVEL DE CONFIANÇA: </a:t>
            </a:r>
            <a:r>
              <a:rPr lang="pt-BR" sz="1600" b="1" dirty="0">
                <a:solidFill>
                  <a:schemeClr val="bg2">
                    <a:lumMod val="50000"/>
                  </a:schemeClr>
                </a:solidFill>
                <a:latin typeface="Calibri" panose="020F0502020204030204" pitchFamily="34" charset="0"/>
                <a:cs typeface="Calibri" panose="020F0502020204030204" pitchFamily="34" charset="0"/>
              </a:rPr>
              <a:t>95%</a:t>
            </a:r>
            <a:endParaRPr lang="pt-BR" sz="1600" b="1" dirty="0">
              <a:solidFill>
                <a:schemeClr val="bg2">
                  <a:lumMod val="50000"/>
                </a:schemeClr>
              </a:solidFill>
              <a:latin typeface="Calibri" panose="020F0502020204030204"/>
              <a:cs typeface="+mn-cs"/>
            </a:endParaRPr>
          </a:p>
        </p:txBody>
      </p:sp>
      <p:cxnSp>
        <p:nvCxnSpPr>
          <p:cNvPr id="74" name="Conector: Angulado 10">
            <a:extLst>
              <a:ext uri="{FF2B5EF4-FFF2-40B4-BE49-F238E27FC236}">
                <a16:creationId xmlns:a16="http://schemas.microsoft.com/office/drawing/2014/main" id="{0E815483-3293-6EFC-74A4-3B1F775F9BE9}"/>
              </a:ext>
            </a:extLst>
          </p:cNvPr>
          <p:cNvCxnSpPr>
            <a:cxnSpLocks/>
          </p:cNvCxnSpPr>
          <p:nvPr/>
        </p:nvCxnSpPr>
        <p:spPr>
          <a:xfrm flipV="1">
            <a:off x="2837799" y="1773826"/>
            <a:ext cx="1488171" cy="292388"/>
          </a:xfrm>
          <a:prstGeom prst="bentConnector3">
            <a:avLst/>
          </a:prstGeom>
          <a:noFill/>
          <a:ln w="28575" cap="flat" cmpd="sng" algn="ctr">
            <a:solidFill>
              <a:sysClr val="window" lastClr="FFFFFF">
                <a:lumMod val="75000"/>
              </a:sysClr>
            </a:solidFill>
            <a:prstDash val="sysDot"/>
            <a:miter lim="800000"/>
            <a:tailEnd type="oval"/>
          </a:ln>
          <a:effectLst/>
        </p:spPr>
      </p:cxnSp>
      <p:cxnSp>
        <p:nvCxnSpPr>
          <p:cNvPr id="75" name="Conector: Angulado 20">
            <a:extLst>
              <a:ext uri="{FF2B5EF4-FFF2-40B4-BE49-F238E27FC236}">
                <a16:creationId xmlns:a16="http://schemas.microsoft.com/office/drawing/2014/main" id="{194629ED-B84E-12B6-0DCD-37067C706DFD}"/>
              </a:ext>
            </a:extLst>
          </p:cNvPr>
          <p:cNvCxnSpPr>
            <a:cxnSpLocks/>
          </p:cNvCxnSpPr>
          <p:nvPr/>
        </p:nvCxnSpPr>
        <p:spPr>
          <a:xfrm>
            <a:off x="2837799" y="2422158"/>
            <a:ext cx="1488171" cy="292388"/>
          </a:xfrm>
          <a:prstGeom prst="bentConnector3">
            <a:avLst>
              <a:gd name="adj1" fmla="val 50000"/>
            </a:avLst>
          </a:prstGeom>
          <a:noFill/>
          <a:ln w="28575" cap="flat" cmpd="sng" algn="ctr">
            <a:solidFill>
              <a:sysClr val="window" lastClr="FFFFFF">
                <a:lumMod val="75000"/>
              </a:sysClr>
            </a:solidFill>
            <a:prstDash val="sysDot"/>
            <a:miter lim="800000"/>
            <a:tailEnd type="oval"/>
          </a:ln>
          <a:effectLst/>
        </p:spPr>
      </p:cxnSp>
      <p:sp>
        <p:nvSpPr>
          <p:cNvPr id="76" name="Text Box 2">
            <a:extLst>
              <a:ext uri="{FF2B5EF4-FFF2-40B4-BE49-F238E27FC236}">
                <a16:creationId xmlns:a16="http://schemas.microsoft.com/office/drawing/2014/main" id="{E9D47504-2383-2ED9-1D01-205A8A026192}"/>
              </a:ext>
            </a:extLst>
          </p:cNvPr>
          <p:cNvSpPr txBox="1">
            <a:spLocks noChangeArrowheads="1"/>
          </p:cNvSpPr>
          <p:nvPr/>
        </p:nvSpPr>
        <p:spPr bwMode="auto">
          <a:xfrm>
            <a:off x="168110" y="3587523"/>
            <a:ext cx="9019433" cy="2107631"/>
          </a:xfrm>
          <a:prstGeom prst="rect">
            <a:avLst/>
          </a:prstGeom>
          <a:noFill/>
          <a:ln w="9525">
            <a:noFill/>
            <a:miter lim="800000"/>
            <a:headEnd/>
            <a:tailEnd/>
          </a:ln>
        </p:spPr>
        <p:txBody>
          <a:bodyPr wrap="square" lIns="75570" tIns="37784" rIns="75570" bIns="37784">
            <a:spAutoFit/>
          </a:bodyPr>
          <a:lstStyle/>
          <a:p>
            <a:pPr algn="just" fontAlgn="auto">
              <a:spcBef>
                <a:spcPts val="0"/>
              </a:spcBef>
              <a:spcAft>
                <a:spcPts val="0"/>
              </a:spcAft>
              <a:buClr>
                <a:prstClr val="black">
                  <a:lumMod val="50000"/>
                  <a:lumOff val="50000"/>
                </a:prstClr>
              </a:buClr>
            </a:pPr>
            <a:r>
              <a:rPr lang="pt-BR" b="1" dirty="0">
                <a:solidFill>
                  <a:schemeClr val="bg2">
                    <a:lumMod val="50000"/>
                  </a:schemeClr>
                </a:solidFill>
                <a:latin typeface="Calibri" panose="020F0502020204030204"/>
                <a:cs typeface="Calibri Light" panose="020F0302020204030204" pitchFamily="34" charset="0"/>
              </a:rPr>
              <a:t>Considerações</a:t>
            </a:r>
          </a:p>
          <a:p>
            <a:pPr algn="just" fontAlgn="auto">
              <a:spcBef>
                <a:spcPts val="0"/>
              </a:spcBef>
              <a:spcAft>
                <a:spcPts val="0"/>
              </a:spcAft>
              <a:buClr>
                <a:prstClr val="black">
                  <a:lumMod val="50000"/>
                  <a:lumOff val="50000"/>
                </a:prstClr>
              </a:buClr>
            </a:pPr>
            <a:endParaRPr lang="pt-BR" sz="1600" b="1" dirty="0">
              <a:solidFill>
                <a:schemeClr val="bg2">
                  <a:lumMod val="50000"/>
                </a:schemeClr>
              </a:solidFill>
              <a:latin typeface="Calibri" panose="020F0502020204030204"/>
              <a:cs typeface="Calibri Light" panose="020F0302020204030204" pitchFamily="34" charset="0"/>
            </a:endParaRPr>
          </a:p>
          <a:p>
            <a:pPr marL="283375" indent="-283375" algn="just" fontAlgn="auto">
              <a:spcBef>
                <a:spcPts val="0"/>
              </a:spcBef>
              <a:spcAft>
                <a:spcPts val="0"/>
              </a:spcAft>
              <a:buClr>
                <a:prstClr val="black">
                  <a:lumMod val="50000"/>
                  <a:lumOff val="50000"/>
                </a:prstClr>
              </a:buClr>
              <a:buFont typeface="Wingdings" panose="05000000000000000000" pitchFamily="2" charset="2"/>
              <a:buChar char="v"/>
            </a:pPr>
            <a:r>
              <a:rPr lang="pt-BR" sz="1600" b="1" dirty="0">
                <a:solidFill>
                  <a:schemeClr val="bg2">
                    <a:lumMod val="50000"/>
                  </a:schemeClr>
                </a:solidFill>
                <a:latin typeface="Calibri" panose="020F0502020204030204"/>
                <a:cs typeface="Calibri Light" panose="020F0302020204030204" pitchFamily="34" charset="0"/>
              </a:rPr>
              <a:t>População: </a:t>
            </a:r>
            <a:r>
              <a:rPr lang="pt-BR" sz="1600" dirty="0">
                <a:solidFill>
                  <a:schemeClr val="bg2">
                    <a:lumMod val="50000"/>
                  </a:schemeClr>
                </a:solidFill>
                <a:latin typeface="Calibri" panose="020F0502020204030204"/>
                <a:cs typeface="Calibri Light" panose="020F0302020204030204" pitchFamily="34" charset="0"/>
              </a:rPr>
              <a:t>Beneficiários possuidores do plano SAÚDE AMS.</a:t>
            </a:r>
          </a:p>
          <a:p>
            <a:pPr marL="283375" indent="-283375" algn="just" fontAlgn="auto">
              <a:spcBef>
                <a:spcPts val="0"/>
              </a:spcBef>
              <a:spcAft>
                <a:spcPts val="0"/>
              </a:spcAft>
              <a:buClr>
                <a:prstClr val="black">
                  <a:lumMod val="50000"/>
                  <a:lumOff val="50000"/>
                </a:prstClr>
              </a:buClr>
              <a:buFont typeface="Wingdings" panose="05000000000000000000" pitchFamily="2" charset="2"/>
              <a:buChar char="v"/>
            </a:pPr>
            <a:r>
              <a:rPr lang="pt-BR" sz="1600" b="1" dirty="0">
                <a:solidFill>
                  <a:schemeClr val="bg2">
                    <a:lumMod val="50000"/>
                  </a:schemeClr>
                </a:solidFill>
                <a:latin typeface="Calibri" panose="020F0502020204030204"/>
                <a:cs typeface="Calibri Light" panose="020F0302020204030204" pitchFamily="34" charset="0"/>
              </a:rPr>
              <a:t>Universo: </a:t>
            </a:r>
            <a:r>
              <a:rPr lang="pt-BR" sz="1600" dirty="0">
                <a:solidFill>
                  <a:schemeClr val="bg2">
                    <a:lumMod val="50000"/>
                  </a:schemeClr>
                </a:solidFill>
                <a:latin typeface="Calibri" panose="020F0502020204030204"/>
                <a:cs typeface="Calibri Light" panose="020F0302020204030204" pitchFamily="34" charset="0"/>
              </a:rPr>
              <a:t>135.421.</a:t>
            </a:r>
          </a:p>
          <a:p>
            <a:pPr marL="283375" indent="-283375" algn="just" fontAlgn="auto">
              <a:spcBef>
                <a:spcPts val="0"/>
              </a:spcBef>
              <a:spcAft>
                <a:spcPts val="0"/>
              </a:spcAft>
              <a:buClr>
                <a:prstClr val="black">
                  <a:lumMod val="50000"/>
                  <a:lumOff val="50000"/>
                </a:prstClr>
              </a:buClr>
              <a:buFont typeface="Wingdings" panose="05000000000000000000" pitchFamily="2" charset="2"/>
              <a:buChar char="v"/>
            </a:pPr>
            <a:r>
              <a:rPr lang="pt-BR" sz="1600" b="1" dirty="0">
                <a:solidFill>
                  <a:schemeClr val="bg2">
                    <a:lumMod val="50000"/>
                  </a:schemeClr>
                </a:solidFill>
                <a:latin typeface="Calibri" panose="020F0502020204030204"/>
                <a:cs typeface="Calibri Light" panose="020F0302020204030204" pitchFamily="34" charset="0"/>
              </a:rPr>
              <a:t>Período de Campo: </a:t>
            </a:r>
            <a:r>
              <a:rPr lang="pt-BR" sz="1600" dirty="0">
                <a:solidFill>
                  <a:schemeClr val="bg2">
                    <a:lumMod val="50000"/>
                  </a:schemeClr>
                </a:solidFill>
                <a:latin typeface="Calibri" panose="020F0502020204030204"/>
                <a:cs typeface="Calibri Light" panose="020F0302020204030204" pitchFamily="34" charset="0"/>
              </a:rPr>
              <a:t>De outubro a dezembro de 2024.</a:t>
            </a:r>
            <a:endParaRPr lang="pt-BR" sz="1600" dirty="0">
              <a:solidFill>
                <a:schemeClr val="bg2">
                  <a:lumMod val="50000"/>
                </a:schemeClr>
              </a:solidFill>
              <a:latin typeface="Calibri" panose="020F0502020204030204"/>
              <a:cs typeface="+mn-cs"/>
            </a:endParaRPr>
          </a:p>
          <a:p>
            <a:pPr marL="283375" indent="-283375" algn="just" fontAlgn="auto">
              <a:spcBef>
                <a:spcPts val="0"/>
              </a:spcBef>
              <a:spcAft>
                <a:spcPts val="0"/>
              </a:spcAft>
              <a:buClr>
                <a:prstClr val="black">
                  <a:lumMod val="50000"/>
                  <a:lumOff val="50000"/>
                </a:prstClr>
              </a:buClr>
              <a:buFont typeface="Wingdings" panose="05000000000000000000" pitchFamily="2" charset="2"/>
              <a:buChar char="v"/>
            </a:pPr>
            <a:r>
              <a:rPr lang="pt-BR" sz="1600" b="1" dirty="0">
                <a:solidFill>
                  <a:schemeClr val="bg2">
                    <a:lumMod val="50000"/>
                  </a:schemeClr>
                </a:solidFill>
                <a:latin typeface="Calibri" panose="020F0502020204030204"/>
                <a:cs typeface="Calibri Light" panose="020F0302020204030204" pitchFamily="34" charset="0"/>
              </a:rPr>
              <a:t>Forma de coleta dos dados: </a:t>
            </a:r>
            <a:r>
              <a:rPr lang="pt-BR" sz="1600" dirty="0">
                <a:solidFill>
                  <a:schemeClr val="bg2">
                    <a:lumMod val="50000"/>
                  </a:schemeClr>
                </a:solidFill>
                <a:latin typeface="Calibri" panose="020F0502020204030204"/>
                <a:cs typeface="Calibri Light" panose="020F0302020204030204" pitchFamily="34" charset="0"/>
              </a:rPr>
              <a:t>Pesquisa telefônica (CATI) – 8% e Online – 92%.</a:t>
            </a:r>
          </a:p>
          <a:p>
            <a:pPr marL="283375" indent="-283375" algn="just" fontAlgn="auto">
              <a:spcBef>
                <a:spcPts val="0"/>
              </a:spcBef>
              <a:spcAft>
                <a:spcPts val="0"/>
              </a:spcAft>
              <a:buClr>
                <a:prstClr val="black">
                  <a:lumMod val="50000"/>
                  <a:lumOff val="50000"/>
                </a:prstClr>
              </a:buClr>
              <a:buFont typeface="Wingdings" panose="05000000000000000000" pitchFamily="2" charset="2"/>
              <a:buChar char="v"/>
            </a:pPr>
            <a:r>
              <a:rPr lang="pt-BR" sz="1600" b="1" dirty="0">
                <a:solidFill>
                  <a:schemeClr val="bg2">
                    <a:lumMod val="50000"/>
                  </a:schemeClr>
                </a:solidFill>
                <a:latin typeface="Calibri" panose="020F0502020204030204"/>
                <a:cs typeface="Calibri Light" panose="020F0302020204030204" pitchFamily="34" charset="0"/>
              </a:rPr>
              <a:t>Seguidos os códigos de ética </a:t>
            </a:r>
            <a:r>
              <a:rPr lang="pt-BR" sz="1600" dirty="0">
                <a:solidFill>
                  <a:schemeClr val="bg2">
                    <a:lumMod val="50000"/>
                  </a:schemeClr>
                </a:solidFill>
                <a:latin typeface="Calibri" panose="020F0502020204030204"/>
                <a:cs typeface="Calibri Light" panose="020F0302020204030204" pitchFamily="34" charset="0"/>
              </a:rPr>
              <a:t>ASQ, ICC/ESOMAR </a:t>
            </a:r>
            <a:r>
              <a:rPr lang="pt-BR" sz="1600" b="1" dirty="0">
                <a:solidFill>
                  <a:schemeClr val="bg2">
                    <a:lumMod val="50000"/>
                  </a:schemeClr>
                </a:solidFill>
                <a:latin typeface="Calibri" panose="020F0502020204030204"/>
                <a:cs typeface="Calibri Light" panose="020F0302020204030204" pitchFamily="34" charset="0"/>
              </a:rPr>
              <a:t>e a norma </a:t>
            </a:r>
            <a:r>
              <a:rPr lang="pt-BR" sz="1600" dirty="0">
                <a:solidFill>
                  <a:schemeClr val="bg2">
                    <a:lumMod val="50000"/>
                  </a:schemeClr>
                </a:solidFill>
                <a:latin typeface="Calibri" panose="020F0502020204030204"/>
                <a:cs typeface="Calibri Light" panose="020F0302020204030204" pitchFamily="34" charset="0"/>
              </a:rPr>
              <a:t>ABNT NBR ISO 20.252.</a:t>
            </a:r>
          </a:p>
          <a:p>
            <a:pPr marL="283375" indent="-283375" algn="just" fontAlgn="auto">
              <a:spcBef>
                <a:spcPts val="0"/>
              </a:spcBef>
              <a:spcAft>
                <a:spcPts val="0"/>
              </a:spcAft>
              <a:buClr>
                <a:prstClr val="black">
                  <a:lumMod val="50000"/>
                  <a:lumOff val="50000"/>
                </a:prstClr>
              </a:buClr>
              <a:buFont typeface="Wingdings" panose="05000000000000000000" pitchFamily="2" charset="2"/>
              <a:buChar char="v"/>
            </a:pPr>
            <a:r>
              <a:rPr lang="pt-BR" sz="1600" b="1" dirty="0">
                <a:solidFill>
                  <a:schemeClr val="bg2">
                    <a:lumMod val="50000"/>
                  </a:schemeClr>
                </a:solidFill>
                <a:latin typeface="Calibri" panose="020F0502020204030204"/>
                <a:cs typeface="Calibri Light" panose="020F0302020204030204" pitchFamily="34" charset="0"/>
              </a:rPr>
              <a:t>Instituto responsável pela coleta de dados:</a:t>
            </a:r>
            <a:r>
              <a:rPr lang="pt-BR" sz="1600" dirty="0">
                <a:solidFill>
                  <a:schemeClr val="bg2">
                    <a:lumMod val="50000"/>
                  </a:schemeClr>
                </a:solidFill>
                <a:latin typeface="Calibri" panose="020F0502020204030204"/>
                <a:cs typeface="Calibri Light" panose="020F0302020204030204" pitchFamily="34" charset="0"/>
              </a:rPr>
              <a:t> Instituto Ibero-Brasileiro de Relacionamento com o Cliente.</a:t>
            </a:r>
          </a:p>
        </p:txBody>
      </p:sp>
      <p:pic>
        <p:nvPicPr>
          <p:cNvPr id="77" name="Gráfico 76" descr="Família com menina com preenchimento sólido">
            <a:extLst>
              <a:ext uri="{FF2B5EF4-FFF2-40B4-BE49-F238E27FC236}">
                <a16:creationId xmlns:a16="http://schemas.microsoft.com/office/drawing/2014/main" id="{026E05FB-C6BF-12E2-6C90-6298686BEB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99935" y="1143907"/>
            <a:ext cx="914400" cy="914400"/>
          </a:xfrm>
          <a:prstGeom prst="rect">
            <a:avLst/>
          </a:prstGeom>
        </p:spPr>
      </p:pic>
      <p:pic>
        <p:nvPicPr>
          <p:cNvPr id="78" name="Gráfico 77" descr="Engrenagens estrutura de tópicos">
            <a:extLst>
              <a:ext uri="{FF2B5EF4-FFF2-40B4-BE49-F238E27FC236}">
                <a16:creationId xmlns:a16="http://schemas.microsoft.com/office/drawing/2014/main" id="{25309E88-1C2B-37C7-F74A-4E315E6D00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88738" y="1079140"/>
            <a:ext cx="3855586" cy="3855586"/>
          </a:xfrm>
          <a:prstGeom prst="rect">
            <a:avLst/>
          </a:prstGeom>
        </p:spPr>
      </p:pic>
    </p:spTree>
    <p:extLst>
      <p:ext uri="{BB962C8B-B14F-4D97-AF65-F5344CB8AC3E}">
        <p14:creationId xmlns:p14="http://schemas.microsoft.com/office/powerpoint/2010/main" val="366981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500"/>
                                        <p:tgtEl>
                                          <p:spTgt spid="74"/>
                                        </p:tgtEl>
                                      </p:cBhvr>
                                    </p:animEffect>
                                  </p:childTnLst>
                                </p:cTn>
                              </p:par>
                              <p:par>
                                <p:cTn id="18" presetID="22" presetClass="entr" presetSubtype="8" fill="hold" nodeType="with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wipe(left)">
                                      <p:cBhvr>
                                        <p:cTn id="20" dur="500"/>
                                        <p:tgtEl>
                                          <p:spTgt spid="7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wipe(left)">
                                      <p:cBhvr>
                                        <p:cTn id="24" dur="500"/>
                                        <p:tgtEl>
                                          <p:spTgt spid="73"/>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wipe(left)">
                                      <p:cBhvr>
                                        <p:cTn id="3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3" grpId="0"/>
      <p:bldP spid="7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B190540-BAEC-1DB4-7CD3-0201AEDEF67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Painel de Indicadores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3" name="Tabela 2">
            <a:extLst>
              <a:ext uri="{FF2B5EF4-FFF2-40B4-BE49-F238E27FC236}">
                <a16:creationId xmlns:a16="http://schemas.microsoft.com/office/drawing/2014/main" id="{757D9AE9-35E0-9535-19BF-2161A6CC7F69}"/>
              </a:ext>
            </a:extLst>
          </p:cNvPr>
          <p:cNvGraphicFramePr>
            <a:graphicFrameLocks noGrp="1"/>
          </p:cNvGraphicFramePr>
          <p:nvPr>
            <p:extLst>
              <p:ext uri="{D42A27DB-BD31-4B8C-83A1-F6EECF244321}">
                <p14:modId xmlns:p14="http://schemas.microsoft.com/office/powerpoint/2010/main" val="1252367170"/>
              </p:ext>
            </p:extLst>
          </p:nvPr>
        </p:nvGraphicFramePr>
        <p:xfrm>
          <a:off x="72083" y="954795"/>
          <a:ext cx="3993915" cy="2833613"/>
        </p:xfrm>
        <a:graphic>
          <a:graphicData uri="http://schemas.openxmlformats.org/drawingml/2006/table">
            <a:tbl>
              <a:tblPr/>
              <a:tblGrid>
                <a:gridCol w="753915">
                  <a:extLst>
                    <a:ext uri="{9D8B030D-6E8A-4147-A177-3AD203B41FA5}">
                      <a16:colId xmlns:a16="http://schemas.microsoft.com/office/drawing/2014/main" val="2949697301"/>
                    </a:ext>
                  </a:extLst>
                </a:gridCol>
                <a:gridCol w="648000">
                  <a:extLst>
                    <a:ext uri="{9D8B030D-6E8A-4147-A177-3AD203B41FA5}">
                      <a16:colId xmlns:a16="http://schemas.microsoft.com/office/drawing/2014/main" val="2900215069"/>
                    </a:ext>
                  </a:extLst>
                </a:gridCol>
                <a:gridCol w="648000">
                  <a:extLst>
                    <a:ext uri="{9D8B030D-6E8A-4147-A177-3AD203B41FA5}">
                      <a16:colId xmlns:a16="http://schemas.microsoft.com/office/drawing/2014/main" val="2200677036"/>
                    </a:ext>
                  </a:extLst>
                </a:gridCol>
                <a:gridCol w="648000">
                  <a:extLst>
                    <a:ext uri="{9D8B030D-6E8A-4147-A177-3AD203B41FA5}">
                      <a16:colId xmlns:a16="http://schemas.microsoft.com/office/drawing/2014/main" val="716444046"/>
                    </a:ext>
                  </a:extLst>
                </a:gridCol>
                <a:gridCol w="648000">
                  <a:extLst>
                    <a:ext uri="{9D8B030D-6E8A-4147-A177-3AD203B41FA5}">
                      <a16:colId xmlns:a16="http://schemas.microsoft.com/office/drawing/2014/main" val="384156492"/>
                    </a:ext>
                  </a:extLst>
                </a:gridCol>
                <a:gridCol w="648000">
                  <a:extLst>
                    <a:ext uri="{9D8B030D-6E8A-4147-A177-3AD203B41FA5}">
                      <a16:colId xmlns:a16="http://schemas.microsoft.com/office/drawing/2014/main" val="530087182"/>
                    </a:ext>
                  </a:extLst>
                </a:gridCol>
              </a:tblGrid>
              <a:tr h="2715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400" b="0" i="0" u="none" strike="noStrike" dirty="0">
                        <a:solidFill>
                          <a:schemeClr val="tx1">
                            <a:lumMod val="75000"/>
                            <a:lumOff val="25000"/>
                          </a:schemeClr>
                        </a:solidFill>
                        <a:effectLst/>
                        <a:latin typeface="Calibri" panose="020F0502020204030204" pitchFamily="34" charset="0"/>
                      </a:endParaRPr>
                    </a:p>
                  </a:txBody>
                  <a:tcPr marL="8525" marR="8525" marT="9525" marB="0" anchor="ctr">
                    <a:lnL w="19050" cap="flat" cmpd="sng" algn="ctr">
                      <a:solidFill>
                        <a:srgbClr val="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GERAL</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8525" marR="8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8525" marR="8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8525" marR="8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8525" marR="8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82387763"/>
                  </a:ext>
                </a:extLst>
              </a:tr>
              <a:tr h="4747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400" b="0" i="0" u="none" strike="noStrike" dirty="0">
                        <a:solidFill>
                          <a:schemeClr val="tx1">
                            <a:lumMod val="75000"/>
                            <a:lumOff val="25000"/>
                          </a:schemeClr>
                        </a:solidFill>
                        <a:effectLst/>
                        <a:latin typeface="Calibri" panose="020F0502020204030204" pitchFamily="34" charset="0"/>
                      </a:endParaRPr>
                    </a:p>
                  </a:txBody>
                  <a:tcPr marL="8525" marR="8525" marT="9525" marB="0" anchor="ctr">
                    <a:lnL w="19050" cap="flat" cmpd="sng" algn="ctr">
                      <a:solidFill>
                        <a:srgbClr val="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2020</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2021</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2022</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chemeClr val="bg2">
                              <a:lumMod val="50000"/>
                            </a:schemeClr>
                          </a:solidFill>
                          <a:effectLst/>
                          <a:latin typeface="Calibri" panose="020F0502020204030204" pitchFamily="34" charset="0"/>
                        </a:rPr>
                        <a:t>2023</a:t>
                      </a:r>
                      <a:endParaRPr lang="pt-BR" sz="1100" b="1" i="0" u="none" strike="noStrike" dirty="0">
                        <a:solidFill>
                          <a:schemeClr val="bg2">
                            <a:lumMod val="50000"/>
                          </a:schemeClr>
                        </a:solidFill>
                        <a:effectLst/>
                        <a:latin typeface="Calibri" panose="020F0502020204030204" pitchFamily="34" charset="0"/>
                      </a:endParaRP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chemeClr val="bg2">
                              <a:lumMod val="50000"/>
                            </a:schemeClr>
                          </a:solidFill>
                          <a:effectLst/>
                          <a:latin typeface="Calibri" panose="020F0502020204030204" pitchFamily="34" charset="0"/>
                        </a:rPr>
                        <a:t>2024</a:t>
                      </a:r>
                      <a:endParaRPr lang="pt-BR" sz="1100" b="1" i="0" u="none" strike="noStrike" dirty="0">
                        <a:solidFill>
                          <a:schemeClr val="bg2">
                            <a:lumMod val="50000"/>
                          </a:schemeClr>
                        </a:solidFill>
                        <a:effectLst/>
                        <a:latin typeface="Calibri" panose="020F0502020204030204" pitchFamily="34" charset="0"/>
                      </a:endParaRP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30946333"/>
                  </a:ext>
                </a:extLst>
              </a:tr>
              <a:tr h="46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SSI – Sat. Geral</a:t>
                      </a:r>
                    </a:p>
                  </a:txBody>
                  <a:tcPr marL="8525" marR="8525" marT="9525" marB="0" anchor="ctr">
                    <a:lnL w="19050" cap="flat" cmpd="sng" algn="ctr">
                      <a:solidFill>
                        <a:srgbClr val="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91</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91</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200" b="1" i="0" u="none" strike="noStrike" kern="1200" dirty="0">
                          <a:solidFill>
                            <a:schemeClr val="tx1">
                              <a:lumMod val="75000"/>
                              <a:lumOff val="25000"/>
                            </a:schemeClr>
                          </a:solidFill>
                          <a:effectLst/>
                          <a:latin typeface="Calibri" panose="020F0502020204030204" pitchFamily="34" charset="0"/>
                          <a:ea typeface="+mn-ea"/>
                          <a:cs typeface="+mn-cs"/>
                        </a:rPr>
                        <a:t>88</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en-US" sz="1200" b="1" i="0" u="none" strike="noStrike" kern="1200" dirty="0">
                          <a:solidFill>
                            <a:schemeClr val="tx1">
                              <a:lumMod val="75000"/>
                              <a:lumOff val="25000"/>
                            </a:schemeClr>
                          </a:solidFill>
                          <a:effectLst/>
                          <a:latin typeface="Calibri" panose="020F0502020204030204" pitchFamily="34" charset="0"/>
                          <a:ea typeface="+mn-ea"/>
                          <a:cs typeface="+mn-cs"/>
                        </a:rPr>
                        <a:t>85</a:t>
                      </a:r>
                      <a:endParaRPr lang="pt-BR" sz="1200" b="1" i="0" u="none" strike="noStrike" kern="1200" dirty="0">
                        <a:solidFill>
                          <a:schemeClr val="tx1">
                            <a:lumMod val="75000"/>
                            <a:lumOff val="25000"/>
                          </a:schemeClr>
                        </a:solidFill>
                        <a:effectLst/>
                        <a:latin typeface="Calibri" panose="020F0502020204030204" pitchFamily="34" charset="0"/>
                        <a:ea typeface="+mn-ea"/>
                        <a:cs typeface="+mn-cs"/>
                      </a:endParaRPr>
                    </a:p>
                  </a:txBody>
                  <a:tcPr marL="7620" marR="7620" marT="762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1"/>
                          </a:solidFill>
                          <a:effectLst/>
                          <a:latin typeface="Calibri" panose="020F0502020204030204" pitchFamily="34" charset="0"/>
                          <a:ea typeface="+mn-ea"/>
                          <a:cs typeface="+mn-cs"/>
                        </a:rPr>
                        <a:t>65</a:t>
                      </a:r>
                    </a:p>
                  </a:txBody>
                  <a:tcPr marL="7620" marR="7620" marT="762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4199343210"/>
                  </a:ext>
                </a:extLst>
              </a:tr>
              <a:tr h="46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CES – Esforço</a:t>
                      </a:r>
                    </a:p>
                  </a:txBody>
                  <a:tcPr marL="8525" marR="8525" marT="9525" marB="0" anchor="ctr">
                    <a:lnL w="19050" cap="flat" cmpd="sng" algn="ctr">
                      <a:solidFill>
                        <a:srgbClr val="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ctr"/>
                      <a:r>
                        <a:rPr lang="pt-BR" sz="1200" b="1" i="0" u="none" strike="noStrike" kern="1200" dirty="0">
                          <a:solidFill>
                            <a:schemeClr val="tx1">
                              <a:lumMod val="75000"/>
                              <a:lumOff val="25000"/>
                            </a:schemeClr>
                          </a:solidFill>
                          <a:effectLst/>
                          <a:latin typeface="Calibri" panose="020F0502020204030204" pitchFamily="34" charset="0"/>
                          <a:ea typeface="+mn-ea"/>
                          <a:cs typeface="+mn-cs"/>
                        </a:rPr>
                        <a:t>81</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74</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75</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en-US" sz="1200" b="1" i="0" u="none" strike="noStrike" kern="1200" dirty="0">
                          <a:solidFill>
                            <a:schemeClr val="bg1"/>
                          </a:solidFill>
                          <a:effectLst/>
                          <a:latin typeface="Calibri" panose="020F0502020204030204" pitchFamily="34" charset="0"/>
                          <a:ea typeface="+mn-ea"/>
                          <a:cs typeface="+mn-cs"/>
                        </a:rPr>
                        <a:t>78</a:t>
                      </a:r>
                      <a:endParaRPr lang="pt-BR" sz="1200" b="1" i="0" u="none" strike="noStrike" kern="1200" dirty="0">
                        <a:solidFill>
                          <a:schemeClr val="bg1"/>
                        </a:solidFill>
                        <a:effectLst/>
                        <a:latin typeface="Calibri" panose="020F0502020204030204" pitchFamily="34" charset="0"/>
                        <a:ea typeface="+mn-ea"/>
                        <a:cs typeface="+mn-cs"/>
                      </a:endParaRPr>
                    </a:p>
                  </a:txBody>
                  <a:tcPr marL="7620" marR="7620" marT="762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1"/>
                          </a:solidFill>
                          <a:effectLst/>
                          <a:latin typeface="Calibri" panose="020F0502020204030204" pitchFamily="34" charset="0"/>
                          <a:ea typeface="+mn-ea"/>
                          <a:cs typeface="+mn-cs"/>
                        </a:rPr>
                        <a:t>55</a:t>
                      </a:r>
                    </a:p>
                  </a:txBody>
                  <a:tcPr marL="7620" marR="7620" marT="762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219178231"/>
                  </a:ext>
                </a:extLst>
              </a:tr>
              <a:tr h="46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CJI – Jornada</a:t>
                      </a:r>
                    </a:p>
                  </a:txBody>
                  <a:tcPr marL="8525" marR="8525" marT="9525" marB="0" anchor="ctr">
                    <a:lnL w="19050" cap="flat" cmpd="sng" algn="ctr">
                      <a:solidFill>
                        <a:srgbClr val="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ctr"/>
                      <a:r>
                        <a:rPr lang="pt-BR" sz="1200" b="1" i="0" u="none" strike="noStrike" kern="1200" dirty="0">
                          <a:solidFill>
                            <a:schemeClr val="tx1">
                              <a:lumMod val="75000"/>
                              <a:lumOff val="25000"/>
                            </a:schemeClr>
                          </a:solidFill>
                          <a:effectLst/>
                          <a:latin typeface="Calibri" panose="020F0502020204030204" pitchFamily="34" charset="0"/>
                          <a:ea typeface="+mn-ea"/>
                          <a:cs typeface="+mn-cs"/>
                        </a:rPr>
                        <a:t>81</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78</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74</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en-US" sz="1200" b="1" i="0" u="none" strike="noStrike" kern="1200" dirty="0">
                          <a:solidFill>
                            <a:schemeClr val="bg1"/>
                          </a:solidFill>
                          <a:effectLst/>
                          <a:latin typeface="Calibri" panose="020F0502020204030204" pitchFamily="34" charset="0"/>
                          <a:ea typeface="+mn-ea"/>
                          <a:cs typeface="+mn-cs"/>
                        </a:rPr>
                        <a:t>74</a:t>
                      </a:r>
                      <a:endParaRPr lang="pt-BR" sz="1200" b="1" i="0" u="none" strike="noStrike" kern="1200" dirty="0">
                        <a:solidFill>
                          <a:schemeClr val="bg1"/>
                        </a:solidFill>
                        <a:effectLst/>
                        <a:latin typeface="Calibri" panose="020F0502020204030204" pitchFamily="34" charset="0"/>
                        <a:ea typeface="+mn-ea"/>
                        <a:cs typeface="+mn-cs"/>
                      </a:endParaRPr>
                    </a:p>
                  </a:txBody>
                  <a:tcPr marL="7620" marR="7620" marT="762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1"/>
                          </a:solidFill>
                          <a:effectLst/>
                          <a:latin typeface="Calibri" panose="020F0502020204030204" pitchFamily="34" charset="0"/>
                          <a:ea typeface="+mn-ea"/>
                          <a:cs typeface="+mn-cs"/>
                        </a:rPr>
                        <a:t>60</a:t>
                      </a:r>
                    </a:p>
                  </a:txBody>
                  <a:tcPr marL="7620" marR="7620" marT="762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4256502567"/>
                  </a:ext>
                </a:extLst>
              </a:tr>
              <a:tr h="46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NPS - Fidelidade</a:t>
                      </a:r>
                    </a:p>
                  </a:txBody>
                  <a:tcPr marL="8525" marR="8525" marT="9525" marB="0" anchor="ctr">
                    <a:lnL w="19050" cap="flat" cmpd="sng" algn="ctr">
                      <a:solidFill>
                        <a:srgbClr val="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ctr"/>
                      <a:r>
                        <a:rPr lang="pt-BR" sz="1200" b="1" i="0" u="none" strike="noStrike" kern="1200" dirty="0">
                          <a:solidFill>
                            <a:schemeClr val="tx1">
                              <a:lumMod val="75000"/>
                              <a:lumOff val="25000"/>
                            </a:schemeClr>
                          </a:solidFill>
                          <a:effectLst/>
                          <a:latin typeface="Calibri" panose="020F0502020204030204" pitchFamily="34" charset="0"/>
                          <a:ea typeface="+mn-ea"/>
                          <a:cs typeface="+mn-cs"/>
                        </a:rPr>
                        <a:t>57</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kern="1200" dirty="0">
                          <a:solidFill>
                            <a:schemeClr val="tx1">
                              <a:lumMod val="75000"/>
                              <a:lumOff val="25000"/>
                            </a:schemeClr>
                          </a:solidFill>
                          <a:effectLst/>
                          <a:latin typeface="Calibri" panose="020F0502020204030204" pitchFamily="34" charset="0"/>
                          <a:ea typeface="+mn-ea"/>
                          <a:cs typeface="+mn-cs"/>
                        </a:rPr>
                        <a:t>54</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kern="1200" dirty="0">
                          <a:solidFill>
                            <a:schemeClr val="tx1">
                              <a:lumMod val="75000"/>
                              <a:lumOff val="25000"/>
                            </a:schemeClr>
                          </a:solidFill>
                          <a:effectLst/>
                          <a:latin typeface="Calibri" panose="020F0502020204030204" pitchFamily="34" charset="0"/>
                          <a:ea typeface="+mn-ea"/>
                          <a:cs typeface="+mn-cs"/>
                        </a:rPr>
                        <a:t>44</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en-US" sz="1200" b="1" i="0" u="none" strike="noStrike" kern="1200" dirty="0">
                          <a:solidFill>
                            <a:schemeClr val="tx1">
                              <a:lumMod val="75000"/>
                              <a:lumOff val="25000"/>
                            </a:schemeClr>
                          </a:solidFill>
                          <a:effectLst/>
                          <a:latin typeface="Calibri" panose="020F0502020204030204" pitchFamily="34" charset="0"/>
                          <a:ea typeface="+mn-ea"/>
                          <a:cs typeface="+mn-cs"/>
                        </a:rPr>
                        <a:t>44</a:t>
                      </a:r>
                      <a:endParaRPr lang="pt-BR" sz="1200" b="1" i="0" u="none" strike="noStrike" kern="1200" dirty="0">
                        <a:solidFill>
                          <a:schemeClr val="tx1">
                            <a:lumMod val="75000"/>
                            <a:lumOff val="25000"/>
                          </a:schemeClr>
                        </a:solidFill>
                        <a:effectLst/>
                        <a:latin typeface="Calibri" panose="020F0502020204030204" pitchFamily="34" charset="0"/>
                        <a:ea typeface="+mn-ea"/>
                        <a:cs typeface="+mn-cs"/>
                      </a:endParaRPr>
                    </a:p>
                  </a:txBody>
                  <a:tcPr marL="7620" marR="7620" marT="762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1"/>
                          </a:solidFill>
                          <a:effectLst/>
                          <a:latin typeface="Calibri" panose="020F0502020204030204" pitchFamily="34" charset="0"/>
                          <a:ea typeface="+mn-ea"/>
                          <a:cs typeface="+mn-cs"/>
                        </a:rPr>
                        <a:t>14</a:t>
                      </a:r>
                    </a:p>
                  </a:txBody>
                  <a:tcPr marL="7620" marR="7620" marT="762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1862814028"/>
                  </a:ext>
                </a:extLst>
              </a:tr>
              <a:tr h="2154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0" i="0" u="none" strike="noStrike" dirty="0">
                          <a:solidFill>
                            <a:schemeClr val="tx1">
                              <a:lumMod val="75000"/>
                              <a:lumOff val="25000"/>
                            </a:schemeClr>
                          </a:solidFill>
                          <a:effectLst/>
                          <a:latin typeface="Calibri" panose="020F0502020204030204" pitchFamily="34" charset="0"/>
                        </a:rPr>
                        <a:t>Base:</a:t>
                      </a:r>
                    </a:p>
                  </a:txBody>
                  <a:tcPr marL="8525" marR="8525" marT="9525" marB="0" anchor="ctr">
                    <a:lnL w="19050" cap="flat" cmpd="sng" algn="ctr">
                      <a:solidFill>
                        <a:srgbClr val="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000" b="0" i="0" u="none" strike="noStrike" kern="1200" dirty="0">
                          <a:solidFill>
                            <a:schemeClr val="tx1">
                              <a:lumMod val="75000"/>
                              <a:lumOff val="25000"/>
                            </a:schemeClr>
                          </a:solidFill>
                          <a:effectLst/>
                          <a:latin typeface="Calibri" panose="020F0502020204030204" pitchFamily="34" charset="0"/>
                          <a:ea typeface="+mn-ea"/>
                          <a:cs typeface="+mn-cs"/>
                        </a:rPr>
                        <a:t>598</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000" b="0" i="0" u="none" strike="noStrike" kern="1200" dirty="0">
                          <a:solidFill>
                            <a:schemeClr val="tx1">
                              <a:lumMod val="75000"/>
                              <a:lumOff val="25000"/>
                            </a:schemeClr>
                          </a:solidFill>
                          <a:effectLst/>
                          <a:latin typeface="Calibri" panose="020F0502020204030204" pitchFamily="34" charset="0"/>
                          <a:ea typeface="+mn-ea"/>
                          <a:cs typeface="+mn-cs"/>
                        </a:rPr>
                        <a:t>601</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000" b="0" i="0" u="none" strike="noStrike" kern="1200" dirty="0">
                          <a:solidFill>
                            <a:schemeClr val="tx1">
                              <a:lumMod val="75000"/>
                              <a:lumOff val="25000"/>
                            </a:schemeClr>
                          </a:solidFill>
                          <a:effectLst/>
                          <a:latin typeface="Calibri" panose="020F0502020204030204" pitchFamily="34" charset="0"/>
                          <a:ea typeface="+mn-ea"/>
                          <a:cs typeface="+mn-cs"/>
                        </a:rPr>
                        <a:t>598</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kern="1200" dirty="0">
                          <a:solidFill>
                            <a:schemeClr val="tx1">
                              <a:lumMod val="75000"/>
                              <a:lumOff val="25000"/>
                            </a:schemeClr>
                          </a:solidFill>
                          <a:effectLst/>
                          <a:latin typeface="Calibri" panose="020F0502020204030204" pitchFamily="34" charset="0"/>
                          <a:ea typeface="+mn-ea"/>
                          <a:cs typeface="+mn-cs"/>
                        </a:rPr>
                        <a:t>598</a:t>
                      </a:r>
                      <a:endParaRPr lang="pt-BR" sz="1000" b="0" i="0" u="none" strike="noStrike" kern="1200" dirty="0">
                        <a:solidFill>
                          <a:schemeClr val="tx1">
                            <a:lumMod val="75000"/>
                            <a:lumOff val="25000"/>
                          </a:schemeClr>
                        </a:solidFill>
                        <a:effectLst/>
                        <a:latin typeface="Calibri" panose="020F0502020204030204" pitchFamily="34" charset="0"/>
                        <a:ea typeface="+mn-ea"/>
                        <a:cs typeface="+mn-cs"/>
                      </a:endParaRP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0" i="0" u="none" strike="noStrike" kern="1200" dirty="0">
                          <a:solidFill>
                            <a:schemeClr val="tx1">
                              <a:lumMod val="75000"/>
                              <a:lumOff val="25000"/>
                            </a:schemeClr>
                          </a:solidFill>
                          <a:effectLst/>
                          <a:latin typeface="Calibri" panose="020F0502020204030204" pitchFamily="34" charset="0"/>
                          <a:ea typeface="+mn-ea"/>
                          <a:cs typeface="+mn-cs"/>
                        </a:rPr>
                        <a:t>674</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9431575"/>
                  </a:ext>
                </a:extLst>
              </a:tr>
            </a:tbl>
          </a:graphicData>
        </a:graphic>
      </p:graphicFrame>
      <p:sp>
        <p:nvSpPr>
          <p:cNvPr id="31" name="Seta: para Baixo 30">
            <a:extLst>
              <a:ext uri="{FF2B5EF4-FFF2-40B4-BE49-F238E27FC236}">
                <a16:creationId xmlns:a16="http://schemas.microsoft.com/office/drawing/2014/main" id="{0720F464-2B8A-20D0-6003-DDF652F067DC}"/>
              </a:ext>
            </a:extLst>
          </p:cNvPr>
          <p:cNvSpPr/>
          <p:nvPr/>
        </p:nvSpPr>
        <p:spPr>
          <a:xfrm>
            <a:off x="4104531" y="1844824"/>
            <a:ext cx="237600" cy="262800"/>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Seta: para Baixo 31">
            <a:extLst>
              <a:ext uri="{FF2B5EF4-FFF2-40B4-BE49-F238E27FC236}">
                <a16:creationId xmlns:a16="http://schemas.microsoft.com/office/drawing/2014/main" id="{0A8C1BEA-DABE-AF57-6525-AB73680916F7}"/>
              </a:ext>
            </a:extLst>
          </p:cNvPr>
          <p:cNvSpPr/>
          <p:nvPr/>
        </p:nvSpPr>
        <p:spPr>
          <a:xfrm>
            <a:off x="4109255" y="2276872"/>
            <a:ext cx="237600" cy="262800"/>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3" name="Seta: para Baixo 32">
            <a:extLst>
              <a:ext uri="{FF2B5EF4-FFF2-40B4-BE49-F238E27FC236}">
                <a16:creationId xmlns:a16="http://schemas.microsoft.com/office/drawing/2014/main" id="{35CBFFC7-2C03-C991-BFE2-67F380CF34A1}"/>
              </a:ext>
            </a:extLst>
          </p:cNvPr>
          <p:cNvSpPr/>
          <p:nvPr/>
        </p:nvSpPr>
        <p:spPr>
          <a:xfrm flipH="1">
            <a:off x="4104531" y="3238208"/>
            <a:ext cx="237600" cy="262800"/>
          </a:xfrm>
          <a:prstGeom prst="downArrow">
            <a:avLst/>
          </a:prstGeom>
          <a:solidFill>
            <a:srgbClr val="09B3F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4" name="CaixaDeTexto 33">
            <a:extLst>
              <a:ext uri="{FF2B5EF4-FFF2-40B4-BE49-F238E27FC236}">
                <a16:creationId xmlns:a16="http://schemas.microsoft.com/office/drawing/2014/main" id="{0FE8560D-E8AD-00E8-23D1-1C96BB6854D8}"/>
              </a:ext>
            </a:extLst>
          </p:cNvPr>
          <p:cNvSpPr txBox="1"/>
          <p:nvPr/>
        </p:nvSpPr>
        <p:spPr>
          <a:xfrm>
            <a:off x="0" y="6207115"/>
            <a:ext cx="2821606" cy="246221"/>
          </a:xfrm>
          <a:prstGeom prst="rect">
            <a:avLst/>
          </a:prstGeom>
          <a:noFill/>
        </p:spPr>
        <p:txBody>
          <a:bodyPr wrap="none" rtlCol="0">
            <a:spAutoFit/>
          </a:bodyPr>
          <a:lstStyle/>
          <a:p>
            <a:pPr fontAlgn="auto">
              <a:spcBef>
                <a:spcPts val="0"/>
              </a:spcBef>
              <a:spcAft>
                <a:spcPts val="0"/>
              </a:spcAft>
            </a:pPr>
            <a:r>
              <a:rPr lang="pt-BR" sz="1000" dirty="0">
                <a:solidFill>
                  <a:schemeClr val="bg2">
                    <a:lumMod val="50000"/>
                  </a:schemeClr>
                </a:solidFill>
                <a:latin typeface="Calibri" panose="020F0502020204030204"/>
                <a:cs typeface="+mn-cs"/>
              </a:rPr>
              <a:t>Nota: Resultados apresentados em percentual (%).</a:t>
            </a:r>
          </a:p>
        </p:txBody>
      </p:sp>
      <p:sp>
        <p:nvSpPr>
          <p:cNvPr id="35" name="Seta: para Baixo 34">
            <a:extLst>
              <a:ext uri="{FF2B5EF4-FFF2-40B4-BE49-F238E27FC236}">
                <a16:creationId xmlns:a16="http://schemas.microsoft.com/office/drawing/2014/main" id="{FF2E22F8-9421-37DD-6A05-68467875865D}"/>
              </a:ext>
            </a:extLst>
          </p:cNvPr>
          <p:cNvSpPr/>
          <p:nvPr/>
        </p:nvSpPr>
        <p:spPr>
          <a:xfrm>
            <a:off x="4091796" y="2757540"/>
            <a:ext cx="237600" cy="262800"/>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6" name="Tabela 35">
            <a:extLst>
              <a:ext uri="{FF2B5EF4-FFF2-40B4-BE49-F238E27FC236}">
                <a16:creationId xmlns:a16="http://schemas.microsoft.com/office/drawing/2014/main" id="{02EE7E7A-D3F8-3B02-E18F-38830329A5D3}"/>
              </a:ext>
            </a:extLst>
          </p:cNvPr>
          <p:cNvGraphicFramePr>
            <a:graphicFrameLocks noGrp="1"/>
          </p:cNvGraphicFramePr>
          <p:nvPr>
            <p:extLst>
              <p:ext uri="{D42A27DB-BD31-4B8C-83A1-F6EECF244321}">
                <p14:modId xmlns:p14="http://schemas.microsoft.com/office/powerpoint/2010/main" val="193887955"/>
              </p:ext>
            </p:extLst>
          </p:nvPr>
        </p:nvGraphicFramePr>
        <p:xfrm>
          <a:off x="4681027" y="954794"/>
          <a:ext cx="1293938" cy="2780134"/>
        </p:xfrm>
        <a:graphic>
          <a:graphicData uri="http://schemas.openxmlformats.org/drawingml/2006/table">
            <a:tbl>
              <a:tblPr/>
              <a:tblGrid>
                <a:gridCol w="645938">
                  <a:extLst>
                    <a:ext uri="{9D8B030D-6E8A-4147-A177-3AD203B41FA5}">
                      <a16:colId xmlns:a16="http://schemas.microsoft.com/office/drawing/2014/main" val="1871072004"/>
                    </a:ext>
                  </a:extLst>
                </a:gridCol>
                <a:gridCol w="648000">
                  <a:extLst>
                    <a:ext uri="{9D8B030D-6E8A-4147-A177-3AD203B41FA5}">
                      <a16:colId xmlns:a16="http://schemas.microsoft.com/office/drawing/2014/main" val="559770348"/>
                    </a:ext>
                  </a:extLst>
                </a:gridCol>
              </a:tblGrid>
              <a:tr h="271501">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GÊNERO</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8525" marR="8525" marT="9525" marB="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8498442"/>
                  </a:ext>
                </a:extLst>
              </a:tr>
              <a:tr h="4747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Fem.</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Masc.</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795167142"/>
                  </a:ext>
                </a:extLst>
              </a:tr>
              <a:tr h="468000">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64</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mn-cs"/>
                        </a:rPr>
                        <a:t>65</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613314355"/>
                  </a:ext>
                </a:extLst>
              </a:tr>
              <a:tr h="468000">
                <a:tc>
                  <a:txBody>
                    <a:bodyPr/>
                    <a:lstStyle/>
                    <a:p>
                      <a:pPr algn="ctr" fontAlgn="ctr"/>
                      <a:r>
                        <a:rPr lang="pt-BR" sz="1200" b="1" i="0" u="none" strike="noStrike" kern="1200">
                          <a:solidFill>
                            <a:schemeClr val="bg1"/>
                          </a:solidFill>
                          <a:effectLst/>
                          <a:latin typeface="Calibri" panose="020F0502020204030204" pitchFamily="34" charset="0"/>
                          <a:ea typeface="+mn-ea"/>
                          <a:cs typeface="+mn-cs"/>
                        </a:rPr>
                        <a:t>49</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62</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4212475655"/>
                  </a:ext>
                </a:extLst>
              </a:tr>
              <a:tr h="468000">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58</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63</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48101385"/>
                  </a:ext>
                </a:extLst>
              </a:tr>
              <a:tr h="468000">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9</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20</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854464548"/>
                  </a:ext>
                </a:extLst>
              </a:tr>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0" i="0" u="none" strike="noStrike" dirty="0">
                          <a:solidFill>
                            <a:schemeClr val="bg2">
                              <a:lumMod val="50000"/>
                            </a:schemeClr>
                          </a:solidFill>
                          <a:effectLst/>
                          <a:latin typeface="Calibri" panose="020F0502020204030204" pitchFamily="34" charset="0"/>
                        </a:rPr>
                        <a:t>370</a:t>
                      </a:r>
                    </a:p>
                  </a:txBody>
                  <a:tcPr marL="9525" marR="9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0" i="0" u="none" strike="noStrike" dirty="0">
                          <a:solidFill>
                            <a:schemeClr val="bg2">
                              <a:lumMod val="50000"/>
                            </a:schemeClr>
                          </a:solidFill>
                          <a:effectLst/>
                          <a:latin typeface="Calibri" panose="020F0502020204030204" pitchFamily="34" charset="0"/>
                        </a:rPr>
                        <a:t>304</a:t>
                      </a:r>
                    </a:p>
                  </a:txBody>
                  <a:tcPr marL="9525" marR="9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70230"/>
                  </a:ext>
                </a:extLst>
              </a:tr>
            </a:tbl>
          </a:graphicData>
        </a:graphic>
      </p:graphicFrame>
      <p:graphicFrame>
        <p:nvGraphicFramePr>
          <p:cNvPr id="37" name="Tabela 36">
            <a:extLst>
              <a:ext uri="{FF2B5EF4-FFF2-40B4-BE49-F238E27FC236}">
                <a16:creationId xmlns:a16="http://schemas.microsoft.com/office/drawing/2014/main" id="{90C2BFF6-5FC0-DBC4-5ADA-1717C41082EC}"/>
              </a:ext>
            </a:extLst>
          </p:cNvPr>
          <p:cNvGraphicFramePr>
            <a:graphicFrameLocks noGrp="1"/>
          </p:cNvGraphicFramePr>
          <p:nvPr>
            <p:extLst>
              <p:ext uri="{D42A27DB-BD31-4B8C-83A1-F6EECF244321}">
                <p14:modId xmlns:p14="http://schemas.microsoft.com/office/powerpoint/2010/main" val="1650598149"/>
              </p:ext>
            </p:extLst>
          </p:nvPr>
        </p:nvGraphicFramePr>
        <p:xfrm>
          <a:off x="6481227" y="954794"/>
          <a:ext cx="3888000" cy="2833613"/>
        </p:xfrm>
        <a:graphic>
          <a:graphicData uri="http://schemas.openxmlformats.org/drawingml/2006/table">
            <a:tbl>
              <a:tblPr/>
              <a:tblGrid>
                <a:gridCol w="648000">
                  <a:extLst>
                    <a:ext uri="{9D8B030D-6E8A-4147-A177-3AD203B41FA5}">
                      <a16:colId xmlns:a16="http://schemas.microsoft.com/office/drawing/2014/main" val="1683709770"/>
                    </a:ext>
                  </a:extLst>
                </a:gridCol>
                <a:gridCol w="648000">
                  <a:extLst>
                    <a:ext uri="{9D8B030D-6E8A-4147-A177-3AD203B41FA5}">
                      <a16:colId xmlns:a16="http://schemas.microsoft.com/office/drawing/2014/main" val="573610218"/>
                    </a:ext>
                  </a:extLst>
                </a:gridCol>
                <a:gridCol w="648000">
                  <a:extLst>
                    <a:ext uri="{9D8B030D-6E8A-4147-A177-3AD203B41FA5}">
                      <a16:colId xmlns:a16="http://schemas.microsoft.com/office/drawing/2014/main" val="999435415"/>
                    </a:ext>
                  </a:extLst>
                </a:gridCol>
                <a:gridCol w="648000">
                  <a:extLst>
                    <a:ext uri="{9D8B030D-6E8A-4147-A177-3AD203B41FA5}">
                      <a16:colId xmlns:a16="http://schemas.microsoft.com/office/drawing/2014/main" val="924314860"/>
                    </a:ext>
                  </a:extLst>
                </a:gridCol>
                <a:gridCol w="648000">
                  <a:extLst>
                    <a:ext uri="{9D8B030D-6E8A-4147-A177-3AD203B41FA5}">
                      <a16:colId xmlns:a16="http://schemas.microsoft.com/office/drawing/2014/main" val="2926030916"/>
                    </a:ext>
                  </a:extLst>
                </a:gridCol>
                <a:gridCol w="648000">
                  <a:extLst>
                    <a:ext uri="{9D8B030D-6E8A-4147-A177-3AD203B41FA5}">
                      <a16:colId xmlns:a16="http://schemas.microsoft.com/office/drawing/2014/main" val="741056312"/>
                    </a:ext>
                  </a:extLst>
                </a:gridCol>
              </a:tblGrid>
              <a:tr h="271501">
                <a:tc grid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FAIXA ETÁRIA</a:t>
                      </a:r>
                    </a:p>
                  </a:txBody>
                  <a:tcPr marL="8525" marR="8525" marT="9525" marB="0" anchor="ctr">
                    <a:lnL w="76200" cap="flat" cmpd="sng" algn="ctr">
                      <a:solidFill>
                        <a:sysClr val="window" lastClr="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8525" marR="8525" marT="9525"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8525" marR="8525" marT="9525"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8525" marR="8525" marT="9525"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8525" marR="8525" marT="9525"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tc hMerge="1">
                  <a:txBody>
                    <a:bodyPr/>
                    <a:lstStyle/>
                    <a:p>
                      <a:pPr algn="ctr" fontAlgn="ctr"/>
                      <a:endParaRPr lang="pt-BR" sz="1200" b="1" i="0" u="none" strike="noStrike" dirty="0">
                        <a:solidFill>
                          <a:schemeClr val="tx1">
                            <a:lumMod val="75000"/>
                            <a:lumOff val="25000"/>
                          </a:schemeClr>
                        </a:solidFill>
                        <a:effectLst/>
                        <a:latin typeface="Calibri" panose="020F0502020204030204" pitchFamily="34" charset="0"/>
                      </a:endParaRPr>
                    </a:p>
                  </a:txBody>
                  <a:tcPr marL="8525" marR="8525" marT="9525"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81193609"/>
                  </a:ext>
                </a:extLst>
              </a:tr>
              <a:tr h="4747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18 a 25 </a:t>
                      </a:r>
                    </a:p>
                    <a:p>
                      <a:pPr algn="ctr" fontAlgn="ctr"/>
                      <a:r>
                        <a:rPr lang="pt-BR" sz="1100" b="1" i="0" u="none" strike="noStrike" dirty="0">
                          <a:solidFill>
                            <a:schemeClr val="bg2">
                              <a:lumMod val="50000"/>
                            </a:schemeClr>
                          </a:solidFill>
                          <a:effectLst/>
                          <a:latin typeface="Calibri" panose="020F0502020204030204" pitchFamily="34" charset="0"/>
                        </a:rPr>
                        <a:t>anos</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26 a 35 </a:t>
                      </a:r>
                    </a:p>
                    <a:p>
                      <a:pPr algn="ctr" fontAlgn="ctr"/>
                      <a:r>
                        <a:rPr lang="pt-BR" sz="1100" b="1" i="0" u="none" strike="noStrike" dirty="0">
                          <a:solidFill>
                            <a:schemeClr val="bg2">
                              <a:lumMod val="50000"/>
                            </a:schemeClr>
                          </a:solidFill>
                          <a:effectLst/>
                          <a:latin typeface="Calibri" panose="020F0502020204030204" pitchFamily="34" charset="0"/>
                        </a:rPr>
                        <a:t>anos</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36 a 45 </a:t>
                      </a:r>
                    </a:p>
                    <a:p>
                      <a:pPr algn="ctr" fontAlgn="ctr"/>
                      <a:r>
                        <a:rPr lang="pt-BR" sz="1100" b="1" i="0" u="none" strike="noStrike" dirty="0">
                          <a:solidFill>
                            <a:schemeClr val="bg2">
                              <a:lumMod val="50000"/>
                            </a:schemeClr>
                          </a:solidFill>
                          <a:effectLst/>
                          <a:latin typeface="Calibri" panose="020F0502020204030204" pitchFamily="34" charset="0"/>
                        </a:rPr>
                        <a:t>anos</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46 a 55 </a:t>
                      </a:r>
                    </a:p>
                    <a:p>
                      <a:pPr algn="ctr" fontAlgn="ctr"/>
                      <a:r>
                        <a:rPr lang="pt-BR" sz="1100" b="1" i="0" u="none" strike="noStrike" dirty="0">
                          <a:solidFill>
                            <a:schemeClr val="bg2">
                              <a:lumMod val="50000"/>
                            </a:schemeClr>
                          </a:solidFill>
                          <a:effectLst/>
                          <a:latin typeface="Calibri" panose="020F0502020204030204" pitchFamily="34" charset="0"/>
                        </a:rPr>
                        <a:t>anos</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56 a 65 </a:t>
                      </a:r>
                    </a:p>
                    <a:p>
                      <a:pPr algn="ctr" fontAlgn="ctr"/>
                      <a:r>
                        <a:rPr lang="pt-BR" sz="1100" b="1" i="0" u="none" strike="noStrike" dirty="0">
                          <a:solidFill>
                            <a:schemeClr val="bg2">
                              <a:lumMod val="50000"/>
                            </a:schemeClr>
                          </a:solidFill>
                          <a:effectLst/>
                          <a:latin typeface="Calibri" panose="020F0502020204030204" pitchFamily="34" charset="0"/>
                        </a:rPr>
                        <a:t>anos</a:t>
                      </a:r>
                    </a:p>
                  </a:txBody>
                  <a:tcPr marL="8525" marR="8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Mais de 65 anos</a:t>
                      </a:r>
                    </a:p>
                  </a:txBody>
                  <a:tcPr marL="8525" marR="8525" marT="9525" marB="0" anchor="ctr">
                    <a:lnL w="76200" cap="flat" cmpd="sng" algn="ctr">
                      <a:solidFill>
                        <a:sysClr val="window" lastClr="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733426420"/>
                  </a:ext>
                </a:extLst>
              </a:tr>
              <a:tr h="468000">
                <a:tc>
                  <a:txBody>
                    <a:bodyPr/>
                    <a:lstStyle/>
                    <a:p>
                      <a:pPr marL="0" algn="ctr" defTabSz="914400" rtl="0" eaLnBrk="1" fontAlgn="ctr" latinLnBrk="0" hangingPunct="1"/>
                      <a:r>
                        <a:rPr lang="pt-BR" sz="1200" b="1" i="0" u="none" strike="noStrike" kern="1200" dirty="0">
                          <a:solidFill>
                            <a:schemeClr val="tx1">
                              <a:lumMod val="75000"/>
                              <a:lumOff val="25000"/>
                            </a:schemeClr>
                          </a:solidFill>
                          <a:effectLst/>
                          <a:latin typeface="Calibri" panose="020F0502020204030204" pitchFamily="34" charset="0"/>
                          <a:ea typeface="+mn-ea"/>
                          <a:cs typeface="+mn-cs"/>
                        </a:rPr>
                        <a:t>85</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marL="0" algn="ctr" defTabSz="914400" rtl="0" eaLnBrk="1" fontAlgn="ctr" latinLnBrk="0" hangingPunct="1"/>
                      <a:r>
                        <a:rPr lang="pt-BR" sz="1200" b="1" i="0" u="none" strike="noStrike" kern="1200">
                          <a:solidFill>
                            <a:schemeClr val="bg1"/>
                          </a:solidFill>
                          <a:effectLst/>
                          <a:latin typeface="Calibri" panose="020F0502020204030204" pitchFamily="34" charset="0"/>
                          <a:ea typeface="+mn-ea"/>
                          <a:cs typeface="+mn-cs"/>
                        </a:rPr>
                        <a:t>54</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a:solidFill>
                            <a:schemeClr val="bg1"/>
                          </a:solidFill>
                          <a:effectLst/>
                          <a:latin typeface="Calibri" panose="020F0502020204030204" pitchFamily="34" charset="0"/>
                          <a:ea typeface="+mn-ea"/>
                          <a:cs typeface="+mn-cs"/>
                        </a:rPr>
                        <a:t>62</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a:solidFill>
                            <a:schemeClr val="bg1"/>
                          </a:solidFill>
                          <a:effectLst/>
                          <a:latin typeface="Calibri" panose="020F0502020204030204" pitchFamily="34" charset="0"/>
                          <a:ea typeface="+mn-ea"/>
                          <a:cs typeface="+mn-cs"/>
                        </a:rPr>
                        <a:t>64</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a:solidFill>
                            <a:schemeClr val="bg1"/>
                          </a:solidFill>
                          <a:effectLst/>
                          <a:latin typeface="Calibri" panose="020F0502020204030204" pitchFamily="34" charset="0"/>
                          <a:ea typeface="+mn-ea"/>
                          <a:cs typeface="+mn-cs"/>
                        </a:rPr>
                        <a:t>73</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dirty="0">
                          <a:solidFill>
                            <a:schemeClr val="tx1">
                              <a:lumMod val="75000"/>
                              <a:lumOff val="25000"/>
                            </a:schemeClr>
                          </a:solidFill>
                          <a:effectLst/>
                          <a:latin typeface="Calibri" panose="020F0502020204030204" pitchFamily="34" charset="0"/>
                          <a:ea typeface="+mn-ea"/>
                          <a:cs typeface="+mn-cs"/>
                        </a:rPr>
                        <a:t>88</a:t>
                      </a:r>
                    </a:p>
                  </a:txBody>
                  <a:tcPr marL="0" marR="0" marT="0" marB="0" anchor="ctr">
                    <a:lnL w="76200" cap="flat" cmpd="sng" algn="ctr">
                      <a:solidFill>
                        <a:sysClr val="window" lastClr="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523545200"/>
                  </a:ext>
                </a:extLst>
              </a:tr>
              <a:tr h="468000">
                <a:tc>
                  <a:txBody>
                    <a:bodyPr/>
                    <a:lstStyle/>
                    <a:p>
                      <a:pPr marL="0" algn="ctr" defTabSz="914400" rtl="0" eaLnBrk="1" fontAlgn="ctr" latinLnBrk="0" hangingPunct="1"/>
                      <a:r>
                        <a:rPr lang="pt-BR" sz="1200" b="1" i="0" u="none" strike="noStrike" kern="1200">
                          <a:solidFill>
                            <a:schemeClr val="bg1"/>
                          </a:solidFill>
                          <a:effectLst/>
                          <a:latin typeface="Calibri" panose="020F0502020204030204" pitchFamily="34" charset="0"/>
                          <a:ea typeface="+mn-ea"/>
                          <a:cs typeface="+mn-cs"/>
                        </a:rPr>
                        <a:t>77</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dirty="0">
                          <a:solidFill>
                            <a:schemeClr val="bg1"/>
                          </a:solidFill>
                          <a:effectLst/>
                          <a:latin typeface="Calibri" panose="020F0502020204030204" pitchFamily="34" charset="0"/>
                          <a:ea typeface="+mn-ea"/>
                          <a:cs typeface="+mn-cs"/>
                        </a:rPr>
                        <a:t>55</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a:solidFill>
                            <a:schemeClr val="bg1"/>
                          </a:solidFill>
                          <a:effectLst/>
                          <a:latin typeface="Calibri" panose="020F0502020204030204" pitchFamily="34" charset="0"/>
                          <a:ea typeface="+mn-ea"/>
                          <a:cs typeface="+mn-cs"/>
                        </a:rPr>
                        <a:t>49</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a:solidFill>
                            <a:schemeClr val="bg1"/>
                          </a:solidFill>
                          <a:effectLst/>
                          <a:latin typeface="Calibri" panose="020F0502020204030204" pitchFamily="34" charset="0"/>
                          <a:ea typeface="+mn-ea"/>
                          <a:cs typeface="+mn-cs"/>
                        </a:rPr>
                        <a:t>55</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a:solidFill>
                            <a:schemeClr val="bg1"/>
                          </a:solidFill>
                          <a:effectLst/>
                          <a:latin typeface="Calibri" panose="020F0502020204030204" pitchFamily="34" charset="0"/>
                          <a:ea typeface="+mn-ea"/>
                          <a:cs typeface="+mn-cs"/>
                        </a:rPr>
                        <a:t>56</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dirty="0">
                          <a:solidFill>
                            <a:schemeClr val="bg1"/>
                          </a:solidFill>
                          <a:effectLst/>
                          <a:latin typeface="Calibri" panose="020F0502020204030204" pitchFamily="34" charset="0"/>
                          <a:ea typeface="+mn-ea"/>
                          <a:cs typeface="+mn-cs"/>
                        </a:rPr>
                        <a:t>67</a:t>
                      </a:r>
                    </a:p>
                  </a:txBody>
                  <a:tcPr marL="0" marR="0" marT="0" marB="0" anchor="ctr">
                    <a:lnL w="76200" cap="flat" cmpd="sng" algn="ctr">
                      <a:solidFill>
                        <a:sysClr val="window" lastClr="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356682411"/>
                  </a:ext>
                </a:extLst>
              </a:tr>
              <a:tr h="468000">
                <a:tc>
                  <a:txBody>
                    <a:bodyPr/>
                    <a:lstStyle/>
                    <a:p>
                      <a:pPr marL="0" algn="ctr" defTabSz="914400" rtl="0" eaLnBrk="1" fontAlgn="ctr" latinLnBrk="0" hangingPunct="1"/>
                      <a:r>
                        <a:rPr lang="pt-BR" sz="1200" b="1" i="0" u="none" strike="noStrike" kern="1200" dirty="0">
                          <a:solidFill>
                            <a:schemeClr val="tx1">
                              <a:lumMod val="75000"/>
                              <a:lumOff val="25000"/>
                            </a:schemeClr>
                          </a:solidFill>
                          <a:effectLst/>
                          <a:latin typeface="Calibri" panose="020F0502020204030204" pitchFamily="34" charset="0"/>
                          <a:ea typeface="+mn-ea"/>
                          <a:cs typeface="+mn-cs"/>
                        </a:rPr>
                        <a:t>80</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marL="0" algn="ctr" defTabSz="914400" rtl="0" eaLnBrk="1" fontAlgn="ctr" latinLnBrk="0" hangingPunct="1"/>
                      <a:r>
                        <a:rPr lang="pt-BR" sz="1200" b="1" i="0" u="none" strike="noStrike" kern="1200">
                          <a:solidFill>
                            <a:schemeClr val="bg1"/>
                          </a:solidFill>
                          <a:effectLst/>
                          <a:latin typeface="Calibri" panose="020F0502020204030204" pitchFamily="34" charset="0"/>
                          <a:ea typeface="+mn-ea"/>
                          <a:cs typeface="+mn-cs"/>
                        </a:rPr>
                        <a:t>54</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a:solidFill>
                            <a:schemeClr val="bg1"/>
                          </a:solidFill>
                          <a:effectLst/>
                          <a:latin typeface="Calibri" panose="020F0502020204030204" pitchFamily="34" charset="0"/>
                          <a:ea typeface="+mn-ea"/>
                          <a:cs typeface="+mn-cs"/>
                        </a:rPr>
                        <a:t>56</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dirty="0">
                          <a:solidFill>
                            <a:schemeClr val="bg1"/>
                          </a:solidFill>
                          <a:effectLst/>
                          <a:latin typeface="Calibri" panose="020F0502020204030204" pitchFamily="34" charset="0"/>
                          <a:ea typeface="+mn-ea"/>
                          <a:cs typeface="+mn-cs"/>
                        </a:rPr>
                        <a:t>61</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dirty="0">
                          <a:solidFill>
                            <a:schemeClr val="bg1"/>
                          </a:solidFill>
                          <a:effectLst/>
                          <a:latin typeface="Calibri" panose="020F0502020204030204" pitchFamily="34" charset="0"/>
                          <a:ea typeface="+mn-ea"/>
                          <a:cs typeface="+mn-cs"/>
                        </a:rPr>
                        <a:t>64</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dirty="0">
                          <a:solidFill>
                            <a:schemeClr val="bg1"/>
                          </a:solidFill>
                          <a:effectLst/>
                          <a:latin typeface="Calibri" panose="020F0502020204030204" pitchFamily="34" charset="0"/>
                          <a:ea typeface="+mn-ea"/>
                          <a:cs typeface="+mn-cs"/>
                        </a:rPr>
                        <a:t>62</a:t>
                      </a:r>
                    </a:p>
                  </a:txBody>
                  <a:tcPr marL="0" marR="0" marT="0" marB="0" anchor="ctr">
                    <a:lnL w="76200" cap="flat" cmpd="sng" algn="ctr">
                      <a:solidFill>
                        <a:sysClr val="window" lastClr="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240898442"/>
                  </a:ext>
                </a:extLst>
              </a:tr>
              <a:tr h="468000">
                <a:tc>
                  <a:txBody>
                    <a:bodyPr/>
                    <a:lstStyle/>
                    <a:p>
                      <a:pPr marL="0" algn="ctr" defTabSz="914400" rtl="0" eaLnBrk="1" fontAlgn="ctr" latinLnBrk="0" hangingPunct="1"/>
                      <a:r>
                        <a:rPr lang="pt-BR" sz="1200" b="1" i="0" u="none" strike="noStrike" kern="1200" dirty="0">
                          <a:solidFill>
                            <a:schemeClr val="bg1"/>
                          </a:solidFill>
                          <a:effectLst/>
                          <a:latin typeface="Calibri" panose="020F0502020204030204" pitchFamily="34" charset="0"/>
                          <a:ea typeface="+mn-ea"/>
                          <a:cs typeface="+mn-cs"/>
                        </a:rPr>
                        <a:t>61</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algn="ctr" defTabSz="914400" rtl="0" eaLnBrk="1" fontAlgn="ctr" latinLnBrk="0" hangingPunct="1"/>
                      <a:r>
                        <a:rPr lang="pt-BR" sz="1200" b="1" i="0" u="none" strike="noStrike" kern="1200">
                          <a:solidFill>
                            <a:schemeClr val="bg1"/>
                          </a:solidFill>
                          <a:effectLst/>
                          <a:latin typeface="Calibri" panose="020F0502020204030204" pitchFamily="34" charset="0"/>
                          <a:ea typeface="+mn-ea"/>
                          <a:cs typeface="+mn-cs"/>
                        </a:rPr>
                        <a:t>-1</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a:solidFill>
                            <a:schemeClr val="bg1"/>
                          </a:solidFill>
                          <a:effectLst/>
                          <a:latin typeface="Calibri" panose="020F0502020204030204" pitchFamily="34" charset="0"/>
                          <a:ea typeface="+mn-ea"/>
                          <a:cs typeface="+mn-cs"/>
                        </a:rPr>
                        <a:t>7</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a:solidFill>
                            <a:schemeClr val="bg1"/>
                          </a:solidFill>
                          <a:effectLst/>
                          <a:latin typeface="Calibri" panose="020F0502020204030204" pitchFamily="34" charset="0"/>
                          <a:ea typeface="+mn-ea"/>
                          <a:cs typeface="+mn-cs"/>
                        </a:rPr>
                        <a:t>14</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a:solidFill>
                            <a:schemeClr val="bg1"/>
                          </a:solidFill>
                          <a:effectLst/>
                          <a:latin typeface="Calibri" panose="020F0502020204030204" pitchFamily="34" charset="0"/>
                          <a:ea typeface="+mn-ea"/>
                          <a:cs typeface="+mn-cs"/>
                        </a:rPr>
                        <a:t>8</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marL="0" algn="ctr" defTabSz="914400" rtl="0" eaLnBrk="1" fontAlgn="ctr" latinLnBrk="0" hangingPunct="1"/>
                      <a:r>
                        <a:rPr lang="pt-BR" sz="1200" b="1" i="0" u="none" strike="noStrike" kern="1200" dirty="0">
                          <a:solidFill>
                            <a:schemeClr val="tx1">
                              <a:lumMod val="75000"/>
                              <a:lumOff val="25000"/>
                            </a:schemeClr>
                          </a:solidFill>
                          <a:effectLst/>
                          <a:latin typeface="Calibri" panose="020F0502020204030204" pitchFamily="34" charset="0"/>
                          <a:ea typeface="+mn-ea"/>
                          <a:cs typeface="+mn-cs"/>
                        </a:rPr>
                        <a:t>47</a:t>
                      </a:r>
                    </a:p>
                  </a:txBody>
                  <a:tcPr marL="0" marR="0" marT="0" marB="0" anchor="ctr">
                    <a:lnL w="76200" cap="flat" cmpd="sng" algn="ctr">
                      <a:solidFill>
                        <a:sysClr val="window" lastClr="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442012073"/>
                  </a:ext>
                </a:extLst>
              </a:tr>
              <a:tr h="2154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0" i="0" u="none" strike="noStrike" dirty="0">
                          <a:solidFill>
                            <a:schemeClr val="bg2">
                              <a:lumMod val="50000"/>
                            </a:schemeClr>
                          </a:solidFill>
                          <a:effectLst/>
                          <a:latin typeface="Calibri" panose="020F0502020204030204" pitchFamily="34" charset="0"/>
                        </a:rPr>
                        <a:t>76</a:t>
                      </a:r>
                    </a:p>
                  </a:txBody>
                  <a:tcPr marL="9525" marR="9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0" i="0" u="none" strike="noStrike" dirty="0">
                          <a:solidFill>
                            <a:schemeClr val="bg2">
                              <a:lumMod val="50000"/>
                            </a:schemeClr>
                          </a:solidFill>
                          <a:effectLst/>
                          <a:latin typeface="Calibri" panose="020F0502020204030204" pitchFamily="34" charset="0"/>
                        </a:rPr>
                        <a:t>121</a:t>
                      </a:r>
                    </a:p>
                  </a:txBody>
                  <a:tcPr marL="9525" marR="9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0" i="0" u="none" strike="noStrike" dirty="0">
                          <a:solidFill>
                            <a:schemeClr val="bg2">
                              <a:lumMod val="50000"/>
                            </a:schemeClr>
                          </a:solidFill>
                          <a:effectLst/>
                          <a:latin typeface="Calibri" panose="020F0502020204030204" pitchFamily="34" charset="0"/>
                        </a:rPr>
                        <a:t>297</a:t>
                      </a:r>
                    </a:p>
                  </a:txBody>
                  <a:tcPr marL="9525" marR="9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0" i="0" u="none" strike="noStrike" dirty="0">
                          <a:solidFill>
                            <a:schemeClr val="bg2">
                              <a:lumMod val="50000"/>
                            </a:schemeClr>
                          </a:solidFill>
                          <a:effectLst/>
                          <a:latin typeface="Calibri" panose="020F0502020204030204" pitchFamily="34" charset="0"/>
                        </a:rPr>
                        <a:t>134</a:t>
                      </a:r>
                    </a:p>
                  </a:txBody>
                  <a:tcPr marL="9525" marR="9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0" i="0" u="none" strike="noStrike" dirty="0">
                          <a:solidFill>
                            <a:schemeClr val="bg2">
                              <a:lumMod val="50000"/>
                            </a:schemeClr>
                          </a:solidFill>
                          <a:effectLst/>
                          <a:latin typeface="Calibri" panose="020F0502020204030204" pitchFamily="34" charset="0"/>
                        </a:rPr>
                        <a:t>28</a:t>
                      </a:r>
                    </a:p>
                  </a:txBody>
                  <a:tcPr marL="9525" marR="9525" marT="9525"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0" i="0" u="none" strike="noStrike" dirty="0">
                          <a:solidFill>
                            <a:schemeClr val="bg2">
                              <a:lumMod val="50000"/>
                            </a:schemeClr>
                          </a:solidFill>
                          <a:effectLst/>
                          <a:latin typeface="Calibri" panose="020F0502020204030204" pitchFamily="34" charset="0"/>
                        </a:rPr>
                        <a:t>18</a:t>
                      </a:r>
                    </a:p>
                  </a:txBody>
                  <a:tcPr marL="9525" marR="9525" marT="9525" marB="0" anchor="ctr">
                    <a:lnL w="76200" cap="flat" cmpd="sng" algn="ctr">
                      <a:solidFill>
                        <a:sysClr val="window" lastClr="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3385790"/>
                  </a:ext>
                </a:extLst>
              </a:tr>
            </a:tbl>
          </a:graphicData>
        </a:graphic>
      </p:graphicFrame>
      <p:grpSp>
        <p:nvGrpSpPr>
          <p:cNvPr id="41" name="Agrupar 40">
            <a:extLst>
              <a:ext uri="{FF2B5EF4-FFF2-40B4-BE49-F238E27FC236}">
                <a16:creationId xmlns:a16="http://schemas.microsoft.com/office/drawing/2014/main" id="{FE126B99-6B09-2A82-970B-A7ACCA9CFBDC}"/>
              </a:ext>
            </a:extLst>
          </p:cNvPr>
          <p:cNvGrpSpPr/>
          <p:nvPr/>
        </p:nvGrpSpPr>
        <p:grpSpPr>
          <a:xfrm>
            <a:off x="4556591" y="4427009"/>
            <a:ext cx="6151078" cy="1378255"/>
            <a:chOff x="4650273" y="4437112"/>
            <a:chExt cx="6151078" cy="1378255"/>
          </a:xfrm>
        </p:grpSpPr>
        <p:sp>
          <p:nvSpPr>
            <p:cNvPr id="24" name="Retângulo 23">
              <a:extLst>
                <a:ext uri="{FF2B5EF4-FFF2-40B4-BE49-F238E27FC236}">
                  <a16:creationId xmlns:a16="http://schemas.microsoft.com/office/drawing/2014/main" id="{C2CC6528-1C6A-05D1-A24A-7E8ADC28D2D9}"/>
                </a:ext>
              </a:extLst>
            </p:cNvPr>
            <p:cNvSpPr/>
            <p:nvPr/>
          </p:nvSpPr>
          <p:spPr>
            <a:xfrm>
              <a:off x="4650273" y="4437112"/>
              <a:ext cx="6151078" cy="1378255"/>
            </a:xfrm>
            <a:prstGeom prst="rect">
              <a:avLst/>
            </a:prstGeom>
            <a:solidFill>
              <a:srgbClr val="FBFBFB"/>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5" name="Agrupar 24">
              <a:extLst>
                <a:ext uri="{FF2B5EF4-FFF2-40B4-BE49-F238E27FC236}">
                  <a16:creationId xmlns:a16="http://schemas.microsoft.com/office/drawing/2014/main" id="{A215C713-85D6-8F62-B4FE-6F6027E76E61}"/>
                </a:ext>
              </a:extLst>
            </p:cNvPr>
            <p:cNvGrpSpPr/>
            <p:nvPr/>
          </p:nvGrpSpPr>
          <p:grpSpPr>
            <a:xfrm>
              <a:off x="6628309" y="4784100"/>
              <a:ext cx="3684466" cy="931024"/>
              <a:chOff x="1768139" y="5934714"/>
              <a:chExt cx="3775397" cy="931024"/>
            </a:xfrm>
          </p:grpSpPr>
          <p:sp>
            <p:nvSpPr>
              <p:cNvPr id="27" name="CaixaDeTexto 26">
                <a:extLst>
                  <a:ext uri="{FF2B5EF4-FFF2-40B4-BE49-F238E27FC236}">
                    <a16:creationId xmlns:a16="http://schemas.microsoft.com/office/drawing/2014/main" id="{901827A0-E76E-9470-0D27-628334F229AC}"/>
                  </a:ext>
                </a:extLst>
              </p:cNvPr>
              <p:cNvSpPr txBox="1"/>
              <p:nvPr/>
            </p:nvSpPr>
            <p:spPr>
              <a:xfrm>
                <a:off x="2432861" y="5934714"/>
                <a:ext cx="3110675" cy="9310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Excelência /Força</a:t>
                </a:r>
              </a:p>
              <a:p>
                <a:pPr marL="0" marR="0" lvl="0" indent="0" defTabSz="914400" eaLnBrk="1" fontAlgn="auto" latinLnBrk="0" hangingPunct="1">
                  <a:lnSpc>
                    <a:spcPct val="100000"/>
                  </a:lnSpc>
                  <a:spcBef>
                    <a:spcPts val="0"/>
                  </a:spcBef>
                  <a:spcAft>
                    <a:spcPts val="0"/>
                  </a:spcAft>
                  <a:buClrTx/>
                  <a:buSzTx/>
                  <a:buFontTx/>
                  <a:buNone/>
                  <a:tabLst/>
                  <a:defRPr/>
                </a:pPr>
                <a:endParaRPr kumimoji="0" lang="pt-BR" sz="1100" b="0" i="0" u="none" strike="noStrike" kern="0" cap="none" spc="0" normalizeH="0" baseline="0" noProof="0" dirty="0">
                  <a:ln>
                    <a:noFill/>
                  </a:ln>
                  <a:solidFill>
                    <a:prstClr val="white">
                      <a:lumMod val="50000"/>
                    </a:prstClr>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Conformidade / Oportunidade</a:t>
                </a:r>
              </a:p>
              <a:p>
                <a:pPr marL="0" marR="0" lvl="0" indent="0" defTabSz="914400" eaLnBrk="1" fontAlgn="auto" latinLnBrk="0" hangingPunct="1">
                  <a:lnSpc>
                    <a:spcPct val="100000"/>
                  </a:lnSpc>
                  <a:spcBef>
                    <a:spcPts val="0"/>
                  </a:spcBef>
                  <a:spcAft>
                    <a:spcPts val="0"/>
                  </a:spcAft>
                  <a:buClrTx/>
                  <a:buSzTx/>
                  <a:buFontTx/>
                  <a:buNone/>
                  <a:tabLst/>
                  <a:defRPr/>
                </a:pPr>
                <a:endParaRPr kumimoji="0" lang="pt-BR" sz="1200" b="0" i="0" u="none" strike="noStrike" kern="0" cap="none" spc="0" normalizeH="0" baseline="0" noProof="0" dirty="0">
                  <a:ln>
                    <a:noFill/>
                  </a:ln>
                  <a:solidFill>
                    <a:prstClr val="white">
                      <a:lumMod val="50000"/>
                    </a:prstClr>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Não conformidade / Fraquezas ou Ameaças</a:t>
                </a:r>
              </a:p>
            </p:txBody>
          </p:sp>
          <p:sp>
            <p:nvSpPr>
              <p:cNvPr id="28" name="Retângulo de cantos arredondados 247">
                <a:extLst>
                  <a:ext uri="{FF2B5EF4-FFF2-40B4-BE49-F238E27FC236}">
                    <a16:creationId xmlns:a16="http://schemas.microsoft.com/office/drawing/2014/main" id="{25E2E364-DCDF-463E-6BF1-40EE55CA23F1}"/>
                  </a:ext>
                </a:extLst>
              </p:cNvPr>
              <p:cNvSpPr/>
              <p:nvPr/>
            </p:nvSpPr>
            <p:spPr>
              <a:xfrm>
                <a:off x="1768146" y="6270124"/>
                <a:ext cx="698391" cy="242240"/>
              </a:xfrm>
              <a:prstGeom prst="roundRect">
                <a:avLst/>
              </a:prstGeom>
              <a:solidFill>
                <a:srgbClr val="FFE699"/>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5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itchFamily="34" charset="0"/>
                  </a:rPr>
                  <a:t>80 a 89</a:t>
                </a:r>
              </a:p>
            </p:txBody>
          </p:sp>
          <p:sp>
            <p:nvSpPr>
              <p:cNvPr id="29" name="Retângulo de cantos arredondados 248">
                <a:extLst>
                  <a:ext uri="{FF2B5EF4-FFF2-40B4-BE49-F238E27FC236}">
                    <a16:creationId xmlns:a16="http://schemas.microsoft.com/office/drawing/2014/main" id="{45BE966D-C335-038D-E6FA-8FD28B5C5F47}"/>
                  </a:ext>
                </a:extLst>
              </p:cNvPr>
              <p:cNvSpPr/>
              <p:nvPr/>
            </p:nvSpPr>
            <p:spPr>
              <a:xfrm>
                <a:off x="1768139" y="6611141"/>
                <a:ext cx="698391" cy="242240"/>
              </a:xfrm>
              <a:prstGeom prst="roundRect">
                <a:avLst/>
              </a:prstGeom>
              <a:solidFill>
                <a:srgbClr val="FF7C8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5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itchFamily="34" charset="0"/>
                  </a:rPr>
                  <a:t>0 a 79</a:t>
                </a:r>
              </a:p>
            </p:txBody>
          </p:sp>
          <p:sp>
            <p:nvSpPr>
              <p:cNvPr id="30" name="Retângulo de cantos arredondados 246">
                <a:extLst>
                  <a:ext uri="{FF2B5EF4-FFF2-40B4-BE49-F238E27FC236}">
                    <a16:creationId xmlns:a16="http://schemas.microsoft.com/office/drawing/2014/main" id="{72E7F4BE-1CB9-93E3-6F88-9D958EE01AD1}"/>
                  </a:ext>
                </a:extLst>
              </p:cNvPr>
              <p:cNvSpPr/>
              <p:nvPr/>
            </p:nvSpPr>
            <p:spPr>
              <a:xfrm>
                <a:off x="1768159" y="5939234"/>
                <a:ext cx="698391" cy="242240"/>
              </a:xfrm>
              <a:prstGeom prst="roundRect">
                <a:avLst/>
              </a:prstGeom>
              <a:solidFill>
                <a:srgbClr val="70AD47"/>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5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itchFamily="34" charset="0"/>
                  </a:rPr>
                  <a:t>90 a 100</a:t>
                </a:r>
              </a:p>
            </p:txBody>
          </p:sp>
        </p:grpSp>
        <p:sp>
          <p:nvSpPr>
            <p:cNvPr id="26" name="CaixaDeTexto 25">
              <a:extLst>
                <a:ext uri="{FF2B5EF4-FFF2-40B4-BE49-F238E27FC236}">
                  <a16:creationId xmlns:a16="http://schemas.microsoft.com/office/drawing/2014/main" id="{3FDAF703-C45A-C94D-7669-F1CAF2B8474C}"/>
                </a:ext>
              </a:extLst>
            </p:cNvPr>
            <p:cNvSpPr txBox="1"/>
            <p:nvPr/>
          </p:nvSpPr>
          <p:spPr>
            <a:xfrm>
              <a:off x="6568433" y="4463623"/>
              <a:ext cx="2680799"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SSI, CES e CJI - % satisfeitos</a:t>
              </a:r>
            </a:p>
          </p:txBody>
        </p:sp>
        <p:sp>
          <p:nvSpPr>
            <p:cNvPr id="16" name="Seta: para Baixo 15">
              <a:extLst>
                <a:ext uri="{FF2B5EF4-FFF2-40B4-BE49-F238E27FC236}">
                  <a16:creationId xmlns:a16="http://schemas.microsoft.com/office/drawing/2014/main" id="{59E284FB-24C4-2811-96E3-279CBBBC54A8}"/>
                </a:ext>
              </a:extLst>
            </p:cNvPr>
            <p:cNvSpPr/>
            <p:nvPr/>
          </p:nvSpPr>
          <p:spPr>
            <a:xfrm>
              <a:off x="4755119" y="4902419"/>
              <a:ext cx="248694" cy="236232"/>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Seta: para Baixo 16">
              <a:extLst>
                <a:ext uri="{FF2B5EF4-FFF2-40B4-BE49-F238E27FC236}">
                  <a16:creationId xmlns:a16="http://schemas.microsoft.com/office/drawing/2014/main" id="{36A37B95-BE8D-5C36-C720-B785E38CF2D1}"/>
                </a:ext>
              </a:extLst>
            </p:cNvPr>
            <p:cNvSpPr/>
            <p:nvPr/>
          </p:nvSpPr>
          <p:spPr>
            <a:xfrm rot="10800000">
              <a:off x="4755118" y="4581128"/>
              <a:ext cx="248694" cy="236231"/>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Seta: da Esquerda para a Direita 19">
              <a:extLst>
                <a:ext uri="{FF2B5EF4-FFF2-40B4-BE49-F238E27FC236}">
                  <a16:creationId xmlns:a16="http://schemas.microsoft.com/office/drawing/2014/main" id="{4EC1F082-5E94-B4AA-F054-37680A573316}"/>
                </a:ext>
              </a:extLst>
            </p:cNvPr>
            <p:cNvSpPr/>
            <p:nvPr/>
          </p:nvSpPr>
          <p:spPr>
            <a:xfrm>
              <a:off x="4925339" y="5323131"/>
              <a:ext cx="413217" cy="253916"/>
            </a:xfrm>
            <a:prstGeom prst="leftRightArrow">
              <a:avLst/>
            </a:prstGeom>
            <a:solidFill>
              <a:srgbClr val="A6A6A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CaixaDeTexto 20">
              <a:extLst>
                <a:ext uri="{FF2B5EF4-FFF2-40B4-BE49-F238E27FC236}">
                  <a16:creationId xmlns:a16="http://schemas.microsoft.com/office/drawing/2014/main" id="{4DEB5395-523B-DD25-DE5D-7A6BD37B307D}"/>
                </a:ext>
              </a:extLst>
            </p:cNvPr>
            <p:cNvSpPr txBox="1"/>
            <p:nvPr/>
          </p:nvSpPr>
          <p:spPr>
            <a:xfrm>
              <a:off x="4921215" y="4584653"/>
              <a:ext cx="769575"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Variou acima da margem</a:t>
              </a:r>
            </a:p>
          </p:txBody>
        </p:sp>
        <p:sp>
          <p:nvSpPr>
            <p:cNvPr id="22" name="CaixaDeTexto 21">
              <a:extLst>
                <a:ext uri="{FF2B5EF4-FFF2-40B4-BE49-F238E27FC236}">
                  <a16:creationId xmlns:a16="http://schemas.microsoft.com/office/drawing/2014/main" id="{402674B4-2B1A-D322-C008-4685214CFC91}"/>
                </a:ext>
              </a:extLst>
            </p:cNvPr>
            <p:cNvSpPr txBox="1"/>
            <p:nvPr/>
          </p:nvSpPr>
          <p:spPr>
            <a:xfrm>
              <a:off x="5793453" y="4607745"/>
              <a:ext cx="791401"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Variou dentro da margem</a:t>
              </a:r>
            </a:p>
          </p:txBody>
        </p:sp>
        <p:sp>
          <p:nvSpPr>
            <p:cNvPr id="23" name="CaixaDeTexto 22">
              <a:extLst>
                <a:ext uri="{FF2B5EF4-FFF2-40B4-BE49-F238E27FC236}">
                  <a16:creationId xmlns:a16="http://schemas.microsoft.com/office/drawing/2014/main" id="{5BAF685C-A1D3-AF15-12FE-4406EA88E24D}"/>
                </a:ext>
              </a:extLst>
            </p:cNvPr>
            <p:cNvSpPr txBox="1"/>
            <p:nvPr/>
          </p:nvSpPr>
          <p:spPr>
            <a:xfrm>
              <a:off x="5204907" y="5335324"/>
              <a:ext cx="971765" cy="25391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Não </a:t>
              </a:r>
              <a:r>
                <a:rPr kumimoji="0" lang="pt-BR" sz="105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rPr>
                <a:t>variou</a:t>
              </a:r>
              <a:endParaRPr kumimoji="0" lang="pt-BR" sz="1000" b="0"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endParaRPr>
            </a:p>
          </p:txBody>
        </p:sp>
        <p:cxnSp>
          <p:nvCxnSpPr>
            <p:cNvPr id="10" name="Conector reto 9">
              <a:extLst>
                <a:ext uri="{FF2B5EF4-FFF2-40B4-BE49-F238E27FC236}">
                  <a16:creationId xmlns:a16="http://schemas.microsoft.com/office/drawing/2014/main" id="{517501BF-5FF3-8D25-91C4-AE4631593431}"/>
                </a:ext>
              </a:extLst>
            </p:cNvPr>
            <p:cNvCxnSpPr/>
            <p:nvPr/>
          </p:nvCxnSpPr>
          <p:spPr>
            <a:xfrm>
              <a:off x="6480795" y="4510082"/>
              <a:ext cx="0" cy="1236804"/>
            </a:xfrm>
            <a:prstGeom prst="line">
              <a:avLst/>
            </a:prstGeom>
            <a:noFill/>
            <a:ln w="6350" cap="flat" cmpd="sng" algn="ctr">
              <a:solidFill>
                <a:sysClr val="window" lastClr="FFFFFF">
                  <a:lumMod val="85000"/>
                </a:sysClr>
              </a:solidFill>
              <a:prstDash val="solid"/>
              <a:miter lim="800000"/>
            </a:ln>
            <a:effectLst/>
          </p:spPr>
        </p:cxnSp>
        <p:cxnSp>
          <p:nvCxnSpPr>
            <p:cNvPr id="11" name="Conector reto 10">
              <a:extLst>
                <a:ext uri="{FF2B5EF4-FFF2-40B4-BE49-F238E27FC236}">
                  <a16:creationId xmlns:a16="http://schemas.microsoft.com/office/drawing/2014/main" id="{BBCF85B8-9E66-0BA4-DEE0-2A5AB37A8A45}"/>
                </a:ext>
              </a:extLst>
            </p:cNvPr>
            <p:cNvCxnSpPr/>
            <p:nvPr/>
          </p:nvCxnSpPr>
          <p:spPr>
            <a:xfrm>
              <a:off x="9793163" y="4496452"/>
              <a:ext cx="0" cy="1236804"/>
            </a:xfrm>
            <a:prstGeom prst="line">
              <a:avLst/>
            </a:prstGeom>
            <a:noFill/>
            <a:ln w="6350" cap="flat" cmpd="sng" algn="ctr">
              <a:solidFill>
                <a:sysClr val="window" lastClr="FFFFFF">
                  <a:lumMod val="85000"/>
                </a:sysClr>
              </a:solidFill>
              <a:prstDash val="solid"/>
              <a:miter lim="800000"/>
            </a:ln>
            <a:effectLst/>
          </p:spPr>
        </p:cxnSp>
        <p:sp>
          <p:nvSpPr>
            <p:cNvPr id="12" name="CaixaDeTexto 11">
              <a:extLst>
                <a:ext uri="{FF2B5EF4-FFF2-40B4-BE49-F238E27FC236}">
                  <a16:creationId xmlns:a16="http://schemas.microsoft.com/office/drawing/2014/main" id="{23445ABF-5E1F-D796-7F20-E27124406FD1}"/>
                </a:ext>
              </a:extLst>
            </p:cNvPr>
            <p:cNvSpPr txBox="1"/>
            <p:nvPr/>
          </p:nvSpPr>
          <p:spPr>
            <a:xfrm>
              <a:off x="9865171" y="4459410"/>
              <a:ext cx="882269"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NPS</a:t>
              </a:r>
            </a:p>
          </p:txBody>
        </p:sp>
        <p:sp>
          <p:nvSpPr>
            <p:cNvPr id="13" name="Retângulo de cantos arredondados 247">
              <a:extLst>
                <a:ext uri="{FF2B5EF4-FFF2-40B4-BE49-F238E27FC236}">
                  <a16:creationId xmlns:a16="http://schemas.microsoft.com/office/drawing/2014/main" id="{9C5701F6-DAED-51CA-B0DE-C7711134FD6A}"/>
                </a:ext>
              </a:extLst>
            </p:cNvPr>
            <p:cNvSpPr/>
            <p:nvPr/>
          </p:nvSpPr>
          <p:spPr>
            <a:xfrm>
              <a:off x="9937181" y="5119510"/>
              <a:ext cx="714364" cy="242240"/>
            </a:xfrm>
            <a:prstGeom prst="roundRect">
              <a:avLst/>
            </a:prstGeom>
            <a:solidFill>
              <a:srgbClr val="FFE699"/>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50" b="1" i="0" u="none" strike="noStrike" kern="0" cap="none" spc="0" normalizeH="0" baseline="0" noProof="0" dirty="0">
                  <a:ln>
                    <a:noFill/>
                  </a:ln>
                  <a:solidFill>
                    <a:schemeClr val="tx1">
                      <a:lumMod val="75000"/>
                      <a:lumOff val="25000"/>
                    </a:schemeClr>
                  </a:solidFill>
                  <a:effectLst/>
                  <a:uLnTx/>
                  <a:uFillTx/>
                  <a:latin typeface="Calibri" panose="020F0502020204030204"/>
                  <a:ea typeface="+mn-ea"/>
                  <a:cs typeface="+mn-cs"/>
                </a:rPr>
                <a:t>≥ 30 ≤ 59</a:t>
              </a:r>
            </a:p>
          </p:txBody>
        </p:sp>
        <p:sp>
          <p:nvSpPr>
            <p:cNvPr id="14" name="Retângulo de cantos arredondados 248">
              <a:extLst>
                <a:ext uri="{FF2B5EF4-FFF2-40B4-BE49-F238E27FC236}">
                  <a16:creationId xmlns:a16="http://schemas.microsoft.com/office/drawing/2014/main" id="{24815BB7-98E4-EC23-12E1-42F60DCDC47C}"/>
                </a:ext>
              </a:extLst>
            </p:cNvPr>
            <p:cNvSpPr/>
            <p:nvPr/>
          </p:nvSpPr>
          <p:spPr>
            <a:xfrm>
              <a:off x="9937181" y="5460527"/>
              <a:ext cx="714364" cy="242240"/>
            </a:xfrm>
            <a:prstGeom prst="roundRect">
              <a:avLst/>
            </a:prstGeom>
            <a:solidFill>
              <a:srgbClr val="FF7C8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50" b="1" i="0" u="none" strike="noStrike" kern="0" cap="none" spc="0" normalizeH="0" baseline="0" noProof="0" dirty="0">
                  <a:ln>
                    <a:noFill/>
                  </a:ln>
                  <a:solidFill>
                    <a:prstClr val="white"/>
                  </a:solidFill>
                  <a:effectLst/>
                  <a:uLnTx/>
                  <a:uFillTx/>
                  <a:latin typeface="Calibri" panose="020F0502020204030204"/>
                  <a:ea typeface="+mn-ea"/>
                  <a:cs typeface="+mn-cs"/>
                </a:rPr>
                <a:t>≤ 29</a:t>
              </a:r>
            </a:p>
          </p:txBody>
        </p:sp>
        <p:sp>
          <p:nvSpPr>
            <p:cNvPr id="15" name="Retângulo de cantos arredondados 246">
              <a:extLst>
                <a:ext uri="{FF2B5EF4-FFF2-40B4-BE49-F238E27FC236}">
                  <a16:creationId xmlns:a16="http://schemas.microsoft.com/office/drawing/2014/main" id="{B377AA34-88AB-7747-2F76-A8875F15EF36}"/>
                </a:ext>
              </a:extLst>
            </p:cNvPr>
            <p:cNvSpPr/>
            <p:nvPr/>
          </p:nvSpPr>
          <p:spPr>
            <a:xfrm>
              <a:off x="9937181" y="4788620"/>
              <a:ext cx="714364" cy="242240"/>
            </a:xfrm>
            <a:prstGeom prst="roundRect">
              <a:avLst/>
            </a:prstGeom>
            <a:solidFill>
              <a:srgbClr val="70AD47"/>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050" b="1" i="0" u="none" strike="noStrike" kern="0" cap="none" spc="0" normalizeH="0" baseline="0" noProof="0" dirty="0">
                  <a:ln>
                    <a:noFill/>
                  </a:ln>
                  <a:solidFill>
                    <a:prstClr val="white"/>
                  </a:solidFill>
                  <a:effectLst/>
                  <a:uLnTx/>
                  <a:uFillTx/>
                  <a:latin typeface="Calibri" panose="020F0502020204030204"/>
                  <a:ea typeface="+mn-ea"/>
                  <a:cs typeface="+mn-cs"/>
                </a:rPr>
                <a:t>≥ 60</a:t>
              </a:r>
            </a:p>
          </p:txBody>
        </p:sp>
        <p:sp>
          <p:nvSpPr>
            <p:cNvPr id="39" name="Seta: para Baixo 38">
              <a:extLst>
                <a:ext uri="{FF2B5EF4-FFF2-40B4-BE49-F238E27FC236}">
                  <a16:creationId xmlns:a16="http://schemas.microsoft.com/office/drawing/2014/main" id="{50D42677-A6C3-BEA3-E794-8CFC0D1992E7}"/>
                </a:ext>
              </a:extLst>
            </p:cNvPr>
            <p:cNvSpPr/>
            <p:nvPr/>
          </p:nvSpPr>
          <p:spPr>
            <a:xfrm>
              <a:off x="5656037" y="4910058"/>
              <a:ext cx="248694" cy="236232"/>
            </a:xfrm>
            <a:prstGeom prst="downArrow">
              <a:avLst/>
            </a:prstGeom>
            <a:solidFill>
              <a:srgbClr val="A6A6A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Seta: para Baixo 39">
              <a:extLst>
                <a:ext uri="{FF2B5EF4-FFF2-40B4-BE49-F238E27FC236}">
                  <a16:creationId xmlns:a16="http://schemas.microsoft.com/office/drawing/2014/main" id="{C6DE1553-D4AE-6E4F-FB57-98AE305DCB46}"/>
                </a:ext>
              </a:extLst>
            </p:cNvPr>
            <p:cNvSpPr/>
            <p:nvPr/>
          </p:nvSpPr>
          <p:spPr>
            <a:xfrm rot="10800000">
              <a:off x="5656036" y="4588767"/>
              <a:ext cx="248694" cy="236231"/>
            </a:xfrm>
            <a:prstGeom prst="downArrow">
              <a:avLst/>
            </a:prstGeom>
            <a:solidFill>
              <a:srgbClr val="A6A6A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aphicFrame>
        <p:nvGraphicFramePr>
          <p:cNvPr id="4" name="Tabela 3">
            <a:extLst>
              <a:ext uri="{FF2B5EF4-FFF2-40B4-BE49-F238E27FC236}">
                <a16:creationId xmlns:a16="http://schemas.microsoft.com/office/drawing/2014/main" id="{4F15DFBC-0160-2A9F-88BB-1800C85128F6}"/>
              </a:ext>
            </a:extLst>
          </p:cNvPr>
          <p:cNvGraphicFramePr>
            <a:graphicFrameLocks noGrp="1"/>
          </p:cNvGraphicFramePr>
          <p:nvPr>
            <p:extLst>
              <p:ext uri="{D42A27DB-BD31-4B8C-83A1-F6EECF244321}">
                <p14:modId xmlns:p14="http://schemas.microsoft.com/office/powerpoint/2010/main" val="530069379"/>
              </p:ext>
            </p:extLst>
          </p:nvPr>
        </p:nvGraphicFramePr>
        <p:xfrm>
          <a:off x="72083" y="3822142"/>
          <a:ext cx="4450266" cy="2199146"/>
        </p:xfrm>
        <a:graphic>
          <a:graphicData uri="http://schemas.openxmlformats.org/drawingml/2006/table">
            <a:tbl>
              <a:tblPr/>
              <a:tblGrid>
                <a:gridCol w="726045">
                  <a:extLst>
                    <a:ext uri="{9D8B030D-6E8A-4147-A177-3AD203B41FA5}">
                      <a16:colId xmlns:a16="http://schemas.microsoft.com/office/drawing/2014/main" val="1115746144"/>
                    </a:ext>
                  </a:extLst>
                </a:gridCol>
                <a:gridCol w="595614">
                  <a:extLst>
                    <a:ext uri="{9D8B030D-6E8A-4147-A177-3AD203B41FA5}">
                      <a16:colId xmlns:a16="http://schemas.microsoft.com/office/drawing/2014/main" val="2082942865"/>
                    </a:ext>
                  </a:extLst>
                </a:gridCol>
                <a:gridCol w="607195">
                  <a:extLst>
                    <a:ext uri="{9D8B030D-6E8A-4147-A177-3AD203B41FA5}">
                      <a16:colId xmlns:a16="http://schemas.microsoft.com/office/drawing/2014/main" val="3121905312"/>
                    </a:ext>
                  </a:extLst>
                </a:gridCol>
                <a:gridCol w="595614">
                  <a:extLst>
                    <a:ext uri="{9D8B030D-6E8A-4147-A177-3AD203B41FA5}">
                      <a16:colId xmlns:a16="http://schemas.microsoft.com/office/drawing/2014/main" val="2974333133"/>
                    </a:ext>
                  </a:extLst>
                </a:gridCol>
                <a:gridCol w="138956">
                  <a:extLst>
                    <a:ext uri="{9D8B030D-6E8A-4147-A177-3AD203B41FA5}">
                      <a16:colId xmlns:a16="http://schemas.microsoft.com/office/drawing/2014/main" val="2541919012"/>
                    </a:ext>
                  </a:extLst>
                </a:gridCol>
                <a:gridCol w="595614">
                  <a:extLst>
                    <a:ext uri="{9D8B030D-6E8A-4147-A177-3AD203B41FA5}">
                      <a16:colId xmlns:a16="http://schemas.microsoft.com/office/drawing/2014/main" val="4213602296"/>
                    </a:ext>
                  </a:extLst>
                </a:gridCol>
                <a:gridCol w="595614">
                  <a:extLst>
                    <a:ext uri="{9D8B030D-6E8A-4147-A177-3AD203B41FA5}">
                      <a16:colId xmlns:a16="http://schemas.microsoft.com/office/drawing/2014/main" val="1458467093"/>
                    </a:ext>
                  </a:extLst>
                </a:gridCol>
                <a:gridCol w="595614">
                  <a:extLst>
                    <a:ext uri="{9D8B030D-6E8A-4147-A177-3AD203B41FA5}">
                      <a16:colId xmlns:a16="http://schemas.microsoft.com/office/drawing/2014/main" val="2382453213"/>
                    </a:ext>
                  </a:extLst>
                </a:gridCol>
              </a:tblGrid>
              <a:tr h="3490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endParaRPr lang="pt-BR" sz="1100" b="1" i="0" u="none" strike="noStrike" dirty="0">
                        <a:solidFill>
                          <a:srgbClr val="404040"/>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CONSOLIDADO - 2023</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hMerge="1">
                  <a:txBody>
                    <a:body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hMerge="1">
                  <a:txBody>
                    <a:bodyPr/>
                    <a:lstStyle/>
                    <a:p>
                      <a:pPr algn="ctr" fontAlgn="ctr"/>
                      <a:endParaRPr lang="pt-BR" sz="1100" b="1" i="0" u="none" strike="noStrike" dirty="0">
                        <a:solidFill>
                          <a:schemeClr val="bg1"/>
                        </a:solidFill>
                        <a:effectLst/>
                        <a:latin typeface="Calibri" panose="020F0502020204030204" pitchFamily="34" charset="0"/>
                      </a:endParaRPr>
                    </a:p>
                  </a:txBody>
                  <a:tcPr marL="6751" marR="6751" marT="6751"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AUTOGESTÃO - 2023</a:t>
                      </a:r>
                    </a:p>
                  </a:txBody>
                  <a:tcPr marL="6751" marR="6751" marT="6751" marB="0" anchor="ctr">
                    <a:lnL w="28575"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hMerge="1">
                  <a:txBody>
                    <a:bodyPr/>
                    <a:lstStyle/>
                    <a:p>
                      <a:pPr algn="ctr" fontAlgn="ctr"/>
                      <a:endParaRPr lang="pt-BR" sz="12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hMerge="1">
                  <a:txBody>
                    <a:bodyPr/>
                    <a:lstStyle/>
                    <a:p>
                      <a:pPr algn="ctr" fontAlgn="ctr"/>
                      <a:endParaRPr lang="pt-BR" sz="12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3549033785"/>
                  </a:ext>
                </a:extLst>
              </a:tr>
              <a:tr h="3490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endParaRPr lang="pt-BR" sz="1100" b="1" i="0" u="none" strike="noStrike" dirty="0">
                        <a:solidFill>
                          <a:srgbClr val="404040"/>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Maior</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Média</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Menor</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chemeClr val="bg1"/>
                        </a:solidFill>
                        <a:effectLst/>
                        <a:latin typeface="Calibri" panose="020F0502020204030204" pitchFamily="34" charset="0"/>
                      </a:endParaRP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Maior</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Média</a:t>
                      </a:r>
                    </a:p>
                  </a:txBody>
                  <a:tcPr marL="6751" marR="6751" marT="6751"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1"/>
                          </a:solidFill>
                          <a:effectLst/>
                          <a:latin typeface="Calibri" panose="020F0502020204030204" pitchFamily="34" charset="0"/>
                        </a:rPr>
                        <a:t>Menor</a:t>
                      </a:r>
                    </a:p>
                  </a:txBody>
                  <a:tcPr marL="6751" marR="6751" marT="6751"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lumMod val="50000"/>
                        <a:lumOff val="50000"/>
                      </a:sysClr>
                    </a:solidFill>
                  </a:tcPr>
                </a:tc>
                <a:extLst>
                  <a:ext uri="{0D108BD9-81ED-4DB2-BD59-A6C34878D82A}">
                    <a16:rowId xmlns:a16="http://schemas.microsoft.com/office/drawing/2014/main" val="510279205"/>
                  </a:ext>
                </a:extLst>
              </a:tr>
              <a:tr h="2755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SSI – Sat. Geral</a:t>
                      </a:r>
                    </a:p>
                  </a:txBody>
                  <a:tcPr marL="8525" marR="8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98,0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81,3</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a:solidFill>
                            <a:srgbClr val="FFFFFF"/>
                          </a:solidFill>
                          <a:effectLst/>
                          <a:latin typeface="Calibri" panose="020F0502020204030204" pitchFamily="34" charset="0"/>
                        </a:rPr>
                        <a:t>68,0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FFFFFF"/>
                          </a:solidFill>
                          <a:effectLst/>
                          <a:highlight>
                            <a:srgbClr val="70AD47"/>
                          </a:highlight>
                          <a:latin typeface="Calibri" panose="020F0502020204030204" pitchFamily="34" charset="0"/>
                        </a:rPr>
                        <a:t>97,0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200" b="1" i="0" u="none" strike="noStrike" dirty="0">
                          <a:solidFill>
                            <a:schemeClr val="tx1">
                              <a:lumMod val="75000"/>
                              <a:lumOff val="25000"/>
                            </a:schemeClr>
                          </a:solidFill>
                          <a:effectLst/>
                          <a:highlight>
                            <a:srgbClr val="FFE699"/>
                          </a:highlight>
                          <a:latin typeface="Calibri" panose="020F0502020204030204" pitchFamily="34" charset="0"/>
                        </a:rPr>
                        <a:t>83,3</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a:solidFill>
                            <a:srgbClr val="FFFFFF"/>
                          </a:solidFill>
                          <a:effectLst/>
                          <a:highlight>
                            <a:srgbClr val="FF7C80"/>
                          </a:highlight>
                          <a:latin typeface="Calibri" panose="020F0502020204030204" pitchFamily="34" charset="0"/>
                        </a:rPr>
                        <a:t>73,2</a:t>
                      </a:r>
                    </a:p>
                  </a:txBody>
                  <a:tcPr marL="9525" marR="9525" marT="9525"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3333672863"/>
                  </a:ext>
                </a:extLst>
              </a:tr>
              <a:tr h="2755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CES – Esforço</a:t>
                      </a:r>
                    </a:p>
                  </a:txBody>
                  <a:tcPr marL="8525" marR="8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95,0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a:solidFill>
                            <a:srgbClr val="FFFFFF"/>
                          </a:solidFill>
                          <a:effectLst/>
                          <a:latin typeface="Calibri" panose="020F0502020204030204" pitchFamily="34" charset="0"/>
                        </a:rPr>
                        <a:t>77,0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a:solidFill>
                            <a:srgbClr val="FFFFFF"/>
                          </a:solidFill>
                          <a:effectLst/>
                          <a:latin typeface="Calibri" panose="020F0502020204030204" pitchFamily="34" charset="0"/>
                        </a:rPr>
                        <a:t>66,0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FFFFFF"/>
                          </a:solidFill>
                          <a:effectLst/>
                          <a:highlight>
                            <a:srgbClr val="70AD47"/>
                          </a:highlight>
                          <a:latin typeface="Calibri" panose="020F0502020204030204" pitchFamily="34" charset="0"/>
                        </a:rPr>
                        <a:t>95,0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200" b="1" i="0" u="none" strike="noStrike" dirty="0">
                          <a:solidFill>
                            <a:srgbClr val="FFFFFF"/>
                          </a:solidFill>
                          <a:effectLst/>
                          <a:highlight>
                            <a:srgbClr val="FF7C80"/>
                          </a:highlight>
                          <a:latin typeface="Calibri" panose="020F0502020204030204" pitchFamily="34" charset="0"/>
                        </a:rPr>
                        <a:t>76,9</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a:solidFill>
                            <a:srgbClr val="FFFFFF"/>
                          </a:solidFill>
                          <a:effectLst/>
                          <a:highlight>
                            <a:srgbClr val="FF7C80"/>
                          </a:highlight>
                          <a:latin typeface="Calibri" panose="020F0502020204030204" pitchFamily="34" charset="0"/>
                        </a:rPr>
                        <a:t>57,0</a:t>
                      </a:r>
                    </a:p>
                  </a:txBody>
                  <a:tcPr marL="9525" marR="9525" marT="9525"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531590655"/>
                  </a:ext>
                </a:extLst>
              </a:tr>
              <a:tr h="2755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CJI – Jornada</a:t>
                      </a:r>
                    </a:p>
                  </a:txBody>
                  <a:tcPr marL="8525" marR="8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a:solidFill>
                            <a:srgbClr val="FFFFFF"/>
                          </a:solidFill>
                          <a:effectLst/>
                          <a:latin typeface="Calibri" panose="020F0502020204030204" pitchFamily="34" charset="0"/>
                        </a:rPr>
                        <a:t>90,0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a:solidFill>
                            <a:srgbClr val="FFFFFF"/>
                          </a:solidFill>
                          <a:effectLst/>
                          <a:latin typeface="Calibri" panose="020F0502020204030204" pitchFamily="34" charset="0"/>
                        </a:rPr>
                        <a:t>77,0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a:solidFill>
                            <a:srgbClr val="FFFFFF"/>
                          </a:solidFill>
                          <a:effectLst/>
                          <a:latin typeface="Calibri" panose="020F0502020204030204" pitchFamily="34" charset="0"/>
                        </a:rPr>
                        <a:t>64,0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FFFFFF"/>
                          </a:solidFill>
                          <a:effectLst/>
                          <a:highlight>
                            <a:srgbClr val="70AD47"/>
                          </a:highlight>
                          <a:latin typeface="Calibri" panose="020F0502020204030204" pitchFamily="34" charset="0"/>
                        </a:rPr>
                        <a:t>90,0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200" b="1" i="0" u="none" strike="noStrike" dirty="0">
                          <a:solidFill>
                            <a:srgbClr val="FFFFFF"/>
                          </a:solidFill>
                          <a:effectLst/>
                          <a:highlight>
                            <a:srgbClr val="FF7C80"/>
                          </a:highlight>
                          <a:latin typeface="Calibri" panose="020F0502020204030204" pitchFamily="34" charset="0"/>
                        </a:rPr>
                        <a:t>76,5</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dirty="0">
                          <a:solidFill>
                            <a:srgbClr val="FFFFFF"/>
                          </a:solidFill>
                          <a:effectLst/>
                          <a:highlight>
                            <a:srgbClr val="FF7C80"/>
                          </a:highlight>
                          <a:latin typeface="Calibri" panose="020F0502020204030204" pitchFamily="34" charset="0"/>
                        </a:rPr>
                        <a:t>72,0</a:t>
                      </a:r>
                    </a:p>
                  </a:txBody>
                  <a:tcPr marL="9525" marR="9525" marT="9525"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2693390961"/>
                  </a:ext>
                </a:extLst>
              </a:tr>
              <a:tr h="2755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NPS - Fidelidade</a:t>
                      </a:r>
                    </a:p>
                  </a:txBody>
                  <a:tcPr marL="8525" marR="8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a:solidFill>
                            <a:srgbClr val="FFFFFF"/>
                          </a:solidFill>
                          <a:effectLst/>
                          <a:latin typeface="Calibri" panose="020F0502020204030204" pitchFamily="34" charset="0"/>
                        </a:rPr>
                        <a:t>73,0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a:solidFill>
                            <a:srgbClr val="404040"/>
                          </a:solidFill>
                          <a:effectLst/>
                          <a:latin typeface="Calibri" panose="020F0502020204030204" pitchFamily="34" charset="0"/>
                        </a:rPr>
                        <a:t>35,8</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-1,0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rgbClr val="FFFFFF"/>
                        </a:solidFill>
                        <a:effectLst/>
                        <a:latin typeface="Calibri" panose="020F0502020204030204" pitchFamily="34" charset="0"/>
                      </a:endParaRP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dirty="0">
                          <a:solidFill>
                            <a:srgbClr val="FFFFFF"/>
                          </a:solidFill>
                          <a:effectLst/>
                          <a:highlight>
                            <a:srgbClr val="70AD47"/>
                          </a:highlight>
                          <a:latin typeface="Calibri" panose="020F0502020204030204" pitchFamily="34" charset="0"/>
                        </a:rPr>
                        <a:t>80,0</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200" b="1" i="0" u="none" strike="noStrike" dirty="0">
                          <a:solidFill>
                            <a:schemeClr val="tx1">
                              <a:lumMod val="75000"/>
                              <a:lumOff val="25000"/>
                            </a:schemeClr>
                          </a:solidFill>
                          <a:effectLst/>
                          <a:highlight>
                            <a:srgbClr val="FFE699"/>
                          </a:highlight>
                          <a:latin typeface="Calibri" panose="020F0502020204030204" pitchFamily="34" charset="0"/>
                        </a:rPr>
                        <a:t>40,9</a:t>
                      </a:r>
                    </a:p>
                  </a:txBody>
                  <a:tcPr marL="9525" marR="9525" marT="9525" marB="0"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dirty="0">
                          <a:solidFill>
                            <a:srgbClr val="FFFFFF"/>
                          </a:solidFill>
                          <a:effectLst/>
                          <a:highlight>
                            <a:srgbClr val="FF7C80"/>
                          </a:highlight>
                          <a:latin typeface="Calibri" panose="020F0502020204030204" pitchFamily="34" charset="0"/>
                        </a:rPr>
                        <a:t>13,6</a:t>
                      </a:r>
                    </a:p>
                  </a:txBody>
                  <a:tcPr marL="9525" marR="9525" marT="9525" marB="0" anchor="ctr">
                    <a:lnL w="28575"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2009877184"/>
                  </a:ext>
                </a:extLst>
              </a:tr>
            </a:tbl>
          </a:graphicData>
        </a:graphic>
      </p:graphicFrame>
    </p:spTree>
    <p:extLst>
      <p:ext uri="{BB962C8B-B14F-4D97-AF65-F5344CB8AC3E}">
        <p14:creationId xmlns:p14="http://schemas.microsoft.com/office/powerpoint/2010/main" val="269676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B190540-BAEC-1DB4-7CD3-0201AEDEF67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Detalhamento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4" name="Gráfico 3">
            <a:extLst>
              <a:ext uri="{FF2B5EF4-FFF2-40B4-BE49-F238E27FC236}">
                <a16:creationId xmlns:a16="http://schemas.microsoft.com/office/drawing/2014/main" id="{97715D5C-306B-7867-5BD3-EDCD97DEB8FD}"/>
              </a:ext>
            </a:extLst>
          </p:cNvPr>
          <p:cNvGraphicFramePr/>
          <p:nvPr>
            <p:extLst>
              <p:ext uri="{D42A27DB-BD31-4B8C-83A1-F6EECF244321}">
                <p14:modId xmlns:p14="http://schemas.microsoft.com/office/powerpoint/2010/main" val="1851899476"/>
              </p:ext>
            </p:extLst>
          </p:nvPr>
        </p:nvGraphicFramePr>
        <p:xfrm>
          <a:off x="-5396" y="2492896"/>
          <a:ext cx="4987652" cy="2687472"/>
        </p:xfrm>
        <a:graphic>
          <a:graphicData uri="http://schemas.openxmlformats.org/drawingml/2006/chart">
            <c:chart xmlns:c="http://schemas.openxmlformats.org/drawingml/2006/chart" xmlns:r="http://schemas.openxmlformats.org/officeDocument/2006/relationships" r:id="rId2"/>
          </a:graphicData>
        </a:graphic>
      </p:graphicFrame>
      <p:sp>
        <p:nvSpPr>
          <p:cNvPr id="5" name="CaixaDeTexto 4">
            <a:extLst>
              <a:ext uri="{FF2B5EF4-FFF2-40B4-BE49-F238E27FC236}">
                <a16:creationId xmlns:a16="http://schemas.microsoft.com/office/drawing/2014/main" id="{11BB34FE-D055-C338-3912-559EA9A84346}"/>
              </a:ext>
            </a:extLst>
          </p:cNvPr>
          <p:cNvSpPr txBox="1"/>
          <p:nvPr/>
        </p:nvSpPr>
        <p:spPr>
          <a:xfrm>
            <a:off x="-6309" y="908720"/>
            <a:ext cx="5551000" cy="307726"/>
          </a:xfrm>
          <a:prstGeom prst="rect">
            <a:avLst/>
          </a:prstGeom>
          <a:noFill/>
        </p:spPr>
        <p:txBody>
          <a:bodyPr wrap="square" lIns="91391" tIns="45695" rIns="91391" bIns="45695" rtlCol="0">
            <a:spAutoFit/>
          </a:bodyPr>
          <a:lstStyle/>
          <a:p>
            <a:pPr fontAlgn="auto">
              <a:spcBef>
                <a:spcPts val="0"/>
              </a:spcBef>
              <a:spcAft>
                <a:spcPts val="0"/>
              </a:spcAft>
            </a:pPr>
            <a:r>
              <a:rPr lang="pt-BR" sz="1400" b="1" dirty="0">
                <a:solidFill>
                  <a:schemeClr val="bg2">
                    <a:lumMod val="50000"/>
                  </a:schemeClr>
                </a:solidFill>
                <a:latin typeface="Calibri" panose="020F0502020204030204" pitchFamily="34" charset="0"/>
                <a:cs typeface="Calibri" pitchFamily="34" charset="0"/>
              </a:rPr>
              <a:t>11 - No geral, estou satisfeito com o meu plano de saúde </a:t>
            </a:r>
            <a:r>
              <a:rPr lang="pt-BR" sz="1400" b="1" dirty="0" err="1">
                <a:solidFill>
                  <a:schemeClr val="bg2">
                    <a:lumMod val="50000"/>
                  </a:schemeClr>
                </a:solidFill>
                <a:latin typeface="Calibri" panose="020F0502020204030204" pitchFamily="34" charset="0"/>
                <a:cs typeface="Calibri" pitchFamily="34" charset="0"/>
              </a:rPr>
              <a:t>Saúde</a:t>
            </a:r>
            <a:r>
              <a:rPr lang="pt-BR" sz="1400" b="1" dirty="0">
                <a:solidFill>
                  <a:schemeClr val="bg2">
                    <a:lumMod val="50000"/>
                  </a:schemeClr>
                </a:solidFill>
                <a:latin typeface="Calibri" panose="020F0502020204030204" pitchFamily="34" charset="0"/>
                <a:cs typeface="Calibri" pitchFamily="34" charset="0"/>
              </a:rPr>
              <a:t> AMS.</a:t>
            </a:r>
          </a:p>
        </p:txBody>
      </p:sp>
      <p:grpSp>
        <p:nvGrpSpPr>
          <p:cNvPr id="47" name="Agrupar 46">
            <a:extLst>
              <a:ext uri="{FF2B5EF4-FFF2-40B4-BE49-F238E27FC236}">
                <a16:creationId xmlns:a16="http://schemas.microsoft.com/office/drawing/2014/main" id="{23F443C4-9D23-EA25-0CF2-17C68B6930E4}"/>
              </a:ext>
            </a:extLst>
          </p:cNvPr>
          <p:cNvGrpSpPr/>
          <p:nvPr/>
        </p:nvGrpSpPr>
        <p:grpSpPr>
          <a:xfrm>
            <a:off x="5544691" y="1196752"/>
            <a:ext cx="5256584" cy="4649520"/>
            <a:chOff x="6308948" y="734093"/>
            <a:chExt cx="5838740" cy="5029329"/>
          </a:xfrm>
        </p:grpSpPr>
        <p:sp>
          <p:nvSpPr>
            <p:cNvPr id="48" name="Arredondar Retângulo em um Canto Único 4">
              <a:extLst>
                <a:ext uri="{FF2B5EF4-FFF2-40B4-BE49-F238E27FC236}">
                  <a16:creationId xmlns:a16="http://schemas.microsoft.com/office/drawing/2014/main" id="{195905E7-19F1-D33C-6929-1F7344912147}"/>
                </a:ext>
              </a:extLst>
            </p:cNvPr>
            <p:cNvSpPr/>
            <p:nvPr/>
          </p:nvSpPr>
          <p:spPr>
            <a:xfrm>
              <a:off x="6411056" y="734093"/>
              <a:ext cx="5650340" cy="5000375"/>
            </a:xfrm>
            <a:prstGeom prst="rect">
              <a:avLst/>
            </a:prstGeom>
            <a:solidFill>
              <a:sysClr val="window" lastClr="FFFFFF">
                <a:lumMod val="95000"/>
              </a:sysClr>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3203"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Seta: Pentágono 48">
              <a:extLst>
                <a:ext uri="{FF2B5EF4-FFF2-40B4-BE49-F238E27FC236}">
                  <a16:creationId xmlns:a16="http://schemas.microsoft.com/office/drawing/2014/main" id="{ADC2A598-0F92-47BA-A1CD-8CA8BF5A5477}"/>
                </a:ext>
              </a:extLst>
            </p:cNvPr>
            <p:cNvSpPr/>
            <p:nvPr/>
          </p:nvSpPr>
          <p:spPr>
            <a:xfrm>
              <a:off x="6308948" y="850004"/>
              <a:ext cx="3685223" cy="403993"/>
            </a:xfrm>
            <a:prstGeom prst="homePlate">
              <a:avLst/>
            </a:prstGeom>
            <a:solidFill>
              <a:srgbClr val="6B6B6B"/>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Calibri" panose="020F0502020204030204"/>
                  <a:ea typeface="+mn-ea"/>
                  <a:cs typeface="+mn-cs"/>
                </a:rPr>
                <a:t>Justificativas dos não satisfeitos (35%):</a:t>
              </a:r>
            </a:p>
          </p:txBody>
        </p:sp>
        <p:sp>
          <p:nvSpPr>
            <p:cNvPr id="50" name="CaixaDeTexto 49">
              <a:extLst>
                <a:ext uri="{FF2B5EF4-FFF2-40B4-BE49-F238E27FC236}">
                  <a16:creationId xmlns:a16="http://schemas.microsoft.com/office/drawing/2014/main" id="{88D9A127-4F69-C195-FE84-53E8650DED1D}"/>
                </a:ext>
              </a:extLst>
            </p:cNvPr>
            <p:cNvSpPr txBox="1"/>
            <p:nvPr/>
          </p:nvSpPr>
          <p:spPr>
            <a:xfrm>
              <a:off x="6366745" y="5164169"/>
              <a:ext cx="5780943" cy="5992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white">
                      <a:lumMod val="65000"/>
                    </a:prstClr>
                  </a:solidFill>
                  <a:effectLst/>
                  <a:uLnTx/>
                  <a:uFillTx/>
                  <a:latin typeface="Calibri" panose="020F0502020204030204"/>
                  <a:cs typeface="+mn-cs"/>
                </a:rPr>
                <a:t>Base: 181.</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white">
                      <a:lumMod val="65000"/>
                    </a:prstClr>
                  </a:solidFill>
                  <a:effectLst/>
                  <a:uLnTx/>
                  <a:uFillTx/>
                  <a:latin typeface="Calibri" panose="020F0502020204030204"/>
                  <a:cs typeface="+mn-cs"/>
                </a:rPr>
                <a:t>Nota:</a:t>
              </a:r>
              <a:r>
                <a:rPr kumimoji="0" lang="pt-BR" sz="1000" b="1" i="0" u="none" strike="noStrike" kern="0" cap="none" spc="0" normalizeH="0" baseline="0" noProof="0" dirty="0">
                  <a:ln>
                    <a:noFill/>
                  </a:ln>
                  <a:solidFill>
                    <a:prstClr val="white">
                      <a:lumMod val="65000"/>
                    </a:prstClr>
                  </a:solidFill>
                  <a:effectLst/>
                  <a:uLnTx/>
                  <a:uFillTx/>
                  <a:latin typeface="Calibri" panose="020F0502020204030204"/>
                  <a:cs typeface="+mn-cs"/>
                </a:rPr>
                <a:t> </a:t>
              </a:r>
              <a:r>
                <a:rPr kumimoji="0" lang="pt-BR" sz="1000" b="0" i="0" u="none" strike="noStrike" kern="0" cap="none" spc="0" normalizeH="0" baseline="0" noProof="0" dirty="0">
                  <a:ln>
                    <a:noFill/>
                  </a:ln>
                  <a:solidFill>
                    <a:prstClr val="white">
                      <a:lumMod val="65000"/>
                    </a:prstClr>
                  </a:solidFill>
                  <a:effectLst/>
                  <a:uLnTx/>
                  <a:uFillTx/>
                  <a:latin typeface="Calibri" panose="020F0502020204030204"/>
                  <a:cs typeface="+mn-cs"/>
                </a:rPr>
                <a:t>A soma dos resultados ultrapassa 100%, pois cada respondente poderia informar mais de um motivo.</a:t>
              </a:r>
            </a:p>
          </p:txBody>
        </p:sp>
      </p:grpSp>
      <p:sp>
        <p:nvSpPr>
          <p:cNvPr id="51" name="CaixaDeTexto 50">
            <a:extLst>
              <a:ext uri="{FF2B5EF4-FFF2-40B4-BE49-F238E27FC236}">
                <a16:creationId xmlns:a16="http://schemas.microsoft.com/office/drawing/2014/main" id="{6E0EA89B-FA0B-279B-1227-A3D106D214F1}"/>
              </a:ext>
            </a:extLst>
          </p:cNvPr>
          <p:cNvSpPr txBox="1"/>
          <p:nvPr/>
        </p:nvSpPr>
        <p:spPr>
          <a:xfrm>
            <a:off x="-40034" y="6021288"/>
            <a:ext cx="2821606" cy="400110"/>
          </a:xfrm>
          <a:prstGeom prst="rect">
            <a:avLst/>
          </a:prstGeom>
          <a:noFill/>
        </p:spPr>
        <p:txBody>
          <a:bodyPr wrap="none" rtlCol="0">
            <a:spAutoFit/>
          </a:bodyPr>
          <a:lstStyle/>
          <a:p>
            <a:pPr fontAlgn="auto">
              <a:spcBef>
                <a:spcPts val="0"/>
              </a:spcBef>
              <a:spcAft>
                <a:spcPts val="0"/>
              </a:spcAft>
            </a:pPr>
            <a:r>
              <a:rPr lang="pt-BR" sz="1000" dirty="0">
                <a:solidFill>
                  <a:schemeClr val="bg2">
                    <a:lumMod val="50000"/>
                  </a:schemeClr>
                </a:solidFill>
                <a:latin typeface="Calibri" panose="020F0502020204030204"/>
                <a:cs typeface="+mn-cs"/>
              </a:rPr>
              <a:t>Base: 645.</a:t>
            </a:r>
          </a:p>
          <a:p>
            <a:pPr fontAlgn="auto">
              <a:spcBef>
                <a:spcPts val="0"/>
              </a:spcBef>
              <a:spcAft>
                <a:spcPts val="0"/>
              </a:spcAft>
            </a:pPr>
            <a:r>
              <a:rPr lang="pt-BR" sz="1000" dirty="0">
                <a:solidFill>
                  <a:schemeClr val="bg2">
                    <a:lumMod val="50000"/>
                  </a:schemeClr>
                </a:solidFill>
                <a:latin typeface="Calibri" panose="020F0502020204030204"/>
                <a:cs typeface="+mn-cs"/>
              </a:rPr>
              <a:t>Nota: Resultados apresentados em percentual (%).</a:t>
            </a:r>
          </a:p>
        </p:txBody>
      </p:sp>
      <p:graphicFrame>
        <p:nvGraphicFramePr>
          <p:cNvPr id="52" name="Gráfico 51">
            <a:extLst>
              <a:ext uri="{FF2B5EF4-FFF2-40B4-BE49-F238E27FC236}">
                <a16:creationId xmlns:a16="http://schemas.microsoft.com/office/drawing/2014/main" id="{1DD29BB6-F4FF-0D6B-C1F1-9B473522EFFB}"/>
              </a:ext>
            </a:extLst>
          </p:cNvPr>
          <p:cNvGraphicFramePr/>
          <p:nvPr>
            <p:extLst>
              <p:ext uri="{D42A27DB-BD31-4B8C-83A1-F6EECF244321}">
                <p14:modId xmlns:p14="http://schemas.microsoft.com/office/powerpoint/2010/main" val="3912663416"/>
              </p:ext>
            </p:extLst>
          </p:nvPr>
        </p:nvGraphicFramePr>
        <p:xfrm>
          <a:off x="5616699" y="1798951"/>
          <a:ext cx="3450704" cy="35662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3" name="Tabela 52">
            <a:extLst>
              <a:ext uri="{FF2B5EF4-FFF2-40B4-BE49-F238E27FC236}">
                <a16:creationId xmlns:a16="http://schemas.microsoft.com/office/drawing/2014/main" id="{C99882ED-81FD-56A1-496B-D292A1C778C7}"/>
              </a:ext>
            </a:extLst>
          </p:cNvPr>
          <p:cNvGraphicFramePr>
            <a:graphicFrameLocks noGrp="1"/>
          </p:cNvGraphicFramePr>
          <p:nvPr>
            <p:extLst>
              <p:ext uri="{D42A27DB-BD31-4B8C-83A1-F6EECF244321}">
                <p14:modId xmlns:p14="http://schemas.microsoft.com/office/powerpoint/2010/main" val="3248759381"/>
              </p:ext>
            </p:extLst>
          </p:nvPr>
        </p:nvGraphicFramePr>
        <p:xfrm>
          <a:off x="9145091" y="1754591"/>
          <a:ext cx="1440000" cy="3409138"/>
        </p:xfrm>
        <a:graphic>
          <a:graphicData uri="http://schemas.openxmlformats.org/drawingml/2006/table">
            <a:tbl>
              <a:tblPr/>
              <a:tblGrid>
                <a:gridCol w="360000">
                  <a:extLst>
                    <a:ext uri="{9D8B030D-6E8A-4147-A177-3AD203B41FA5}">
                      <a16:colId xmlns:a16="http://schemas.microsoft.com/office/drawing/2014/main" val="2980589834"/>
                    </a:ext>
                  </a:extLst>
                </a:gridCol>
                <a:gridCol w="360000">
                  <a:extLst>
                    <a:ext uri="{9D8B030D-6E8A-4147-A177-3AD203B41FA5}">
                      <a16:colId xmlns:a16="http://schemas.microsoft.com/office/drawing/2014/main" val="394410192"/>
                    </a:ext>
                  </a:extLst>
                </a:gridCol>
                <a:gridCol w="360000">
                  <a:extLst>
                    <a:ext uri="{9D8B030D-6E8A-4147-A177-3AD203B41FA5}">
                      <a16:colId xmlns:a16="http://schemas.microsoft.com/office/drawing/2014/main" val="3124806304"/>
                    </a:ext>
                  </a:extLst>
                </a:gridCol>
                <a:gridCol w="360000">
                  <a:extLst>
                    <a:ext uri="{9D8B030D-6E8A-4147-A177-3AD203B41FA5}">
                      <a16:colId xmlns:a16="http://schemas.microsoft.com/office/drawing/2014/main" val="3609875761"/>
                    </a:ext>
                  </a:extLst>
                </a:gridCol>
              </a:tblGrid>
              <a:tr h="24143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2023</a:t>
                      </a:r>
                    </a:p>
                  </a:txBody>
                  <a:tcPr marL="11771" marR="11771" marT="11771" marB="0" anchor="b">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2022</a:t>
                      </a:r>
                    </a:p>
                  </a:txBody>
                  <a:tcPr marL="11771" marR="11771" marT="11771" marB="0" anchor="b">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200" b="1" i="0" u="none" strike="noStrike" dirty="0">
                          <a:solidFill>
                            <a:schemeClr val="tx1">
                              <a:lumMod val="75000"/>
                              <a:lumOff val="25000"/>
                            </a:schemeClr>
                          </a:solidFill>
                          <a:effectLst/>
                          <a:latin typeface="Calibri" panose="020F0502020204030204" pitchFamily="34" charset="0"/>
                        </a:rPr>
                        <a:t>2021</a:t>
                      </a:r>
                      <a:endParaRPr lang="pt-BR" sz="1200" b="1" i="0" u="none" strike="noStrike" dirty="0">
                        <a:solidFill>
                          <a:schemeClr val="tx1">
                            <a:lumMod val="75000"/>
                            <a:lumOff val="25000"/>
                          </a:schemeClr>
                        </a:solidFill>
                        <a:effectLst/>
                        <a:latin typeface="Calibri" panose="020F0502020204030204" pitchFamily="34" charset="0"/>
                      </a:endParaRPr>
                    </a:p>
                  </a:txBody>
                  <a:tcPr marL="11771" marR="11771" marT="11771" marB="0" anchor="b">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1" i="0" u="none" strike="noStrike" dirty="0">
                          <a:solidFill>
                            <a:schemeClr val="tx1">
                              <a:lumMod val="75000"/>
                              <a:lumOff val="25000"/>
                            </a:schemeClr>
                          </a:solidFill>
                          <a:effectLst/>
                          <a:latin typeface="Calibri" panose="020F0502020204030204" pitchFamily="34" charset="0"/>
                        </a:rPr>
                        <a:t>2020</a:t>
                      </a:r>
                      <a:endParaRPr lang="pt-BR" sz="1200" b="1" i="0" u="none" strike="noStrike" dirty="0">
                        <a:solidFill>
                          <a:schemeClr val="tx1">
                            <a:lumMod val="75000"/>
                            <a:lumOff val="25000"/>
                          </a:schemeClr>
                        </a:solidFill>
                        <a:effectLst/>
                        <a:latin typeface="Calibri" panose="020F0502020204030204" pitchFamily="34" charset="0"/>
                      </a:endParaRPr>
                    </a:p>
                  </a:txBody>
                  <a:tcPr marL="11771" marR="11771" marT="11771" marB="0" anchor="b">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5874145"/>
                  </a:ext>
                </a:extLst>
              </a:tr>
              <a:tr h="216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1"/>
                          </a:solidFill>
                          <a:effectLst/>
                          <a:latin typeface="Calibri" panose="020F0502020204030204" pitchFamily="34" charset="0"/>
                          <a:ea typeface="+mn-ea"/>
                          <a:cs typeface="+mn-cs"/>
                        </a:rPr>
                        <a:t>49</a:t>
                      </a: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58</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49</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36</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extLst>
                  <a:ext uri="{0D108BD9-81ED-4DB2-BD59-A6C34878D82A}">
                    <a16:rowId xmlns:a16="http://schemas.microsoft.com/office/drawing/2014/main" val="3255125770"/>
                  </a:ext>
                </a:extLst>
              </a:tr>
              <a:tr h="1051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7674705"/>
                  </a:ext>
                </a:extLst>
              </a:tr>
              <a:tr h="216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1"/>
                          </a:solidFill>
                          <a:effectLst/>
                          <a:latin typeface="Calibri" panose="020F0502020204030204" pitchFamily="34" charset="0"/>
                          <a:ea typeface="+mn-ea"/>
                          <a:cs typeface="+mn-cs"/>
                        </a:rPr>
                        <a:t>16</a:t>
                      </a: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21</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1</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19</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extLst>
                  <a:ext uri="{0D108BD9-81ED-4DB2-BD59-A6C34878D82A}">
                    <a16:rowId xmlns:a16="http://schemas.microsoft.com/office/drawing/2014/main" val="1517075930"/>
                  </a:ext>
                </a:extLst>
              </a:tr>
              <a:tr h="10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8310662"/>
                  </a:ext>
                </a:extLst>
              </a:tr>
              <a:tr h="216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1"/>
                          </a:solidFill>
                          <a:effectLst/>
                          <a:latin typeface="Calibri" panose="020F0502020204030204" pitchFamily="34" charset="0"/>
                          <a:ea typeface="+mn-ea"/>
                          <a:cs typeface="+mn-cs"/>
                        </a:rPr>
                        <a:t>33</a:t>
                      </a: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7</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15</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11</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extLst>
                  <a:ext uri="{0D108BD9-81ED-4DB2-BD59-A6C34878D82A}">
                    <a16:rowId xmlns:a16="http://schemas.microsoft.com/office/drawing/2014/main" val="2517052153"/>
                  </a:ext>
                </a:extLst>
              </a:tr>
              <a:tr h="1051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956582"/>
                  </a:ext>
                </a:extLst>
              </a:tr>
              <a:tr h="216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1"/>
                          </a:solidFill>
                          <a:effectLst/>
                          <a:latin typeface="Calibri" panose="020F0502020204030204" pitchFamily="34" charset="0"/>
                          <a:ea typeface="+mn-ea"/>
                          <a:cs typeface="+mn-cs"/>
                        </a:rPr>
                        <a:t>10</a:t>
                      </a: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7</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4</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11</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extLst>
                  <a:ext uri="{0D108BD9-81ED-4DB2-BD59-A6C34878D82A}">
                    <a16:rowId xmlns:a16="http://schemas.microsoft.com/office/drawing/2014/main" val="3025604226"/>
                  </a:ext>
                </a:extLst>
              </a:tr>
              <a:tr h="1314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267458"/>
                  </a:ext>
                </a:extLst>
              </a:tr>
              <a:tr h="216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1" i="0" u="none" strike="noStrike" dirty="0">
                          <a:solidFill>
                            <a:schemeClr val="bg1"/>
                          </a:solidFill>
                          <a:effectLst/>
                          <a:latin typeface="Calibri" panose="020F0502020204030204" pitchFamily="34" charset="0"/>
                        </a:rPr>
                        <a:t>7</a:t>
                      </a: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a:t>
                      </a: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extLst>
                  <a:ext uri="{0D108BD9-81ED-4DB2-BD59-A6C34878D82A}">
                    <a16:rowId xmlns:a16="http://schemas.microsoft.com/office/drawing/2014/main" val="285526022"/>
                  </a:ext>
                </a:extLst>
              </a:tr>
              <a:tr h="1051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7333879"/>
                  </a:ext>
                </a:extLst>
              </a:tr>
              <a:tr h="216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1" i="0" u="none" strike="noStrike" dirty="0">
                          <a:solidFill>
                            <a:schemeClr val="bg1"/>
                          </a:solidFill>
                          <a:effectLst/>
                          <a:latin typeface="Calibri" panose="020F0502020204030204" pitchFamily="34" charset="0"/>
                        </a:rPr>
                        <a:t>4</a:t>
                      </a: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4</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6</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extLst>
                  <a:ext uri="{0D108BD9-81ED-4DB2-BD59-A6C34878D82A}">
                    <a16:rowId xmlns:a16="http://schemas.microsoft.com/office/drawing/2014/main" val="640250383"/>
                  </a:ext>
                </a:extLst>
              </a:tr>
              <a:tr h="1314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4238579"/>
                  </a:ext>
                </a:extLst>
              </a:tr>
              <a:tr h="216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1"/>
                          </a:solidFill>
                          <a:effectLst/>
                          <a:latin typeface="Calibri" panose="020F0502020204030204" pitchFamily="34" charset="0"/>
                          <a:ea typeface="+mn-ea"/>
                          <a:cs typeface="+mn-cs"/>
                        </a:rPr>
                        <a:t>3</a:t>
                      </a: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15</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extLst>
                  <a:ext uri="{0D108BD9-81ED-4DB2-BD59-A6C34878D82A}">
                    <a16:rowId xmlns:a16="http://schemas.microsoft.com/office/drawing/2014/main" val="3856447814"/>
                  </a:ext>
                </a:extLst>
              </a:tr>
              <a:tr h="10518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pt-BR" sz="1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4293563"/>
                  </a:ext>
                </a:extLst>
              </a:tr>
              <a:tr h="216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b" latinLnBrk="0" hangingPunct="1"/>
                      <a:r>
                        <a:rPr lang="pt-BR" sz="1200" b="1" i="0" u="none" strike="noStrike" kern="1200" dirty="0">
                          <a:solidFill>
                            <a:schemeClr val="bg1"/>
                          </a:solidFill>
                          <a:effectLst/>
                          <a:latin typeface="Calibri" panose="020F0502020204030204" pitchFamily="34" charset="0"/>
                          <a:ea typeface="+mn-ea"/>
                          <a:cs typeface="+mn-cs"/>
                        </a:rPr>
                        <a:t>11</a:t>
                      </a: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4</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6</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15</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extLst>
                  <a:ext uri="{0D108BD9-81ED-4DB2-BD59-A6C34878D82A}">
                    <a16:rowId xmlns:a16="http://schemas.microsoft.com/office/drawing/2014/main" val="3825981786"/>
                  </a:ext>
                </a:extLst>
              </a:tr>
              <a:tr h="108000">
                <a:tc>
                  <a:txBody>
                    <a:bodyPr/>
                    <a:lstStyle/>
                    <a:p>
                      <a:pPr marL="0" algn="ctr" defTabSz="914400" rtl="0" eaLnBrk="1" fontAlgn="b" latinLnBrk="0" hangingPunct="1"/>
                      <a:endParaRPr lang="pt-BR" sz="100" b="1" i="0" u="none" strike="noStrike" kern="1200" dirty="0">
                        <a:solidFill>
                          <a:schemeClr val="bg1"/>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pt-BR" sz="100" b="1" i="0" u="none" strike="noStrike" kern="1200" dirty="0">
                        <a:solidFill>
                          <a:schemeClr val="bg1"/>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pt-BR" sz="100" b="1" i="0" u="none" strike="noStrike" kern="1200" dirty="0">
                        <a:solidFill>
                          <a:schemeClr val="bg1"/>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pt-BR" sz="100" b="1" i="0" u="none" strike="noStrike" kern="1200" dirty="0">
                        <a:solidFill>
                          <a:schemeClr val="bg1"/>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2295648"/>
                  </a:ext>
                </a:extLst>
              </a:tr>
              <a:tr h="216000">
                <a:tc>
                  <a:txBody>
                    <a:bodyPr/>
                    <a:lstStyle/>
                    <a:p>
                      <a:pPr marL="0" algn="ctr" defTabSz="914400" rtl="0" eaLnBrk="1" fontAlgn="b" latinLnBrk="0" hangingPunct="1"/>
                      <a:r>
                        <a:rPr lang="pt-BR" sz="1200" b="1" i="0" u="none" strike="noStrike" kern="1200" dirty="0">
                          <a:solidFill>
                            <a:schemeClr val="bg1"/>
                          </a:solidFill>
                          <a:effectLst/>
                          <a:latin typeface="Calibri" panose="020F0502020204030204" pitchFamily="34" charset="0"/>
                          <a:ea typeface="+mn-ea"/>
                          <a:cs typeface="+mn-cs"/>
                        </a:rPr>
                        <a:t>7</a:t>
                      </a: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10</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1</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4</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extLst>
                  <a:ext uri="{0D108BD9-81ED-4DB2-BD59-A6C34878D82A}">
                    <a16:rowId xmlns:a16="http://schemas.microsoft.com/office/drawing/2014/main" val="4220794701"/>
                  </a:ext>
                </a:extLst>
              </a:tr>
              <a:tr h="108000">
                <a:tc>
                  <a:txBody>
                    <a:bodyPr/>
                    <a:lstStyle/>
                    <a:p>
                      <a:pPr marL="0" algn="ctr" defTabSz="914400" rtl="0" eaLnBrk="1" fontAlgn="b" latinLnBrk="0" hangingPunct="1"/>
                      <a:endParaRPr lang="pt-BR" sz="100" b="1" i="0" u="none" strike="noStrike" kern="1200" dirty="0">
                        <a:solidFill>
                          <a:schemeClr val="bg1"/>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pt-BR" sz="100" b="1" i="0" u="none" strike="noStrike" kern="1200" dirty="0">
                        <a:solidFill>
                          <a:schemeClr val="bg1"/>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pt-BR" sz="100" b="1" i="0" u="none" strike="noStrike" kern="1200" dirty="0">
                        <a:solidFill>
                          <a:schemeClr val="bg1"/>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pt-BR" sz="100" b="1" i="0" u="none" strike="noStrike" kern="1200" dirty="0">
                        <a:solidFill>
                          <a:schemeClr val="bg1"/>
                        </a:solidFill>
                        <a:effectLst/>
                        <a:latin typeface="Calibri" panose="020F0502020204030204" pitchFamily="34" charset="0"/>
                        <a:ea typeface="+mn-ea"/>
                        <a:cs typeface="+mn-cs"/>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7621643"/>
                  </a:ext>
                </a:extLst>
              </a:tr>
              <a:tr h="216000">
                <a:tc>
                  <a:txBody>
                    <a:bodyPr/>
                    <a:lstStyle/>
                    <a:p>
                      <a:pPr marL="0" algn="ctr" defTabSz="914400" rtl="0" eaLnBrk="1" fontAlgn="b" latinLnBrk="0" hangingPunct="1"/>
                      <a:r>
                        <a:rPr lang="pt-BR" sz="1200" b="1" i="0" u="none" strike="noStrike" kern="1200" dirty="0">
                          <a:solidFill>
                            <a:schemeClr val="bg1"/>
                          </a:solidFill>
                          <a:effectLst/>
                          <a:latin typeface="Calibri" panose="020F0502020204030204" pitchFamily="34" charset="0"/>
                          <a:ea typeface="+mn-ea"/>
                          <a:cs typeface="+mn-cs"/>
                        </a:rPr>
                        <a:t>2</a:t>
                      </a: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3</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tc>
                  <a:txBody>
                    <a:bodyPr/>
                    <a:lstStyle/>
                    <a:p>
                      <a:pPr algn="ctr" fontAlgn="b"/>
                      <a:r>
                        <a:rPr lang="en-US" sz="1200" b="1" i="0" u="none" strike="noStrike" dirty="0">
                          <a:solidFill>
                            <a:schemeClr val="bg1"/>
                          </a:solidFill>
                          <a:effectLst/>
                          <a:latin typeface="Calibri" panose="020F0502020204030204" pitchFamily="34" charset="0"/>
                        </a:rPr>
                        <a:t>-</a:t>
                      </a:r>
                      <a:endParaRPr lang="pt-BR" sz="12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ysClr val="window" lastClr="FFFFFF">
                          <a:lumMod val="95000"/>
                        </a:sysClr>
                      </a:solidFill>
                      <a:prstDash val="solid"/>
                      <a:round/>
                      <a:headEnd type="none" w="med" len="med"/>
                      <a:tailEnd type="none" w="med" len="med"/>
                    </a:lnL>
                    <a:lnR w="38100" cap="flat" cmpd="sng" algn="ctr">
                      <a:solidFill>
                        <a:sysClr val="window" lastClr="FFFFFF">
                          <a:lumMod val="95000"/>
                        </a:sysClr>
                      </a:solidFill>
                      <a:prstDash val="solid"/>
                      <a:round/>
                      <a:headEnd type="none" w="med" len="med"/>
                      <a:tailEnd type="none" w="med" len="med"/>
                    </a:lnR>
                    <a:lnT w="38100" cap="flat" cmpd="sng" algn="ctr">
                      <a:solidFill>
                        <a:sysClr val="window" lastClr="FFFFFF">
                          <a:lumMod val="95000"/>
                        </a:sysClr>
                      </a:solidFill>
                      <a:prstDash val="solid"/>
                      <a:round/>
                      <a:headEnd type="none" w="med" len="med"/>
                      <a:tailEnd type="none" w="med" len="med"/>
                    </a:lnT>
                    <a:lnB w="38100" cap="flat" cmpd="sng" algn="ctr">
                      <a:solidFill>
                        <a:sysClr val="window" lastClr="FFFFFF">
                          <a:lumMod val="95000"/>
                        </a:sysClr>
                      </a:solidFill>
                      <a:prstDash val="solid"/>
                      <a:round/>
                      <a:headEnd type="none" w="med" len="med"/>
                      <a:tailEnd type="none" w="med" len="med"/>
                    </a:lnB>
                    <a:lnTlToBr w="12700" cmpd="sng">
                      <a:noFill/>
                      <a:prstDash val="solid"/>
                    </a:lnTlToBr>
                    <a:lnBlToTr w="12700" cmpd="sng">
                      <a:noFill/>
                      <a:prstDash val="solid"/>
                    </a:lnBlToTr>
                    <a:solidFill>
                      <a:srgbClr val="6B6B6B"/>
                    </a:solidFill>
                  </a:tcPr>
                </a:tc>
                <a:extLst>
                  <a:ext uri="{0D108BD9-81ED-4DB2-BD59-A6C34878D82A}">
                    <a16:rowId xmlns:a16="http://schemas.microsoft.com/office/drawing/2014/main" val="4282254323"/>
                  </a:ext>
                </a:extLst>
              </a:tr>
            </a:tbl>
          </a:graphicData>
        </a:graphic>
      </p:graphicFrame>
      <p:sp>
        <p:nvSpPr>
          <p:cNvPr id="54" name="Chave esquerda 9">
            <a:extLst>
              <a:ext uri="{FF2B5EF4-FFF2-40B4-BE49-F238E27FC236}">
                <a16:creationId xmlns:a16="http://schemas.microsoft.com/office/drawing/2014/main" id="{8FC23E64-5D63-1F47-2EEE-06ADEEE8AA22}"/>
              </a:ext>
            </a:extLst>
          </p:cNvPr>
          <p:cNvSpPr/>
          <p:nvPr/>
        </p:nvSpPr>
        <p:spPr>
          <a:xfrm rot="5400000">
            <a:off x="3650184" y="1518909"/>
            <a:ext cx="397381" cy="1875871"/>
          </a:xfrm>
          <a:prstGeom prst="leftBrace">
            <a:avLst/>
          </a:prstGeom>
          <a:noFill/>
          <a:ln w="6350" cap="flat" cmpd="sng" algn="ctr">
            <a:solidFill>
              <a:sysClr val="window" lastClr="FFFFFF">
                <a:lumMod val="65000"/>
              </a:sysClr>
            </a:solidFill>
            <a:prstDash val="solid"/>
            <a:miter lim="800000"/>
          </a:ln>
          <a:effectLst/>
        </p:spPr>
        <p:txBody>
          <a:bodyPr lIns="91385" tIns="45692" rIns="91385" bIns="45692"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pt-BR" sz="1349"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 name="Elipse 54">
            <a:extLst>
              <a:ext uri="{FF2B5EF4-FFF2-40B4-BE49-F238E27FC236}">
                <a16:creationId xmlns:a16="http://schemas.microsoft.com/office/drawing/2014/main" id="{3E6AC6B9-2A53-E739-145B-BC24BE2690BB}"/>
              </a:ext>
            </a:extLst>
          </p:cNvPr>
          <p:cNvSpPr/>
          <p:nvPr/>
        </p:nvSpPr>
        <p:spPr>
          <a:xfrm>
            <a:off x="3480390" y="1412776"/>
            <a:ext cx="736968" cy="716127"/>
          </a:xfrm>
          <a:prstGeom prst="ellipse">
            <a:avLst/>
          </a:prstGeom>
          <a:solidFill>
            <a:srgbClr val="FF7C80"/>
          </a:solidFill>
          <a:ln w="12700" cap="flat" cmpd="sng" algn="ctr">
            <a:solidFill>
              <a:sysClr val="window" lastClr="FFFFFF"/>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white"/>
                </a:solidFill>
                <a:latin typeface="Calibri" panose="020F0502020204030204" pitchFamily="34" charset="0"/>
                <a:cs typeface="Calibri" panose="020F0502020204030204" pitchFamily="34" charset="0"/>
              </a:rPr>
              <a:t>65</a:t>
            </a:r>
            <a:endParaRPr kumimoji="0" lang="pt-BR" sz="1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6" name="CaixaDeTexto 55">
            <a:extLst>
              <a:ext uri="{FF2B5EF4-FFF2-40B4-BE49-F238E27FC236}">
                <a16:creationId xmlns:a16="http://schemas.microsoft.com/office/drawing/2014/main" id="{1BBFAF7E-510B-123C-2848-8B8D392DF16A}"/>
              </a:ext>
            </a:extLst>
          </p:cNvPr>
          <p:cNvSpPr txBox="1"/>
          <p:nvPr/>
        </p:nvSpPr>
        <p:spPr>
          <a:xfrm>
            <a:off x="101566" y="3544431"/>
            <a:ext cx="1387962" cy="276942"/>
          </a:xfrm>
          <a:prstGeom prst="rect">
            <a:avLst/>
          </a:prstGeom>
          <a:noFill/>
          <a:ln>
            <a:noFill/>
          </a:ln>
        </p:spPr>
        <p:txBody>
          <a:bodyPr wrap="none" lIns="91385" tIns="45692" rIns="91385" bIns="45692" rtlCol="0">
            <a:spAutoFit/>
          </a:bodyPr>
          <a:lstStyle/>
          <a:p>
            <a:pPr algn="ctr" fontAlgn="auto">
              <a:spcBef>
                <a:spcPts val="0"/>
              </a:spcBef>
              <a:spcAft>
                <a:spcPts val="0"/>
              </a:spcAft>
            </a:pPr>
            <a:r>
              <a:rPr lang="pt-BR" sz="1200" b="1" dirty="0">
                <a:solidFill>
                  <a:srgbClr val="FF7C80"/>
                </a:solidFill>
                <a:latin typeface="Calibri" panose="020F0502020204030204" pitchFamily="34" charset="0"/>
                <a:cs typeface="Calibri" panose="020F0502020204030204" pitchFamily="34" charset="0"/>
              </a:rPr>
              <a:t>Insatisfeitos: 18 pp</a:t>
            </a:r>
          </a:p>
        </p:txBody>
      </p:sp>
      <p:sp>
        <p:nvSpPr>
          <p:cNvPr id="57" name="CaixaDeTexto 56">
            <a:extLst>
              <a:ext uri="{FF2B5EF4-FFF2-40B4-BE49-F238E27FC236}">
                <a16:creationId xmlns:a16="http://schemas.microsoft.com/office/drawing/2014/main" id="{EC9EF64D-0850-D630-8AF6-E0E1EACAE8CC}"/>
              </a:ext>
            </a:extLst>
          </p:cNvPr>
          <p:cNvSpPr txBox="1"/>
          <p:nvPr/>
        </p:nvSpPr>
        <p:spPr>
          <a:xfrm>
            <a:off x="2124908" y="3356992"/>
            <a:ext cx="695656" cy="276942"/>
          </a:xfrm>
          <a:prstGeom prst="rect">
            <a:avLst/>
          </a:prstGeom>
          <a:noFill/>
          <a:ln w="38100">
            <a:noFill/>
          </a:ln>
        </p:spPr>
        <p:txBody>
          <a:bodyPr wrap="none" lIns="91385" tIns="45692" rIns="91385" bIns="45692" rtlCol="0">
            <a:spAutoFit/>
          </a:bodyPr>
          <a:lstStyle/>
          <a:p>
            <a:pPr algn="ctr" fontAlgn="auto">
              <a:spcBef>
                <a:spcPts val="0"/>
              </a:spcBef>
              <a:spcAft>
                <a:spcPts val="0"/>
              </a:spcAft>
            </a:pPr>
            <a:r>
              <a:rPr lang="pt-BR" sz="1200" b="1" dirty="0">
                <a:solidFill>
                  <a:prstClr val="black">
                    <a:lumMod val="75000"/>
                    <a:lumOff val="25000"/>
                  </a:prstClr>
                </a:solidFill>
                <a:latin typeface="Calibri" panose="020F0502020204030204" pitchFamily="34" charset="0"/>
                <a:cs typeface="Calibri" panose="020F0502020204030204" pitchFamily="34" charset="0"/>
              </a:rPr>
              <a:t>Neutros</a:t>
            </a:r>
            <a:endParaRPr lang="pt-BR" sz="1400" b="1" dirty="0">
              <a:solidFill>
                <a:prstClr val="black">
                  <a:lumMod val="75000"/>
                  <a:lumOff val="25000"/>
                </a:prstClr>
              </a:solidFill>
              <a:latin typeface="Calibri" panose="020F0502020204030204" pitchFamily="34" charset="0"/>
              <a:cs typeface="Calibri" panose="020F0502020204030204" pitchFamily="34" charset="0"/>
            </a:endParaRPr>
          </a:p>
        </p:txBody>
      </p:sp>
      <p:sp>
        <p:nvSpPr>
          <p:cNvPr id="58" name="Elipse 57">
            <a:extLst>
              <a:ext uri="{FF2B5EF4-FFF2-40B4-BE49-F238E27FC236}">
                <a16:creationId xmlns:a16="http://schemas.microsoft.com/office/drawing/2014/main" id="{1C7039A9-7F3C-6E4E-31BE-A382D4B66210}"/>
              </a:ext>
            </a:extLst>
          </p:cNvPr>
          <p:cNvSpPr/>
          <p:nvPr/>
        </p:nvSpPr>
        <p:spPr>
          <a:xfrm rot="19824746">
            <a:off x="254995" y="4022741"/>
            <a:ext cx="1624433" cy="357641"/>
          </a:xfrm>
          <a:prstGeom prst="ellipse">
            <a:avLst/>
          </a:prstGeom>
          <a:noFill/>
          <a:ln w="38100" cap="rnd" cmpd="sng" algn="ctr">
            <a:solidFill>
              <a:srgbClr val="FF7C8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Elipse 58">
            <a:extLst>
              <a:ext uri="{FF2B5EF4-FFF2-40B4-BE49-F238E27FC236}">
                <a16:creationId xmlns:a16="http://schemas.microsoft.com/office/drawing/2014/main" id="{3B9FF1AA-2A19-FD51-BE7F-79291E1283C0}"/>
              </a:ext>
            </a:extLst>
          </p:cNvPr>
          <p:cNvSpPr/>
          <p:nvPr/>
        </p:nvSpPr>
        <p:spPr>
          <a:xfrm>
            <a:off x="2209124" y="3605536"/>
            <a:ext cx="554118" cy="517262"/>
          </a:xfrm>
          <a:prstGeom prst="ellipse">
            <a:avLst/>
          </a:prstGeom>
          <a:noFill/>
          <a:ln w="38100" cap="rnd" cmpd="sng" algn="ctr">
            <a:solidFill>
              <a:sysClr val="windowText" lastClr="000000">
                <a:lumMod val="75000"/>
                <a:lumOff val="25000"/>
              </a:sysClr>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0" name="Seta para a direita 11">
            <a:extLst>
              <a:ext uri="{FF2B5EF4-FFF2-40B4-BE49-F238E27FC236}">
                <a16:creationId xmlns:a16="http://schemas.microsoft.com/office/drawing/2014/main" id="{BA7DCF50-0327-A2FE-A238-865ED04F8D3F}"/>
              </a:ext>
            </a:extLst>
          </p:cNvPr>
          <p:cNvSpPr/>
          <p:nvPr/>
        </p:nvSpPr>
        <p:spPr>
          <a:xfrm>
            <a:off x="1298929" y="1248184"/>
            <a:ext cx="1864239" cy="1066972"/>
          </a:xfrm>
          <a:prstGeom prst="rightArrow">
            <a:avLst/>
          </a:prstGeom>
          <a:solidFill>
            <a:srgbClr val="BFBFBF"/>
          </a:solidFill>
          <a:ln w="12700" cap="flat" cmpd="sng" algn="ctr">
            <a:noFill/>
            <a:prstDash val="solid"/>
            <a:miter lim="800000"/>
          </a:ln>
          <a:effectLst>
            <a:outerShdw blurRad="50800" dist="38100" dir="2700000" algn="tl" rotWithShape="0">
              <a:prstClr val="black">
                <a:alpha val="40000"/>
              </a:prstClr>
            </a:outerShdw>
          </a:effectLst>
        </p:spPr>
        <p:txBody>
          <a:bodyPr lIns="91390" tIns="45694" rIns="91390" bIns="45694" rtlCol="0" anchor="ctr"/>
          <a:lstStyle>
            <a:defPPr>
              <a:defRPr lang="pt-BR"/>
            </a:defPPr>
            <a:lvl1pPr algn="l" rtl="0" fontAlgn="base">
              <a:spcBef>
                <a:spcPct val="0"/>
              </a:spcBef>
              <a:spcAft>
                <a:spcPct val="0"/>
              </a:spcAft>
              <a:defRPr sz="2000" kern="1200">
                <a:solidFill>
                  <a:schemeClr val="lt1"/>
                </a:solidFill>
                <a:latin typeface="+mn-lt"/>
                <a:ea typeface="+mn-ea"/>
                <a:cs typeface="+mn-cs"/>
              </a:defRPr>
            </a:lvl1pPr>
            <a:lvl2pPr marL="457200" algn="l" rtl="0" fontAlgn="base">
              <a:spcBef>
                <a:spcPct val="0"/>
              </a:spcBef>
              <a:spcAft>
                <a:spcPct val="0"/>
              </a:spcAft>
              <a:defRPr sz="2000" kern="1200">
                <a:solidFill>
                  <a:schemeClr val="lt1"/>
                </a:solidFill>
                <a:latin typeface="+mn-lt"/>
                <a:ea typeface="+mn-ea"/>
                <a:cs typeface="+mn-cs"/>
              </a:defRPr>
            </a:lvl2pPr>
            <a:lvl3pPr marL="914400" algn="l" rtl="0" fontAlgn="base">
              <a:spcBef>
                <a:spcPct val="0"/>
              </a:spcBef>
              <a:spcAft>
                <a:spcPct val="0"/>
              </a:spcAft>
              <a:defRPr sz="2000" kern="1200">
                <a:solidFill>
                  <a:schemeClr val="lt1"/>
                </a:solidFill>
                <a:latin typeface="+mn-lt"/>
                <a:ea typeface="+mn-ea"/>
                <a:cs typeface="+mn-cs"/>
              </a:defRPr>
            </a:lvl3pPr>
            <a:lvl4pPr marL="1371600" algn="l" rtl="0" fontAlgn="base">
              <a:spcBef>
                <a:spcPct val="0"/>
              </a:spcBef>
              <a:spcAft>
                <a:spcPct val="0"/>
              </a:spcAft>
              <a:defRPr sz="2000" kern="1200">
                <a:solidFill>
                  <a:schemeClr val="lt1"/>
                </a:solidFill>
                <a:latin typeface="+mn-lt"/>
                <a:ea typeface="+mn-ea"/>
                <a:cs typeface="+mn-cs"/>
              </a:defRPr>
            </a:lvl4pPr>
            <a:lvl5pPr marL="1828800" algn="l" rtl="0" fontAlgn="base">
              <a:spcBef>
                <a:spcPct val="0"/>
              </a:spcBef>
              <a:spcAft>
                <a:spcPct val="0"/>
              </a:spcAft>
              <a:defRPr sz="2000" kern="1200">
                <a:solidFill>
                  <a:schemeClr val="lt1"/>
                </a:solidFill>
                <a:latin typeface="+mn-lt"/>
                <a:ea typeface="+mn-ea"/>
                <a:cs typeface="+mn-cs"/>
              </a:defRPr>
            </a:lvl5pPr>
            <a:lvl6pPr marL="2286000" algn="l" defTabSz="914400" rtl="0" eaLnBrk="1" latinLnBrk="0" hangingPunct="1">
              <a:defRPr sz="2000" kern="1200">
                <a:solidFill>
                  <a:schemeClr val="lt1"/>
                </a:solidFill>
                <a:latin typeface="+mn-lt"/>
                <a:ea typeface="+mn-ea"/>
                <a:cs typeface="+mn-cs"/>
              </a:defRPr>
            </a:lvl6pPr>
            <a:lvl7pPr marL="2743200" algn="l" defTabSz="914400" rtl="0" eaLnBrk="1" latinLnBrk="0" hangingPunct="1">
              <a:defRPr sz="2000" kern="1200">
                <a:solidFill>
                  <a:schemeClr val="lt1"/>
                </a:solidFill>
                <a:latin typeface="+mn-lt"/>
                <a:ea typeface="+mn-ea"/>
                <a:cs typeface="+mn-cs"/>
              </a:defRPr>
            </a:lvl7pPr>
            <a:lvl8pPr marL="3200400" algn="l" defTabSz="914400" rtl="0" eaLnBrk="1" latinLnBrk="0" hangingPunct="1">
              <a:defRPr sz="2000" kern="1200">
                <a:solidFill>
                  <a:schemeClr val="lt1"/>
                </a:solidFill>
                <a:latin typeface="+mn-lt"/>
                <a:ea typeface="+mn-ea"/>
                <a:cs typeface="+mn-cs"/>
              </a:defRPr>
            </a:lvl8pPr>
            <a:lvl9pPr marL="3657600" algn="l" defTabSz="914400" rtl="0" eaLnBrk="1" latinLnBrk="0" hangingPunct="1">
              <a:defRPr sz="20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Calibri" pitchFamily="34" charset="0"/>
              </a:rPr>
              <a:t>SSI</a:t>
            </a:r>
            <a:endParaRPr kumimoji="0" lang="pt-BR"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Calibri" pitchFamily="34" charset="0"/>
            </a:endParaRPr>
          </a:p>
        </p:txBody>
      </p:sp>
      <p:pic>
        <p:nvPicPr>
          <p:cNvPr id="61" name="Imagem 60">
            <a:extLst>
              <a:ext uri="{FF2B5EF4-FFF2-40B4-BE49-F238E27FC236}">
                <a16:creationId xmlns:a16="http://schemas.microsoft.com/office/drawing/2014/main" id="{F11BD693-5DB3-B044-8A32-51E5D3DB4133}"/>
              </a:ext>
            </a:extLst>
          </p:cNvPr>
          <p:cNvPicPr>
            <a:picLocks noChangeAspect="1"/>
          </p:cNvPicPr>
          <p:nvPr/>
        </p:nvPicPr>
        <p:blipFill>
          <a:blip r:embed="rId4"/>
          <a:stretch>
            <a:fillRect/>
          </a:stretch>
        </p:blipFill>
        <p:spPr>
          <a:xfrm>
            <a:off x="-239890" y="5529032"/>
            <a:ext cx="5376400" cy="420248"/>
          </a:xfrm>
          <a:prstGeom prst="rect">
            <a:avLst/>
          </a:prstGeom>
        </p:spPr>
      </p:pic>
      <p:sp>
        <p:nvSpPr>
          <p:cNvPr id="62" name="CaixaDeTexto 61">
            <a:extLst>
              <a:ext uri="{FF2B5EF4-FFF2-40B4-BE49-F238E27FC236}">
                <a16:creationId xmlns:a16="http://schemas.microsoft.com/office/drawing/2014/main" id="{9B5E4226-5A32-A03D-0D63-E8E88DBB17D6}"/>
              </a:ext>
            </a:extLst>
          </p:cNvPr>
          <p:cNvSpPr txBox="1"/>
          <p:nvPr/>
        </p:nvSpPr>
        <p:spPr>
          <a:xfrm>
            <a:off x="22487" y="5152870"/>
            <a:ext cx="4874132" cy="246221"/>
          </a:xfrm>
          <a:prstGeom prst="rect">
            <a:avLst/>
          </a:prstGeom>
          <a:solidFill>
            <a:srgbClr val="6B6B6B"/>
          </a:solidFill>
        </p:spPr>
        <p:txBody>
          <a:bodyPr wrap="square" rtlCol="0">
            <a:spAutoFit/>
          </a:bodyPr>
          <a:lstStyle/>
          <a:p>
            <a:pPr fontAlgn="auto">
              <a:spcBef>
                <a:spcPts val="0"/>
              </a:spcBef>
              <a:spcAft>
                <a:spcPts val="0"/>
              </a:spcAft>
            </a:pPr>
            <a:r>
              <a:rPr lang="pt-BR" sz="1000" b="1" dirty="0">
                <a:solidFill>
                  <a:prstClr val="white"/>
                </a:solidFill>
                <a:latin typeface="Calibri" panose="020F0502020204030204"/>
                <a:cs typeface="+mn-cs"/>
              </a:rPr>
              <a:t>2023       0                               4                             11	                  41                             44</a:t>
            </a:r>
          </a:p>
        </p:txBody>
      </p:sp>
      <p:grpSp>
        <p:nvGrpSpPr>
          <p:cNvPr id="11" name="Agrupar 10">
            <a:extLst>
              <a:ext uri="{FF2B5EF4-FFF2-40B4-BE49-F238E27FC236}">
                <a16:creationId xmlns:a16="http://schemas.microsoft.com/office/drawing/2014/main" id="{F52724CF-2172-9160-7FE0-E8C492B7D5F3}"/>
              </a:ext>
            </a:extLst>
          </p:cNvPr>
          <p:cNvGrpSpPr/>
          <p:nvPr/>
        </p:nvGrpSpPr>
        <p:grpSpPr>
          <a:xfrm>
            <a:off x="-6309" y="2204864"/>
            <a:ext cx="2215434" cy="1015233"/>
            <a:chOff x="-6309" y="2204864"/>
            <a:chExt cx="2215434" cy="1015233"/>
          </a:xfrm>
        </p:grpSpPr>
        <p:sp>
          <p:nvSpPr>
            <p:cNvPr id="18" name="Retângulo 17">
              <a:extLst>
                <a:ext uri="{FF2B5EF4-FFF2-40B4-BE49-F238E27FC236}">
                  <a16:creationId xmlns:a16="http://schemas.microsoft.com/office/drawing/2014/main" id="{9BF670AF-024D-9640-6A13-D3BE16C347CE}"/>
                </a:ext>
              </a:extLst>
            </p:cNvPr>
            <p:cNvSpPr/>
            <p:nvPr/>
          </p:nvSpPr>
          <p:spPr>
            <a:xfrm>
              <a:off x="109203" y="2424684"/>
              <a:ext cx="2099922" cy="690955"/>
            </a:xfrm>
            <a:prstGeom prst="rect">
              <a:avLst/>
            </a:prstGeom>
            <a:solidFill>
              <a:sysClr val="window" lastClr="FFFFFF">
                <a:lumMod val="95000"/>
              </a:sys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Elipse 18">
              <a:extLst>
                <a:ext uri="{FF2B5EF4-FFF2-40B4-BE49-F238E27FC236}">
                  <a16:creationId xmlns:a16="http://schemas.microsoft.com/office/drawing/2014/main" id="{25975A53-0C51-0C76-15C5-8C055795F5FB}"/>
                </a:ext>
              </a:extLst>
            </p:cNvPr>
            <p:cNvSpPr/>
            <p:nvPr/>
          </p:nvSpPr>
          <p:spPr>
            <a:xfrm>
              <a:off x="204446" y="2665568"/>
              <a:ext cx="420424" cy="389235"/>
            </a:xfrm>
            <a:prstGeom prst="ellipse">
              <a:avLst/>
            </a:prstGeom>
            <a:solidFill>
              <a:srgbClr val="70AD47"/>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91</a:t>
              </a:r>
              <a:endParaRPr kumimoji="0" lang="pt-BR" sz="12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42" name="CaixaDeTexto 41">
              <a:extLst>
                <a:ext uri="{FF2B5EF4-FFF2-40B4-BE49-F238E27FC236}">
                  <a16:creationId xmlns:a16="http://schemas.microsoft.com/office/drawing/2014/main" id="{C42B6528-1C43-B19B-EC15-33FE830A42D7}"/>
                </a:ext>
              </a:extLst>
            </p:cNvPr>
            <p:cNvSpPr txBox="1"/>
            <p:nvPr/>
          </p:nvSpPr>
          <p:spPr>
            <a:xfrm>
              <a:off x="179714" y="2451085"/>
              <a:ext cx="447558"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white">
                      <a:lumMod val="50000"/>
                    </a:prstClr>
                  </a:solidFill>
                  <a:effectLst/>
                  <a:uLnTx/>
                  <a:uFillTx/>
                  <a:latin typeface="Calibri" panose="020F0502020204030204"/>
                  <a:cs typeface="+mn-cs"/>
                </a:rPr>
                <a:t>2020</a:t>
              </a:r>
            </a:p>
          </p:txBody>
        </p:sp>
        <p:sp>
          <p:nvSpPr>
            <p:cNvPr id="43" name="Elipse 42">
              <a:extLst>
                <a:ext uri="{FF2B5EF4-FFF2-40B4-BE49-F238E27FC236}">
                  <a16:creationId xmlns:a16="http://schemas.microsoft.com/office/drawing/2014/main" id="{BB5222DE-6CBB-C277-81C8-C1D752E08AB9}"/>
                </a:ext>
              </a:extLst>
            </p:cNvPr>
            <p:cNvSpPr/>
            <p:nvPr/>
          </p:nvSpPr>
          <p:spPr>
            <a:xfrm>
              <a:off x="708546" y="2663220"/>
              <a:ext cx="420424" cy="389235"/>
            </a:xfrm>
            <a:prstGeom prst="ellipse">
              <a:avLst/>
            </a:prstGeom>
            <a:solidFill>
              <a:srgbClr val="70AD47"/>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91</a:t>
              </a:r>
              <a:endParaRPr kumimoji="0" lang="pt-BR" sz="12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44" name="CaixaDeTexto 43">
              <a:extLst>
                <a:ext uri="{FF2B5EF4-FFF2-40B4-BE49-F238E27FC236}">
                  <a16:creationId xmlns:a16="http://schemas.microsoft.com/office/drawing/2014/main" id="{A27361AD-10DE-A439-DFB9-6E748AB53A4F}"/>
                </a:ext>
              </a:extLst>
            </p:cNvPr>
            <p:cNvSpPr txBox="1"/>
            <p:nvPr/>
          </p:nvSpPr>
          <p:spPr>
            <a:xfrm>
              <a:off x="683814" y="2448737"/>
              <a:ext cx="447558"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white">
                      <a:lumMod val="50000"/>
                    </a:prstClr>
                  </a:solidFill>
                  <a:effectLst/>
                  <a:uLnTx/>
                  <a:uFillTx/>
                  <a:latin typeface="Calibri" panose="020F0502020204030204"/>
                  <a:cs typeface="+mn-cs"/>
                </a:rPr>
                <a:t>2021</a:t>
              </a:r>
            </a:p>
          </p:txBody>
        </p:sp>
        <p:sp>
          <p:nvSpPr>
            <p:cNvPr id="45" name="Elipse 44">
              <a:extLst>
                <a:ext uri="{FF2B5EF4-FFF2-40B4-BE49-F238E27FC236}">
                  <a16:creationId xmlns:a16="http://schemas.microsoft.com/office/drawing/2014/main" id="{94D0944C-2FD5-E313-76EA-00E0FE226795}"/>
                </a:ext>
              </a:extLst>
            </p:cNvPr>
            <p:cNvSpPr/>
            <p:nvPr/>
          </p:nvSpPr>
          <p:spPr>
            <a:xfrm>
              <a:off x="1176935" y="2667574"/>
              <a:ext cx="420424" cy="389235"/>
            </a:xfrm>
            <a:prstGeom prst="ellipse">
              <a:avLst/>
            </a:prstGeom>
            <a:solidFill>
              <a:srgbClr val="FFE699"/>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rPr>
                <a:t>88</a:t>
              </a:r>
              <a:endParaRPr kumimoji="0" lang="pt-BR" sz="12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endParaRPr>
            </a:p>
          </p:txBody>
        </p:sp>
        <p:sp>
          <p:nvSpPr>
            <p:cNvPr id="46" name="CaixaDeTexto 45">
              <a:extLst>
                <a:ext uri="{FF2B5EF4-FFF2-40B4-BE49-F238E27FC236}">
                  <a16:creationId xmlns:a16="http://schemas.microsoft.com/office/drawing/2014/main" id="{49D2B104-921D-A23A-B496-73240972BFAF}"/>
                </a:ext>
              </a:extLst>
            </p:cNvPr>
            <p:cNvSpPr txBox="1"/>
            <p:nvPr/>
          </p:nvSpPr>
          <p:spPr>
            <a:xfrm>
              <a:off x="1152203" y="2453091"/>
              <a:ext cx="447558"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white">
                      <a:lumMod val="50000"/>
                    </a:prstClr>
                  </a:solidFill>
                  <a:effectLst/>
                  <a:uLnTx/>
                  <a:uFillTx/>
                  <a:latin typeface="Calibri" panose="020F0502020204030204"/>
                  <a:cs typeface="+mn-cs"/>
                </a:rPr>
                <a:t>2022</a:t>
              </a:r>
            </a:p>
          </p:txBody>
        </p:sp>
        <p:sp>
          <p:nvSpPr>
            <p:cNvPr id="8" name="Retângulo 7">
              <a:extLst>
                <a:ext uri="{FF2B5EF4-FFF2-40B4-BE49-F238E27FC236}">
                  <a16:creationId xmlns:a16="http://schemas.microsoft.com/office/drawing/2014/main" id="{53AC11D1-D0DF-59D0-4418-9FC595156B4F}"/>
                </a:ext>
              </a:extLst>
            </p:cNvPr>
            <p:cNvSpPr/>
            <p:nvPr/>
          </p:nvSpPr>
          <p:spPr>
            <a:xfrm>
              <a:off x="-6309" y="2243104"/>
              <a:ext cx="84071" cy="976993"/>
            </a:xfrm>
            <a:prstGeom prst="rect">
              <a:avLst/>
            </a:prstGeom>
            <a:solidFill>
              <a:sysClr val="window" lastClr="FFFFFF">
                <a:lumMod val="75000"/>
              </a:sys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CaixaDeTexto 8">
              <a:extLst>
                <a:ext uri="{FF2B5EF4-FFF2-40B4-BE49-F238E27FC236}">
                  <a16:creationId xmlns:a16="http://schemas.microsoft.com/office/drawing/2014/main" id="{CA9E1CDC-B7DB-2208-F0B0-6A19E25A2B39}"/>
                </a:ext>
              </a:extLst>
            </p:cNvPr>
            <p:cNvSpPr txBox="1"/>
            <p:nvPr/>
          </p:nvSpPr>
          <p:spPr>
            <a:xfrm>
              <a:off x="77762" y="2204864"/>
              <a:ext cx="187140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1" i="0" u="none" strike="noStrike" kern="0" cap="none" spc="0" normalizeH="0" baseline="0" noProof="0" dirty="0">
                  <a:ln>
                    <a:noFill/>
                  </a:ln>
                  <a:solidFill>
                    <a:prstClr val="white">
                      <a:lumMod val="50000"/>
                    </a:prstClr>
                  </a:solidFill>
                  <a:effectLst/>
                  <a:uLnTx/>
                  <a:uFillTx/>
                  <a:latin typeface="Calibri" panose="020F0502020204030204"/>
                  <a:cs typeface="+mn-cs"/>
                </a:rPr>
                <a:t>HISTÓRICO:</a:t>
              </a:r>
            </a:p>
          </p:txBody>
        </p:sp>
        <p:sp>
          <p:nvSpPr>
            <p:cNvPr id="3" name="Elipse 2">
              <a:extLst>
                <a:ext uri="{FF2B5EF4-FFF2-40B4-BE49-F238E27FC236}">
                  <a16:creationId xmlns:a16="http://schemas.microsoft.com/office/drawing/2014/main" id="{D80AFAD7-9855-1CEE-A332-B1369AFA05AA}"/>
                </a:ext>
              </a:extLst>
            </p:cNvPr>
            <p:cNvSpPr/>
            <p:nvPr/>
          </p:nvSpPr>
          <p:spPr>
            <a:xfrm>
              <a:off x="1680991" y="2670905"/>
              <a:ext cx="420424" cy="389235"/>
            </a:xfrm>
            <a:prstGeom prst="ellipse">
              <a:avLst/>
            </a:prstGeom>
            <a:solidFill>
              <a:srgbClr val="FFE699"/>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rPr>
                <a:t>85</a:t>
              </a:r>
              <a:endParaRPr kumimoji="0" lang="pt-BR" sz="12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endParaRPr>
            </a:p>
          </p:txBody>
        </p:sp>
        <p:sp>
          <p:nvSpPr>
            <p:cNvPr id="10" name="CaixaDeTexto 9">
              <a:extLst>
                <a:ext uri="{FF2B5EF4-FFF2-40B4-BE49-F238E27FC236}">
                  <a16:creationId xmlns:a16="http://schemas.microsoft.com/office/drawing/2014/main" id="{E4038F5F-D0AE-E15F-E645-F7F754ACA19A}"/>
                </a:ext>
              </a:extLst>
            </p:cNvPr>
            <p:cNvSpPr txBox="1"/>
            <p:nvPr/>
          </p:nvSpPr>
          <p:spPr>
            <a:xfrm>
              <a:off x="1656259" y="2456422"/>
              <a:ext cx="447558"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white">
                      <a:lumMod val="50000"/>
                    </a:prstClr>
                  </a:solidFill>
                  <a:effectLst/>
                  <a:uLnTx/>
                  <a:uFillTx/>
                  <a:latin typeface="Calibri" panose="020F0502020204030204"/>
                  <a:cs typeface="+mn-cs"/>
                </a:rPr>
                <a:t>2023</a:t>
              </a:r>
            </a:p>
          </p:txBody>
        </p:sp>
      </p:grpSp>
    </p:spTree>
    <p:extLst>
      <p:ext uri="{BB962C8B-B14F-4D97-AF65-F5344CB8AC3E}">
        <p14:creationId xmlns:p14="http://schemas.microsoft.com/office/powerpoint/2010/main" val="193178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heel(1)">
                                      <p:cBhvr>
                                        <p:cTn id="10" dur="10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heel(1)">
                                      <p:cBhvr>
                                        <p:cTn id="18" dur="1000"/>
                                        <p:tgtEl>
                                          <p:spTgt spid="5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1000"/>
                                        <p:tgtEl>
                                          <p:spTgt spid="54"/>
                                        </p:tgtEl>
                                      </p:cBhvr>
                                    </p:animEffect>
                                    <p:anim calcmode="lin" valueType="num">
                                      <p:cBhvr>
                                        <p:cTn id="24" dur="1000" fill="hold"/>
                                        <p:tgtEl>
                                          <p:spTgt spid="54"/>
                                        </p:tgtEl>
                                        <p:attrNameLst>
                                          <p:attrName>ppt_x</p:attrName>
                                        </p:attrNameLst>
                                      </p:cBhvr>
                                      <p:tavLst>
                                        <p:tav tm="0">
                                          <p:val>
                                            <p:strVal val="#ppt_x"/>
                                          </p:val>
                                        </p:tav>
                                        <p:tav tm="100000">
                                          <p:val>
                                            <p:strVal val="#ppt_x"/>
                                          </p:val>
                                        </p:tav>
                                      </p:tavLst>
                                    </p:anim>
                                    <p:anim calcmode="lin" valueType="num">
                                      <p:cBhvr>
                                        <p:cTn id="25" dur="1000" fill="hold"/>
                                        <p:tgtEl>
                                          <p:spTgt spid="5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anim calcmode="lin" valueType="num">
                                      <p:cBhvr>
                                        <p:cTn id="29" dur="1000" fill="hold"/>
                                        <p:tgtEl>
                                          <p:spTgt spid="55"/>
                                        </p:tgtEl>
                                        <p:attrNameLst>
                                          <p:attrName>ppt_x</p:attrName>
                                        </p:attrNameLst>
                                      </p:cBhvr>
                                      <p:tavLst>
                                        <p:tav tm="0">
                                          <p:val>
                                            <p:strVal val="#ppt_x"/>
                                          </p:val>
                                        </p:tav>
                                        <p:tav tm="100000">
                                          <p:val>
                                            <p:strVal val="#ppt_x"/>
                                          </p:val>
                                        </p:tav>
                                      </p:tavLst>
                                    </p:anim>
                                    <p:anim calcmode="lin" valueType="num">
                                      <p:cBhvr>
                                        <p:cTn id="30" dur="1000" fill="hold"/>
                                        <p:tgtEl>
                                          <p:spTgt spid="5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 presetClass="entr" presetSubtype="8"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additive="base">
                                        <p:cTn id="34" dur="500" fill="hold"/>
                                        <p:tgtEl>
                                          <p:spTgt spid="60"/>
                                        </p:tgtEl>
                                        <p:attrNameLst>
                                          <p:attrName>ppt_x</p:attrName>
                                        </p:attrNameLst>
                                      </p:cBhvr>
                                      <p:tavLst>
                                        <p:tav tm="0">
                                          <p:val>
                                            <p:strVal val="0-#ppt_w/2"/>
                                          </p:val>
                                        </p:tav>
                                        <p:tav tm="100000">
                                          <p:val>
                                            <p:strVal val="#ppt_x"/>
                                          </p:val>
                                        </p:tav>
                                      </p:tavLst>
                                    </p:anim>
                                    <p:anim calcmode="lin" valueType="num">
                                      <p:cBhvr additive="base">
                                        <p:cTn id="35" dur="500" fill="hold"/>
                                        <p:tgtEl>
                                          <p:spTgt spid="60"/>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500"/>
                                        <p:tgtEl>
                                          <p:spTgt spid="6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par>
                                <p:cTn id="47" presetID="10"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 grpId="0">
        <p:bldAsOne/>
      </p:bldGraphic>
      <p:bldP spid="54" grpId="0" animBg="1"/>
      <p:bldP spid="55" grpId="0" animBg="1"/>
      <p:bldP spid="56" grpId="0"/>
      <p:bldP spid="57" grpId="0"/>
      <p:bldP spid="58" grpId="0" animBg="1"/>
      <p:bldP spid="59" grpId="0" animBg="1"/>
      <p:bldP spid="60" grpId="0" animBg="1"/>
      <p:bldP spid="6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B190540-BAEC-1DB4-7CD3-0201AEDEF67F}"/>
              </a:ext>
            </a:extLst>
          </p:cNvPr>
          <p:cNvSpPr/>
          <p:nvPr/>
        </p:nvSpPr>
        <p:spPr>
          <a:xfrm>
            <a:off x="1" y="168832"/>
            <a:ext cx="813697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Justificativas dos não satisfeitos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3" name="Tabela 2">
            <a:extLst>
              <a:ext uri="{FF2B5EF4-FFF2-40B4-BE49-F238E27FC236}">
                <a16:creationId xmlns:a16="http://schemas.microsoft.com/office/drawing/2014/main" id="{E2CD9A69-0053-5C22-155D-FF9C718170CC}"/>
              </a:ext>
            </a:extLst>
          </p:cNvPr>
          <p:cNvGraphicFramePr>
            <a:graphicFrameLocks noGrp="1"/>
          </p:cNvGraphicFramePr>
          <p:nvPr>
            <p:extLst>
              <p:ext uri="{D42A27DB-BD31-4B8C-83A1-F6EECF244321}">
                <p14:modId xmlns:p14="http://schemas.microsoft.com/office/powerpoint/2010/main" val="3653727620"/>
              </p:ext>
            </p:extLst>
          </p:nvPr>
        </p:nvGraphicFramePr>
        <p:xfrm>
          <a:off x="360115" y="1124744"/>
          <a:ext cx="9638052" cy="4360982"/>
        </p:xfrm>
        <a:graphic>
          <a:graphicData uri="http://schemas.openxmlformats.org/drawingml/2006/table">
            <a:tbl>
              <a:tblPr/>
              <a:tblGrid>
                <a:gridCol w="2864874">
                  <a:extLst>
                    <a:ext uri="{9D8B030D-6E8A-4147-A177-3AD203B41FA5}">
                      <a16:colId xmlns:a16="http://schemas.microsoft.com/office/drawing/2014/main" val="1623598057"/>
                    </a:ext>
                  </a:extLst>
                </a:gridCol>
                <a:gridCol w="720000">
                  <a:extLst>
                    <a:ext uri="{9D8B030D-6E8A-4147-A177-3AD203B41FA5}">
                      <a16:colId xmlns:a16="http://schemas.microsoft.com/office/drawing/2014/main" val="3344525330"/>
                    </a:ext>
                  </a:extLst>
                </a:gridCol>
                <a:gridCol w="146589">
                  <a:extLst>
                    <a:ext uri="{9D8B030D-6E8A-4147-A177-3AD203B41FA5}">
                      <a16:colId xmlns:a16="http://schemas.microsoft.com/office/drawing/2014/main" val="513243283"/>
                    </a:ext>
                  </a:extLst>
                </a:gridCol>
                <a:gridCol w="720000">
                  <a:extLst>
                    <a:ext uri="{9D8B030D-6E8A-4147-A177-3AD203B41FA5}">
                      <a16:colId xmlns:a16="http://schemas.microsoft.com/office/drawing/2014/main" val="2419235678"/>
                    </a:ext>
                  </a:extLst>
                </a:gridCol>
                <a:gridCol w="720000">
                  <a:extLst>
                    <a:ext uri="{9D8B030D-6E8A-4147-A177-3AD203B41FA5}">
                      <a16:colId xmlns:a16="http://schemas.microsoft.com/office/drawing/2014/main" val="130995639"/>
                    </a:ext>
                  </a:extLst>
                </a:gridCol>
                <a:gridCol w="146589">
                  <a:extLst>
                    <a:ext uri="{9D8B030D-6E8A-4147-A177-3AD203B41FA5}">
                      <a16:colId xmlns:a16="http://schemas.microsoft.com/office/drawing/2014/main" val="2609853856"/>
                    </a:ext>
                  </a:extLst>
                </a:gridCol>
                <a:gridCol w="720000">
                  <a:extLst>
                    <a:ext uri="{9D8B030D-6E8A-4147-A177-3AD203B41FA5}">
                      <a16:colId xmlns:a16="http://schemas.microsoft.com/office/drawing/2014/main" val="3539425220"/>
                    </a:ext>
                  </a:extLst>
                </a:gridCol>
                <a:gridCol w="720000">
                  <a:extLst>
                    <a:ext uri="{9D8B030D-6E8A-4147-A177-3AD203B41FA5}">
                      <a16:colId xmlns:a16="http://schemas.microsoft.com/office/drawing/2014/main" val="848855411"/>
                    </a:ext>
                  </a:extLst>
                </a:gridCol>
                <a:gridCol w="720000">
                  <a:extLst>
                    <a:ext uri="{9D8B030D-6E8A-4147-A177-3AD203B41FA5}">
                      <a16:colId xmlns:a16="http://schemas.microsoft.com/office/drawing/2014/main" val="520820309"/>
                    </a:ext>
                  </a:extLst>
                </a:gridCol>
                <a:gridCol w="720000">
                  <a:extLst>
                    <a:ext uri="{9D8B030D-6E8A-4147-A177-3AD203B41FA5}">
                      <a16:colId xmlns:a16="http://schemas.microsoft.com/office/drawing/2014/main" val="3439329864"/>
                    </a:ext>
                  </a:extLst>
                </a:gridCol>
                <a:gridCol w="720000">
                  <a:extLst>
                    <a:ext uri="{9D8B030D-6E8A-4147-A177-3AD203B41FA5}">
                      <a16:colId xmlns:a16="http://schemas.microsoft.com/office/drawing/2014/main" val="3250629036"/>
                    </a:ext>
                  </a:extLst>
                </a:gridCol>
                <a:gridCol w="720000">
                  <a:extLst>
                    <a:ext uri="{9D8B030D-6E8A-4147-A177-3AD203B41FA5}">
                      <a16:colId xmlns:a16="http://schemas.microsoft.com/office/drawing/2014/main" val="2818463071"/>
                    </a:ext>
                  </a:extLst>
                </a:gridCol>
              </a:tblGrid>
              <a:tr h="37993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endParaRPr lang="pt-BR" sz="1200" b="1" i="0" u="none" strike="noStrike" kern="1200" noProof="0" dirty="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en-US" sz="1200" b="1" i="0" u="none" strike="noStrike" kern="1200" noProof="0" dirty="0">
                          <a:solidFill>
                            <a:schemeClr val="bg2">
                              <a:lumMod val="50000"/>
                            </a:schemeClr>
                          </a:solidFill>
                          <a:effectLst/>
                          <a:latin typeface="Calibri" panose="020F0502020204030204" pitchFamily="34" charset="0"/>
                          <a:ea typeface="+mn-ea"/>
                          <a:cs typeface="+mn-cs"/>
                        </a:rPr>
                        <a:t>GERAL</a:t>
                      </a:r>
                      <a:endParaRPr lang="pt-BR" sz="1200" b="1" i="0" u="none" strike="noStrike" kern="1200" noProof="0" dirty="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endParaRPr lang="pt-BR" sz="1200" b="1" i="0" u="none" strike="noStrike" kern="1200" noProof="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noProof="0" dirty="0">
                          <a:solidFill>
                            <a:schemeClr val="bg2">
                              <a:lumMod val="50000"/>
                            </a:schemeClr>
                          </a:solidFill>
                          <a:effectLst/>
                          <a:latin typeface="Calibri" panose="020F0502020204030204" pitchFamily="34" charset="0"/>
                          <a:ea typeface="+mn-ea"/>
                          <a:cs typeface="+mn-cs"/>
                        </a:rPr>
                        <a:t>Fem.</a:t>
                      </a: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noProof="0" dirty="0">
                          <a:solidFill>
                            <a:schemeClr val="bg2">
                              <a:lumMod val="50000"/>
                            </a:schemeClr>
                          </a:solidFill>
                          <a:effectLst/>
                          <a:latin typeface="Calibri" panose="020F0502020204030204" pitchFamily="34" charset="0"/>
                          <a:ea typeface="+mn-ea"/>
                          <a:cs typeface="+mn-cs"/>
                        </a:rPr>
                        <a:t>Masc.</a:t>
                      </a: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endParaRPr lang="pt-BR" sz="1100" b="0" i="0" u="none" strike="noStrike" noProof="0" dirty="0">
                        <a:solidFill>
                          <a:schemeClr val="bg2">
                            <a:lumMod val="50000"/>
                          </a:schemeClr>
                        </a:solidFill>
                        <a:effectLst/>
                        <a:latin typeface="Calibri" panose="020F0502020204030204" pitchFamily="34" charset="0"/>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noProof="0">
                          <a:solidFill>
                            <a:schemeClr val="bg2">
                              <a:lumMod val="50000"/>
                            </a:schemeClr>
                          </a:solidFill>
                          <a:effectLst/>
                          <a:latin typeface="Calibri" panose="020F0502020204030204" pitchFamily="34" charset="0"/>
                        </a:rPr>
                        <a:t>18 a 25</a:t>
                      </a:r>
                    </a:p>
                    <a:p>
                      <a:pPr algn="ctr" fontAlgn="ctr"/>
                      <a:r>
                        <a:rPr lang="pt-BR" sz="1200" b="1" i="0" u="none" strike="noStrike" noProof="0">
                          <a:solidFill>
                            <a:schemeClr val="bg2">
                              <a:lumMod val="50000"/>
                            </a:schemeClr>
                          </a:solidFill>
                          <a:effectLst/>
                          <a:latin typeface="Calibri" panose="020F0502020204030204" pitchFamily="34" charset="0"/>
                        </a:rPr>
                        <a:t>anos</a:t>
                      </a:r>
                    </a:p>
                  </a:txBody>
                  <a:tcPr marL="8525" marR="8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noProof="0">
                          <a:solidFill>
                            <a:schemeClr val="bg2">
                              <a:lumMod val="50000"/>
                            </a:schemeClr>
                          </a:solidFill>
                          <a:effectLst/>
                          <a:latin typeface="Calibri" panose="020F0502020204030204" pitchFamily="34" charset="0"/>
                        </a:rPr>
                        <a:t>26 a 35</a:t>
                      </a:r>
                    </a:p>
                    <a:p>
                      <a:pPr algn="ctr" fontAlgn="ctr"/>
                      <a:r>
                        <a:rPr lang="pt-BR" sz="1200" b="1" i="0" u="none" strike="noStrike" noProof="0">
                          <a:solidFill>
                            <a:schemeClr val="bg2">
                              <a:lumMod val="50000"/>
                            </a:schemeClr>
                          </a:solidFill>
                          <a:effectLst/>
                          <a:latin typeface="Calibri" panose="020F0502020204030204" pitchFamily="34" charset="0"/>
                        </a:rPr>
                        <a:t>anos</a:t>
                      </a:r>
                    </a:p>
                  </a:txBody>
                  <a:tcPr marL="8525" marR="8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noProof="0">
                          <a:solidFill>
                            <a:schemeClr val="bg2">
                              <a:lumMod val="50000"/>
                            </a:schemeClr>
                          </a:solidFill>
                          <a:effectLst/>
                          <a:latin typeface="Calibri" panose="020F0502020204030204" pitchFamily="34" charset="0"/>
                        </a:rPr>
                        <a:t>36 a 45</a:t>
                      </a:r>
                    </a:p>
                    <a:p>
                      <a:pPr algn="ctr" fontAlgn="ctr"/>
                      <a:r>
                        <a:rPr lang="pt-BR" sz="1200" b="1" i="0" u="none" strike="noStrike" noProof="0">
                          <a:solidFill>
                            <a:schemeClr val="bg2">
                              <a:lumMod val="50000"/>
                            </a:schemeClr>
                          </a:solidFill>
                          <a:effectLst/>
                          <a:latin typeface="Calibri" panose="020F0502020204030204" pitchFamily="34" charset="0"/>
                        </a:rPr>
                        <a:t>anos</a:t>
                      </a:r>
                    </a:p>
                  </a:txBody>
                  <a:tcPr marL="8525" marR="8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noProof="0">
                          <a:solidFill>
                            <a:schemeClr val="bg2">
                              <a:lumMod val="50000"/>
                            </a:schemeClr>
                          </a:solidFill>
                          <a:effectLst/>
                          <a:latin typeface="Calibri" panose="020F0502020204030204" pitchFamily="34" charset="0"/>
                        </a:rPr>
                        <a:t>46 a 55</a:t>
                      </a:r>
                    </a:p>
                    <a:p>
                      <a:pPr algn="ctr" fontAlgn="ctr"/>
                      <a:r>
                        <a:rPr lang="pt-BR" sz="1200" b="1" i="0" u="none" strike="noStrike" noProof="0">
                          <a:solidFill>
                            <a:schemeClr val="bg2">
                              <a:lumMod val="50000"/>
                            </a:schemeClr>
                          </a:solidFill>
                          <a:effectLst/>
                          <a:latin typeface="Calibri" panose="020F0502020204030204" pitchFamily="34" charset="0"/>
                        </a:rPr>
                        <a:t>anos</a:t>
                      </a:r>
                    </a:p>
                  </a:txBody>
                  <a:tcPr marL="8525" marR="8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noProof="0">
                          <a:solidFill>
                            <a:schemeClr val="bg2">
                              <a:lumMod val="50000"/>
                            </a:schemeClr>
                          </a:solidFill>
                          <a:effectLst/>
                          <a:latin typeface="Calibri" panose="020F0502020204030204" pitchFamily="34" charset="0"/>
                        </a:rPr>
                        <a:t>56 a 65</a:t>
                      </a:r>
                    </a:p>
                    <a:p>
                      <a:pPr algn="ctr" fontAlgn="ctr"/>
                      <a:r>
                        <a:rPr lang="pt-BR" sz="1200" b="1" i="0" u="none" strike="noStrike" noProof="0">
                          <a:solidFill>
                            <a:schemeClr val="bg2">
                              <a:lumMod val="50000"/>
                            </a:schemeClr>
                          </a:solidFill>
                          <a:effectLst/>
                          <a:latin typeface="Calibri" panose="020F0502020204030204" pitchFamily="34" charset="0"/>
                        </a:rPr>
                        <a:t>anos</a:t>
                      </a:r>
                    </a:p>
                  </a:txBody>
                  <a:tcPr marL="8525" marR="8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noProof="0" dirty="0">
                          <a:solidFill>
                            <a:schemeClr val="bg2">
                              <a:lumMod val="50000"/>
                            </a:schemeClr>
                          </a:solidFill>
                          <a:effectLst/>
                          <a:latin typeface="Calibri" panose="020F0502020204030204" pitchFamily="34" charset="0"/>
                        </a:rPr>
                        <a:t>Mais de </a:t>
                      </a:r>
                    </a:p>
                    <a:p>
                      <a:pPr algn="ctr" fontAlgn="ctr"/>
                      <a:r>
                        <a:rPr lang="pt-BR" sz="1200" b="1" i="0" u="none" strike="noStrike" noProof="0" dirty="0">
                          <a:solidFill>
                            <a:schemeClr val="bg2">
                              <a:lumMod val="50000"/>
                            </a:schemeClr>
                          </a:solidFill>
                          <a:effectLst/>
                          <a:latin typeface="Calibri" panose="020F0502020204030204" pitchFamily="34" charset="0"/>
                        </a:rPr>
                        <a:t>65 anos</a:t>
                      </a:r>
                    </a:p>
                  </a:txBody>
                  <a:tcPr marL="8525" marR="8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9715250"/>
                  </a:ext>
                </a:extLst>
              </a:tr>
              <a:tr h="379933">
                <a:tc>
                  <a:txBody>
                    <a:bodyPr/>
                    <a:lstStyle/>
                    <a:p>
                      <a:pPr algn="ctr" fontAlgn="ctr"/>
                      <a:r>
                        <a:rPr lang="pt-BR" sz="1200" b="0" i="0" u="none" strike="noStrike" kern="1200" dirty="0">
                          <a:solidFill>
                            <a:schemeClr val="bg2">
                              <a:lumMod val="50000"/>
                            </a:schemeClr>
                          </a:solidFill>
                          <a:effectLst/>
                          <a:latin typeface="Calibri" panose="020F0502020204030204" pitchFamily="34" charset="0"/>
                          <a:ea typeface="+mn-ea"/>
                          <a:cs typeface="+mn-cs"/>
                        </a:rPr>
                        <a:t>Rede credenciada</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54</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544C"/>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200" b="1" i="0" u="none" strike="noStrike" kern="1200" noProof="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55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544C"/>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52</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544C"/>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endParaRPr lang="pt-BR" sz="1200" b="1" i="0" u="none" strike="noStrike" kern="1200" noProof="0" dirty="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44</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544C"/>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52</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544C"/>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54</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544C"/>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53</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544C"/>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57</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544C"/>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100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544C"/>
                    </a:solidFill>
                  </a:tcPr>
                </a:tc>
                <a:extLst>
                  <a:ext uri="{0D108BD9-81ED-4DB2-BD59-A6C34878D82A}">
                    <a16:rowId xmlns:a16="http://schemas.microsoft.com/office/drawing/2014/main" val="913491459"/>
                  </a:ext>
                </a:extLst>
              </a:tr>
              <a:tr h="379933">
                <a:tc>
                  <a:txBody>
                    <a:bodyPr/>
                    <a:lstStyle/>
                    <a:p>
                      <a:pPr algn="ctr" fontAlgn="ctr"/>
                      <a:r>
                        <a:rPr lang="pt-BR" sz="1200" b="0" i="0" u="none" strike="noStrike" kern="1200" dirty="0">
                          <a:solidFill>
                            <a:schemeClr val="bg2">
                              <a:lumMod val="50000"/>
                            </a:schemeClr>
                          </a:solidFill>
                          <a:effectLst/>
                          <a:latin typeface="Calibri" panose="020F0502020204030204" pitchFamily="34" charset="0"/>
                          <a:ea typeface="+mn-ea"/>
                          <a:cs typeface="+mn-cs"/>
                        </a:rPr>
                        <a:t>Descredenciamento de profissionais</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22</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18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200" b="1" i="0" u="none" strike="noStrike" kern="1200" noProof="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17</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B5"/>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28</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18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endParaRPr lang="pt-BR" sz="1200" b="1" i="0" u="none" strike="noStrike" kern="1200" noProof="0" dirty="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24</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B5"/>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23</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183"/>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22</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B5"/>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14</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B5"/>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426753387"/>
                  </a:ext>
                </a:extLst>
              </a:tr>
              <a:tr h="379933">
                <a:tc>
                  <a:txBody>
                    <a:bodyPr/>
                    <a:lstStyle/>
                    <a:p>
                      <a:pPr algn="ctr" fontAlgn="ctr"/>
                      <a:r>
                        <a:rPr lang="pt-BR" sz="1200" b="0" i="0" u="none" strike="noStrike" kern="1200" dirty="0">
                          <a:solidFill>
                            <a:schemeClr val="bg2">
                              <a:lumMod val="50000"/>
                            </a:schemeClr>
                          </a:solidFill>
                          <a:effectLst/>
                          <a:latin typeface="Calibri" panose="020F0502020204030204" pitchFamily="34" charset="0"/>
                          <a:ea typeface="+mn-ea"/>
                          <a:cs typeface="+mn-cs"/>
                        </a:rPr>
                        <a:t>Cobertura</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22</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183"/>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200" b="1" i="0" u="none" strike="noStrike" kern="1200" noProof="0" dirty="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25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183"/>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16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B5"/>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endParaRPr lang="pt-BR" sz="1200" b="1" i="0" u="none" strike="noStrike" kern="1200" noProof="0" dirty="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44</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544C"/>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28</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183"/>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20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B5"/>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17</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9174249"/>
                  </a:ext>
                </a:extLst>
              </a:tr>
              <a:tr h="379933">
                <a:tc>
                  <a:txBody>
                    <a:bodyPr/>
                    <a:lstStyle/>
                    <a:p>
                      <a:pPr algn="ctr" fontAlgn="ctr"/>
                      <a:r>
                        <a:rPr lang="pt-BR" sz="1200" b="0" i="0" u="none" strike="noStrike" kern="1200" dirty="0">
                          <a:solidFill>
                            <a:schemeClr val="bg2">
                              <a:lumMod val="50000"/>
                            </a:schemeClr>
                          </a:solidFill>
                          <a:effectLst/>
                          <a:latin typeface="Calibri" panose="020F0502020204030204" pitchFamily="34" charset="0"/>
                          <a:ea typeface="+mn-ea"/>
                          <a:cs typeface="+mn-cs"/>
                        </a:rPr>
                        <a:t>Liberação para procedimentos</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17</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B5"/>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200" b="1" i="0" u="none" strike="noStrike" kern="1200" noProof="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17</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B5"/>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16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B5"/>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endParaRPr lang="pt-BR" sz="1200" b="1" i="0" u="none" strike="noStrike" kern="1200" noProof="0" dirty="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9</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20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B5"/>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28</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183"/>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228600347"/>
                  </a:ext>
                </a:extLst>
              </a:tr>
              <a:tr h="379933">
                <a:tc>
                  <a:txBody>
                    <a:bodyPr/>
                    <a:lstStyle/>
                    <a:p>
                      <a:pPr algn="ctr" fontAlgn="ctr"/>
                      <a:r>
                        <a:rPr lang="pt-BR" sz="1200" b="0" i="0" u="none" strike="noStrike" kern="1200" dirty="0">
                          <a:solidFill>
                            <a:schemeClr val="bg2">
                              <a:lumMod val="50000"/>
                            </a:schemeClr>
                          </a:solidFill>
                          <a:effectLst/>
                          <a:latin typeface="Calibri" panose="020F0502020204030204" pitchFamily="34" charset="0"/>
                          <a:ea typeface="+mn-ea"/>
                          <a:cs typeface="+mn-cs"/>
                        </a:rPr>
                        <a:t>Reembolso</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13</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200" b="1" i="0" u="none" strike="noStrike" kern="1200" noProof="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16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10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endParaRPr lang="pt-BR" sz="1200" b="1" i="0" u="none" strike="noStrike" kern="1200" noProof="0" dirty="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7</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16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17</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29</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183"/>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91354951"/>
                  </a:ext>
                </a:extLst>
              </a:tr>
              <a:tr h="393599">
                <a:tc>
                  <a:txBody>
                    <a:bodyPr/>
                    <a:lstStyle/>
                    <a:p>
                      <a:pPr algn="ctr" fontAlgn="ctr"/>
                      <a:r>
                        <a:rPr lang="pt-BR" sz="1200" b="0" i="0" u="none" strike="noStrike" kern="1200">
                          <a:solidFill>
                            <a:schemeClr val="bg2">
                              <a:lumMod val="50000"/>
                            </a:schemeClr>
                          </a:solidFill>
                          <a:effectLst/>
                          <a:latin typeface="Calibri" panose="020F0502020204030204" pitchFamily="34" charset="0"/>
                          <a:ea typeface="+mn-ea"/>
                          <a:cs typeface="+mn-cs"/>
                        </a:rPr>
                        <a:t>Burocracia</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9</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200" b="1" i="0" u="none" strike="noStrike" kern="1200" noProof="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7</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11</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endParaRPr lang="pt-BR" sz="1200" b="1" i="0" u="none" strike="noStrike" kern="1200" noProof="0" dirty="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2</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14</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8</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14</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B5"/>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503831345"/>
                  </a:ext>
                </a:extLst>
              </a:tr>
              <a:tr h="379933">
                <a:tc>
                  <a:txBody>
                    <a:bodyPr/>
                    <a:lstStyle/>
                    <a:p>
                      <a:pPr algn="ctr" fontAlgn="ctr"/>
                      <a:r>
                        <a:rPr lang="pt-BR" sz="1200" b="0" i="0" u="none" strike="noStrike" kern="1200">
                          <a:solidFill>
                            <a:schemeClr val="bg2">
                              <a:lumMod val="50000"/>
                            </a:schemeClr>
                          </a:solidFill>
                          <a:effectLst/>
                          <a:latin typeface="Calibri" panose="020F0502020204030204" pitchFamily="34" charset="0"/>
                          <a:ea typeface="+mn-ea"/>
                          <a:cs typeface="+mn-cs"/>
                        </a:rPr>
                        <a:t>Qualidade da rede</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7</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200" b="1" i="0" u="none" strike="noStrike" kern="1200" noProof="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8</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endParaRPr lang="pt-BR" sz="1200" b="1" i="0" u="none" strike="noStrike" kern="1200" noProof="0" dirty="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4</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11</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3</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14</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C8B5"/>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5355824"/>
                  </a:ext>
                </a:extLst>
              </a:tr>
              <a:tr h="379933">
                <a:tc>
                  <a:txBody>
                    <a:bodyPr/>
                    <a:lstStyle/>
                    <a:p>
                      <a:pPr algn="ctr" fontAlgn="ctr"/>
                      <a:r>
                        <a:rPr lang="pt-BR" sz="1200" b="0" i="0" u="none" strike="noStrike" kern="1200" dirty="0">
                          <a:solidFill>
                            <a:schemeClr val="bg2">
                              <a:lumMod val="50000"/>
                            </a:schemeClr>
                          </a:solidFill>
                          <a:effectLst/>
                          <a:latin typeface="Calibri" panose="020F0502020204030204" pitchFamily="34" charset="0"/>
                          <a:ea typeface="+mn-ea"/>
                          <a:cs typeface="+mn-cs"/>
                        </a:rPr>
                        <a:t>Relacionamento/Atendimento</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7</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1200" b="1" i="0" u="none" strike="noStrike" kern="1200" noProof="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8</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endParaRPr lang="pt-BR" sz="1200" b="1" i="0" u="none" strike="noStrike" kern="1200" noProof="0" dirty="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9</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9</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3</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08135299"/>
                  </a:ext>
                </a:extLst>
              </a:tr>
              <a:tr h="379933">
                <a:tc>
                  <a:txBody>
                    <a:bodyPr/>
                    <a:lstStyle/>
                    <a:p>
                      <a:pPr algn="ctr" fontAlgn="ctr"/>
                      <a:r>
                        <a:rPr lang="pt-BR" sz="1200" b="0" i="0" u="none" strike="noStrike" kern="1200" dirty="0">
                          <a:solidFill>
                            <a:schemeClr val="bg2">
                              <a:lumMod val="50000"/>
                            </a:schemeClr>
                          </a:solidFill>
                          <a:effectLst/>
                          <a:latin typeface="Calibri" panose="020F0502020204030204" pitchFamily="34" charset="0"/>
                          <a:ea typeface="+mn-ea"/>
                          <a:cs typeface="+mn-cs"/>
                        </a:rPr>
                        <a:t>Dificuldade/Demora no agendamento</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endParaRPr lang="pt-BR" sz="1200" b="1" i="0" u="none" strike="noStrike" kern="1200" noProof="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ctr" defTabSz="914400" rtl="0" eaLnBrk="1" fontAlgn="ctr" latinLnBrk="0" hangingPunct="1"/>
                      <a:endParaRPr lang="pt-BR" sz="1200" b="1" i="0" u="none" strike="noStrike" kern="1200" noProof="0" dirty="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11</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183"/>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7</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238969579"/>
                  </a:ext>
                </a:extLst>
              </a:tr>
              <a:tr h="379933">
                <a:tc>
                  <a:txBody>
                    <a:bodyPr/>
                    <a:lstStyle/>
                    <a:p>
                      <a:pPr algn="ctr" fontAlgn="ctr"/>
                      <a:r>
                        <a:rPr lang="pt-BR" sz="1200" b="0" i="0" u="none" strike="noStrike" kern="1200" dirty="0">
                          <a:solidFill>
                            <a:schemeClr val="bg2">
                              <a:lumMod val="50000"/>
                            </a:schemeClr>
                          </a:solidFill>
                          <a:effectLst/>
                          <a:latin typeface="Calibri" panose="020F0502020204030204" pitchFamily="34" charset="0"/>
                          <a:ea typeface="+mn-ea"/>
                          <a:cs typeface="+mn-cs"/>
                        </a:rPr>
                        <a:t>Coparticipação</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endParaRPr lang="pt-BR" sz="1200" b="1" i="0" u="none" strike="noStrike" kern="1200" noProof="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7</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4</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ctr" defTabSz="914400" rtl="0" eaLnBrk="1" fontAlgn="ctr" latinLnBrk="0" hangingPunct="1"/>
                      <a:endParaRPr lang="pt-BR" sz="1200" b="1" i="0" u="none" strike="noStrike" kern="1200" noProof="0" dirty="0">
                        <a:solidFill>
                          <a:schemeClr val="bg2">
                            <a:lumMod val="50000"/>
                          </a:schemeClr>
                        </a:solidFill>
                        <a:effectLst/>
                        <a:latin typeface="Calibri" panose="020F0502020204030204" pitchFamily="34" charset="0"/>
                        <a:ea typeface="+mn-ea"/>
                        <a:cs typeface="+mn-cs"/>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9</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3</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50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183"/>
                    </a:solidFill>
                  </a:tcPr>
                </a:tc>
                <a:extLst>
                  <a:ext uri="{0D108BD9-81ED-4DB2-BD59-A6C34878D82A}">
                    <a16:rowId xmlns:a16="http://schemas.microsoft.com/office/drawing/2014/main" val="647785608"/>
                  </a:ext>
                </a:extLst>
              </a:tr>
              <a:tr h="16805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r" defTabSz="914400" rtl="0" eaLnBrk="1" fontAlgn="b" latinLnBrk="0" hangingPunct="1">
                        <a:lnSpc>
                          <a:spcPct val="100000"/>
                        </a:lnSpc>
                        <a:spcBef>
                          <a:spcPts val="0"/>
                        </a:spcBef>
                        <a:spcAft>
                          <a:spcPts val="0"/>
                        </a:spcAft>
                        <a:buClrTx/>
                        <a:buSzTx/>
                        <a:buFontTx/>
                        <a:buNone/>
                        <a:tabLst/>
                        <a:defRPr/>
                      </a:pPr>
                      <a:r>
                        <a:rPr lang="pt-BR" sz="900" b="0" i="0" u="none" strike="noStrike" noProof="0" dirty="0">
                          <a:solidFill>
                            <a:schemeClr val="bg2">
                              <a:lumMod val="50000"/>
                            </a:schemeClr>
                          </a:solidFill>
                          <a:effectLst/>
                          <a:latin typeface="Calibri" panose="020F0502020204030204" pitchFamily="34" charset="0"/>
                        </a:rPr>
                        <a:t>Base:</a:t>
                      </a: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0" i="0" u="none" strike="noStrike" noProof="0" dirty="0">
                          <a:solidFill>
                            <a:schemeClr val="bg2">
                              <a:lumMod val="50000"/>
                            </a:schemeClr>
                          </a:solidFill>
                          <a:effectLst/>
                          <a:latin typeface="Calibri" panose="020F0502020204030204" pitchFamily="34" charset="0"/>
                        </a:rPr>
                        <a:t>181</a:t>
                      </a: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0" i="0" u="none" strike="noStrike" noProof="0" dirty="0">
                        <a:solidFill>
                          <a:schemeClr val="bg2">
                            <a:lumMod val="50000"/>
                          </a:schemeClr>
                        </a:solidFill>
                        <a:effectLst/>
                        <a:latin typeface="Calibri" panose="020F0502020204030204" pitchFamily="34" charset="0"/>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0" i="0" u="none" strike="noStrike" noProof="0" dirty="0">
                          <a:solidFill>
                            <a:schemeClr val="bg2">
                              <a:lumMod val="50000"/>
                            </a:schemeClr>
                          </a:solidFill>
                          <a:effectLst/>
                          <a:latin typeface="Calibri" panose="020F0502020204030204" pitchFamily="34" charset="0"/>
                        </a:rPr>
                        <a:t>102</a:t>
                      </a: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0" i="0" u="none" strike="noStrike" noProof="0" dirty="0">
                          <a:solidFill>
                            <a:schemeClr val="bg2">
                              <a:lumMod val="50000"/>
                            </a:schemeClr>
                          </a:solidFill>
                          <a:effectLst/>
                          <a:latin typeface="Calibri" panose="020F0502020204030204" pitchFamily="34" charset="0"/>
                        </a:rPr>
                        <a:t>79</a:t>
                      </a: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endParaRPr lang="pt-BR" sz="900" b="0" i="0" u="none" strike="noStrike" noProof="0" dirty="0">
                        <a:solidFill>
                          <a:schemeClr val="bg2">
                            <a:lumMod val="50000"/>
                          </a:schemeClr>
                        </a:solidFill>
                        <a:effectLst/>
                        <a:latin typeface="Calibri" panose="020F0502020204030204" pitchFamily="34" charset="0"/>
                      </a:endParaRP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0" i="0" u="none" strike="noStrike" noProof="0" dirty="0">
                          <a:solidFill>
                            <a:schemeClr val="bg2">
                              <a:lumMod val="50000"/>
                            </a:schemeClr>
                          </a:solidFill>
                          <a:effectLst/>
                          <a:latin typeface="Calibri" panose="020F0502020204030204" pitchFamily="34" charset="0"/>
                        </a:rPr>
                        <a:t>9</a:t>
                      </a: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0" i="0" u="none" strike="noStrike" noProof="0" dirty="0">
                          <a:solidFill>
                            <a:schemeClr val="bg2">
                              <a:lumMod val="50000"/>
                            </a:schemeClr>
                          </a:solidFill>
                          <a:effectLst/>
                          <a:latin typeface="Calibri" panose="020F0502020204030204" pitchFamily="34" charset="0"/>
                        </a:rPr>
                        <a:t>46</a:t>
                      </a: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0" i="0" u="none" strike="noStrike" noProof="0" dirty="0">
                          <a:solidFill>
                            <a:schemeClr val="bg2">
                              <a:lumMod val="50000"/>
                            </a:schemeClr>
                          </a:solidFill>
                          <a:effectLst/>
                          <a:latin typeface="Calibri" panose="020F0502020204030204" pitchFamily="34" charset="0"/>
                        </a:rPr>
                        <a:t>81</a:t>
                      </a: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0" i="0" u="none" strike="noStrike" noProof="0" dirty="0">
                          <a:solidFill>
                            <a:schemeClr val="bg2">
                              <a:lumMod val="50000"/>
                            </a:schemeClr>
                          </a:solidFill>
                          <a:effectLst/>
                          <a:latin typeface="Calibri" panose="020F0502020204030204" pitchFamily="34" charset="0"/>
                        </a:rPr>
                        <a:t>36</a:t>
                      </a: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0" i="0" u="none" strike="noStrike" noProof="0" dirty="0">
                          <a:solidFill>
                            <a:schemeClr val="bg2">
                              <a:lumMod val="50000"/>
                            </a:schemeClr>
                          </a:solidFill>
                          <a:effectLst/>
                          <a:latin typeface="Calibri" panose="020F0502020204030204" pitchFamily="34" charset="0"/>
                        </a:rPr>
                        <a:t>7</a:t>
                      </a: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900" b="0" i="0" u="none" strike="noStrike" noProof="0" dirty="0">
                          <a:solidFill>
                            <a:schemeClr val="bg2">
                              <a:lumMod val="50000"/>
                            </a:schemeClr>
                          </a:solidFill>
                          <a:effectLst/>
                          <a:latin typeface="Calibri" panose="020F0502020204030204" pitchFamily="34" charset="0"/>
                        </a:rPr>
                        <a:t>2</a:t>
                      </a:r>
                    </a:p>
                  </a:txBody>
                  <a:tcPr marL="857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7911296"/>
                  </a:ext>
                </a:extLst>
              </a:tr>
            </a:tbl>
          </a:graphicData>
        </a:graphic>
      </p:graphicFrame>
      <p:sp>
        <p:nvSpPr>
          <p:cNvPr id="10" name="CaixaDeTexto 9">
            <a:extLst>
              <a:ext uri="{FF2B5EF4-FFF2-40B4-BE49-F238E27FC236}">
                <a16:creationId xmlns:a16="http://schemas.microsoft.com/office/drawing/2014/main" id="{FA53455D-9A0A-25C8-5D52-9C9C18988D03}"/>
              </a:ext>
            </a:extLst>
          </p:cNvPr>
          <p:cNvSpPr txBox="1"/>
          <p:nvPr/>
        </p:nvSpPr>
        <p:spPr>
          <a:xfrm>
            <a:off x="0" y="6165304"/>
            <a:ext cx="2821606" cy="246221"/>
          </a:xfrm>
          <a:prstGeom prst="rect">
            <a:avLst/>
          </a:prstGeom>
          <a:noFill/>
        </p:spPr>
        <p:txBody>
          <a:bodyPr wrap="none" rtlCol="0">
            <a:spAutoFit/>
          </a:bodyPr>
          <a:lstStyle/>
          <a:p>
            <a:pPr fontAlgn="auto">
              <a:spcBef>
                <a:spcPts val="0"/>
              </a:spcBef>
              <a:spcAft>
                <a:spcPts val="0"/>
              </a:spcAft>
            </a:pPr>
            <a:r>
              <a:rPr lang="pt-BR" sz="1000" dirty="0">
                <a:solidFill>
                  <a:prstClr val="black">
                    <a:lumMod val="75000"/>
                    <a:lumOff val="25000"/>
                  </a:prstClr>
                </a:solidFill>
                <a:latin typeface="Calibri" panose="020F0502020204030204"/>
                <a:cs typeface="+mn-cs"/>
              </a:rPr>
              <a:t>Nota: Resultados apresentados em percentual (%).</a:t>
            </a:r>
          </a:p>
        </p:txBody>
      </p:sp>
    </p:spTree>
    <p:extLst>
      <p:ext uri="{BB962C8B-B14F-4D97-AF65-F5344CB8AC3E}">
        <p14:creationId xmlns:p14="http://schemas.microsoft.com/office/powerpoint/2010/main" val="2223611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B190540-BAEC-1DB4-7CD3-0201AEDEF67F}"/>
              </a:ext>
            </a:extLst>
          </p:cNvPr>
          <p:cNvSpPr/>
          <p:nvPr/>
        </p:nvSpPr>
        <p:spPr>
          <a:xfrm>
            <a:off x="1" y="168832"/>
            <a:ext cx="813697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Justificativas dos não satisfeitos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A5505A07-D2F2-5D87-50CA-5068E6A39EFA}"/>
              </a:ext>
            </a:extLst>
          </p:cNvPr>
          <p:cNvSpPr txBox="1"/>
          <p:nvPr/>
        </p:nvSpPr>
        <p:spPr>
          <a:xfrm>
            <a:off x="-905" y="1295970"/>
            <a:ext cx="10802255" cy="5101397"/>
          </a:xfrm>
          <a:prstGeom prst="rect">
            <a:avLst/>
          </a:prstGeom>
          <a:noFill/>
        </p:spPr>
        <p:txBody>
          <a:bodyPr wrap="square" rtlCol="0">
            <a:spAutoFit/>
          </a:bodyPr>
          <a:lstStyle/>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“Falta de médicos especialistas no credenciamento ou poucos e raros.”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“Poucos profissionais em alguma especialidade.”</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“Lista de credenciados desatualizada; dificuldades para atendimento ou reembolso odontológico; tempo excessivo com necessidade de aprovação um a um pra cada tipo exame laboratorial.”</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“Na minha cidade quase não encontramos especialidades que atendem pelo plano. Esse amo tive que ir a outra cidade 3 vezes para consulta com especialista.”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“Difícil encontrar profissional, clínica, laboratório no link para rede credenciada. A autorização para alguns procedimentos é muito demorada. A forma de pedir reembolsos é muito complicada e o tempo de análise é muito grande.”</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“Não há boa disponibilidade de rede credenciada. Locais com bom atendimento estão se descredenciando do plano devido à falta de pagamento.”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“Demora na espera para realizar exames laboratoriais.”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“Poucos credenciados para especialidades. Valores para tabela de reembolso desatualizados. Já fiz procedimento para meu recém-nascido que não tinha profissional no plano e que o custo variava entre 3 mil a 6 mil reais e por não ter médico credenciado a tabela de reembolso constava valor do procedimento cheio como 600,00 e poucos reais.”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“Rede credenciada e exames assistidos pelo plano.”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“Poucas opções de profissionais, limite de consultas que não sabia meu filho com dor foi dentista por 2 x e na 3 que ia realmente fazer a limpeza foi barrado, constrangida fiquei.”</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“Acesso à lista de conveniados muito difícil. Aplicativo difícil de usar, confuso.”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“Dificuldade em conseguir atendimento à especialidades em Parauapebas.”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“Na cidade de Linhares quase não tem médicos credenciados.”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“Falta de bons profissionais.. A grande maioria é particular.”</a:t>
            </a:r>
          </a:p>
        </p:txBody>
      </p:sp>
      <p:sp>
        <p:nvSpPr>
          <p:cNvPr id="5" name="CaixaDeTexto 4">
            <a:extLst>
              <a:ext uri="{FF2B5EF4-FFF2-40B4-BE49-F238E27FC236}">
                <a16:creationId xmlns:a16="http://schemas.microsoft.com/office/drawing/2014/main" id="{52E10C53-C1EC-10CA-139A-CD86501982F3}"/>
              </a:ext>
            </a:extLst>
          </p:cNvPr>
          <p:cNvSpPr txBox="1"/>
          <p:nvPr/>
        </p:nvSpPr>
        <p:spPr>
          <a:xfrm>
            <a:off x="-905" y="930206"/>
            <a:ext cx="5343061" cy="338554"/>
          </a:xfrm>
          <a:prstGeom prst="rect">
            <a:avLst/>
          </a:prstGeom>
          <a:noFill/>
        </p:spPr>
        <p:txBody>
          <a:bodyPr wrap="square" rtlCol="0">
            <a:spAutoFit/>
          </a:bodyPr>
          <a:lstStyle/>
          <a:p>
            <a:pPr algn="just">
              <a:spcBef>
                <a:spcPts val="933"/>
              </a:spcBef>
            </a:pPr>
            <a:r>
              <a:rPr lang="pt-BR" sz="1600" b="1" dirty="0">
                <a:solidFill>
                  <a:schemeClr val="bg1">
                    <a:lumMod val="65000"/>
                  </a:schemeClr>
                </a:solidFill>
                <a:latin typeface="Calibri" panose="020F0502020204030204" pitchFamily="34" charset="0"/>
                <a:cs typeface="Calibri" panose="020F0502020204030204" pitchFamily="34" charset="0"/>
              </a:rPr>
              <a:t>Rede credenciada (54%)</a:t>
            </a:r>
          </a:p>
        </p:txBody>
      </p:sp>
    </p:spTree>
    <p:extLst>
      <p:ext uri="{BB962C8B-B14F-4D97-AF65-F5344CB8AC3E}">
        <p14:creationId xmlns:p14="http://schemas.microsoft.com/office/powerpoint/2010/main" val="3194656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3F64F-D34E-A420-BA2B-B3778C214E37}"/>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C24D824-3B60-8760-CC01-FD88335FA5B9}"/>
              </a:ext>
            </a:extLst>
          </p:cNvPr>
          <p:cNvSpPr/>
          <p:nvPr/>
        </p:nvSpPr>
        <p:spPr>
          <a:xfrm>
            <a:off x="1" y="168832"/>
            <a:ext cx="813697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Justificativas dos não satisfeitos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ECC7853E-807C-3F25-D27C-8BD0E5F658FD}"/>
              </a:ext>
            </a:extLst>
          </p:cNvPr>
          <p:cNvSpPr txBox="1"/>
          <p:nvPr/>
        </p:nvSpPr>
        <p:spPr>
          <a:xfrm>
            <a:off x="-905" y="1295970"/>
            <a:ext cx="10802255" cy="5055230"/>
          </a:xfrm>
          <a:prstGeom prst="rect">
            <a:avLst/>
          </a:prstGeom>
          <a:noFill/>
        </p:spPr>
        <p:txBody>
          <a:bodyPr wrap="square" rtlCol="0">
            <a:spAutoFit/>
          </a:bodyPr>
          <a:lstStyle/>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“Poucos médicos e muita demora em liberar exames/cirurgia.”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“Abrangência para pediatria totalmente limitada. Demora para autorização de pedidos médicos.”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“disponibilidade de profissionais para especialidades especificas.”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“1) A falta de médicos credenciados: pouquíssimos médicos atendem à qualidade que procuramos. A rede é muito menor do que redes de outros planos. 2) A burocracia para solicitação de remédios pelo </a:t>
            </a:r>
            <a:r>
              <a:rPr lang="pt-BR" sz="1200" dirty="0" err="1">
                <a:solidFill>
                  <a:schemeClr val="bg1">
                    <a:lumMod val="50000"/>
                  </a:schemeClr>
                </a:solidFill>
                <a:latin typeface="Calibri" panose="020F0502020204030204" pitchFamily="34" charset="0"/>
                <a:cs typeface="Calibri" panose="020F0502020204030204" pitchFamily="34" charset="0"/>
              </a:rPr>
              <a:t>Epharma</a:t>
            </a:r>
            <a:r>
              <a:rPr lang="pt-BR" sz="1200" dirty="0">
                <a:solidFill>
                  <a:schemeClr val="bg1">
                    <a:lumMod val="50000"/>
                  </a:schemeClr>
                </a:solidFill>
                <a:latin typeface="Calibri" panose="020F0502020204030204" pitchFamily="34" charset="0"/>
                <a:cs typeface="Calibri" panose="020F0502020204030204" pitchFamily="34" charset="0"/>
              </a:rPr>
              <a:t>: preciso aguardar autorização para uma simples solicitação que o médico já fez. 3) A burocracia para solicitação de reembolso. O reembolso para uma simples consulta tem que apresentar além da nota fiscal, o comprovante de pagamento. Para reembolsos de óculos e outros procedimentos, ainda é pior. uma série de formulários e padrões que os médicos tem que preencher que fazem com que os credenciados e até os próprios médicos deixem de fazer o procedimento para ter o reembolso. 3) O atendimento médico não é extensivo a outras cidades para emergências o que atrasa muito os atendimentos fora de grandes centros.”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“Pelos poucos profissionais que atendem pelo plano, exemplo, endocrinologistas, cirurgião plástico.”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“Poucos profissionais credenciados no Estado do 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“Quase nenhum especialista atendendo pelo plano em Mariana e Ouro Preto.”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tabela de dentista é baixa, poucos profissionais atendem pelo plano. Baixa disponibilidade de médicos.”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“Muitos médicos não são credenciados no plano.”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“Não tem crediário dos profissionais especialistas médicos, poucas profissionais, demora solicitar autorização, tudo precisa solicitar autorização mesmo assim se for emergência e com dor mesmo assim aguardar autorização ficou cada vez mais difícil... a partir de agora só solicitação autorização exames, dentista, tomografia... antigamente era tudo automático. Só pronto de atendimento atende os médicos plantonistas normais.”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rede de atendimento de Nutricionistas é escassa, não é liberado o exame de bioimpedância no mesmo dia. Além disso Ginecologistas especialistas em reprodução humana são raros no plano.”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“Dificuldade em médicos credenciados.”</a:t>
            </a:r>
          </a:p>
        </p:txBody>
      </p:sp>
      <p:sp>
        <p:nvSpPr>
          <p:cNvPr id="5" name="CaixaDeTexto 4">
            <a:extLst>
              <a:ext uri="{FF2B5EF4-FFF2-40B4-BE49-F238E27FC236}">
                <a16:creationId xmlns:a16="http://schemas.microsoft.com/office/drawing/2014/main" id="{8CFF1EAC-98D9-70FD-AFDF-20F817F0790F}"/>
              </a:ext>
            </a:extLst>
          </p:cNvPr>
          <p:cNvSpPr txBox="1"/>
          <p:nvPr/>
        </p:nvSpPr>
        <p:spPr>
          <a:xfrm>
            <a:off x="-905" y="930206"/>
            <a:ext cx="5343061" cy="338554"/>
          </a:xfrm>
          <a:prstGeom prst="rect">
            <a:avLst/>
          </a:prstGeom>
          <a:noFill/>
        </p:spPr>
        <p:txBody>
          <a:bodyPr wrap="square" rtlCol="0">
            <a:spAutoFit/>
          </a:bodyPr>
          <a:lstStyle/>
          <a:p>
            <a:pPr algn="just">
              <a:spcBef>
                <a:spcPts val="933"/>
              </a:spcBef>
            </a:pPr>
            <a:r>
              <a:rPr lang="pt-BR" sz="1600" b="1" dirty="0">
                <a:solidFill>
                  <a:schemeClr val="bg1">
                    <a:lumMod val="65000"/>
                  </a:schemeClr>
                </a:solidFill>
                <a:latin typeface="Calibri" panose="020F0502020204030204" pitchFamily="34" charset="0"/>
                <a:cs typeface="Calibri" panose="020F0502020204030204" pitchFamily="34" charset="0"/>
              </a:rPr>
              <a:t>Rede credenciada (54%)</a:t>
            </a:r>
          </a:p>
        </p:txBody>
      </p:sp>
    </p:spTree>
    <p:extLst>
      <p:ext uri="{BB962C8B-B14F-4D97-AF65-F5344CB8AC3E}">
        <p14:creationId xmlns:p14="http://schemas.microsoft.com/office/powerpoint/2010/main" val="997356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AD0CA-83A8-039F-370A-ABF10DEA1A0F}"/>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B70148AB-36FA-64D5-E085-BB7C9106DFA0}"/>
              </a:ext>
            </a:extLst>
          </p:cNvPr>
          <p:cNvSpPr/>
          <p:nvPr/>
        </p:nvSpPr>
        <p:spPr>
          <a:xfrm>
            <a:off x="1" y="168832"/>
            <a:ext cx="813697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Justificativas dos não satisfeitos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22DA9153-B224-048B-6047-97E5C0BAFA96}"/>
              </a:ext>
            </a:extLst>
          </p:cNvPr>
          <p:cNvSpPr txBox="1"/>
          <p:nvPr/>
        </p:nvSpPr>
        <p:spPr>
          <a:xfrm>
            <a:off x="-905" y="1295970"/>
            <a:ext cx="10802255" cy="5032147"/>
          </a:xfrm>
          <a:prstGeom prst="rect">
            <a:avLst/>
          </a:prstGeom>
          <a:noFill/>
        </p:spPr>
        <p:txBody>
          <a:bodyPr wrap="square" rtlCol="0">
            <a:spAutoFit/>
          </a:bodyPr>
          <a:lstStyle/>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“Dificuldade de encontrar prestadores em clínicas normais, reembolso demorado demais, autorização de exames super demorada mesmo e pronto atendimento.”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“Não temos muitas opções de médicos e consultórios. Atualmente só uso o plano de saúde para emergência, para ter um médico preciso recorrer ao particular.”</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“Pouca rede de médicos credenciada.”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“Falta de atualização da rede credenciada, causando muita dificuldade em identificar os profissionais”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“Muita dificuldade de profissionais credenciados. Muita demora com TFD. Muita dificuldade para aprovar exames.”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“Falta de profissionais especializados credenciados no plano.”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“Não possui acesso a participação de medicamentos comuns de uso normal, disponível como em outros prestadoras como </a:t>
            </a:r>
            <a:r>
              <a:rPr lang="pt-BR" sz="1200" dirty="0" err="1">
                <a:solidFill>
                  <a:schemeClr val="bg1">
                    <a:lumMod val="50000"/>
                  </a:schemeClr>
                </a:solidFill>
                <a:latin typeface="Calibri" panose="020F0502020204030204" pitchFamily="34" charset="0"/>
                <a:cs typeface="Calibri" panose="020F0502020204030204" pitchFamily="34" charset="0"/>
              </a:rPr>
              <a:t>Abertta</a:t>
            </a:r>
            <a:r>
              <a:rPr lang="pt-BR" sz="1200" dirty="0">
                <a:solidFill>
                  <a:schemeClr val="bg1">
                    <a:lumMod val="50000"/>
                  </a:schemeClr>
                </a:solidFill>
                <a:latin typeface="Calibri" panose="020F0502020204030204" pitchFamily="34" charset="0"/>
                <a:cs typeface="Calibri" panose="020F0502020204030204" pitchFamily="34" charset="0"/>
              </a:rPr>
              <a:t> Saúde. Falta de prestadores de serviços odontológico em cidades como Timóteo-MG e demais cidades.”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“Poucas opções de profissionais e política de reembolso para </a:t>
            </a:r>
            <a:r>
              <a:rPr lang="pt-BR" sz="1200" dirty="0" err="1">
                <a:solidFill>
                  <a:schemeClr val="bg1">
                    <a:lumMod val="50000"/>
                  </a:schemeClr>
                </a:solidFill>
                <a:latin typeface="Calibri" panose="020F0502020204030204" pitchFamily="34" charset="0"/>
                <a:cs typeface="Calibri" panose="020F0502020204030204" pitchFamily="34" charset="0"/>
              </a:rPr>
              <a:t>PcD</a:t>
            </a:r>
            <a:r>
              <a:rPr lang="pt-BR" sz="1200" dirty="0">
                <a:solidFill>
                  <a:schemeClr val="bg1">
                    <a:lumMod val="50000"/>
                  </a:schemeClr>
                </a:solidFill>
                <a:latin typeface="Calibri" panose="020F0502020204030204" pitchFamily="34" charset="0"/>
                <a:cs typeface="Calibri" panose="020F0502020204030204" pitchFamily="34" charset="0"/>
              </a:rPr>
              <a:t> extremamente burocrática, demorada e constrangedora.”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“dificuldade em encontrar especialistas.”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“Especialidade na minha região (Endocrinologista).”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“Rede de atendimento e processos que vem se burocratizando cada vez mais.”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“Os locais credenciados são pouco; A maioria dos locais credenciados estão super lotados, não tendo profissionais para atender em tempo ábio.”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“Meu plano, praticamente não tem atendimento medico, tendo sempre buscar especialistas em outras cidades, mesmo assim começam a atender e param no meio do caminho ( caso de psicólogos e psiquiatras, tanto que desisti dos tratamentos. Primeiro por ter que ficar me deslocando pra outra cidade e depois por ter que ficar trocando de médicos. Nem ginecologista atende na minha cidade. Pediatra se não me engano duas opções. Moro em Congonhas MG.”</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baixa adesão de médicos ao plano de saúde.”</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“Disponibilidade de especialista.”</a:t>
            </a:r>
          </a:p>
        </p:txBody>
      </p:sp>
      <p:sp>
        <p:nvSpPr>
          <p:cNvPr id="5" name="CaixaDeTexto 4">
            <a:extLst>
              <a:ext uri="{FF2B5EF4-FFF2-40B4-BE49-F238E27FC236}">
                <a16:creationId xmlns:a16="http://schemas.microsoft.com/office/drawing/2014/main" id="{8CC95AF4-A80F-7A79-290F-DDBE1F92027D}"/>
              </a:ext>
            </a:extLst>
          </p:cNvPr>
          <p:cNvSpPr txBox="1"/>
          <p:nvPr/>
        </p:nvSpPr>
        <p:spPr>
          <a:xfrm>
            <a:off x="-905" y="930206"/>
            <a:ext cx="5343061" cy="338554"/>
          </a:xfrm>
          <a:prstGeom prst="rect">
            <a:avLst/>
          </a:prstGeom>
          <a:noFill/>
        </p:spPr>
        <p:txBody>
          <a:bodyPr wrap="square" rtlCol="0">
            <a:spAutoFit/>
          </a:bodyPr>
          <a:lstStyle/>
          <a:p>
            <a:pPr algn="just">
              <a:spcBef>
                <a:spcPts val="933"/>
              </a:spcBef>
            </a:pPr>
            <a:r>
              <a:rPr lang="pt-BR" sz="1600" b="1" dirty="0">
                <a:solidFill>
                  <a:schemeClr val="bg1">
                    <a:lumMod val="65000"/>
                  </a:schemeClr>
                </a:solidFill>
                <a:latin typeface="Calibri" panose="020F0502020204030204" pitchFamily="34" charset="0"/>
                <a:cs typeface="Calibri" panose="020F0502020204030204" pitchFamily="34" charset="0"/>
              </a:rPr>
              <a:t>Rede credenciada (54%)</a:t>
            </a:r>
          </a:p>
        </p:txBody>
      </p:sp>
    </p:spTree>
    <p:extLst>
      <p:ext uri="{BB962C8B-B14F-4D97-AF65-F5344CB8AC3E}">
        <p14:creationId xmlns:p14="http://schemas.microsoft.com/office/powerpoint/2010/main" val="2150298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1B43F-CEDD-82F6-7058-0AD3F7FE5202}"/>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4947E5EB-900D-0860-BB7B-C357BEEC93E6}"/>
              </a:ext>
            </a:extLst>
          </p:cNvPr>
          <p:cNvSpPr/>
          <p:nvPr/>
        </p:nvSpPr>
        <p:spPr>
          <a:xfrm>
            <a:off x="1" y="168832"/>
            <a:ext cx="813697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Justificativas dos não satisfeitos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3976E2F8-B812-1149-18AE-6C8ACEB9FDE1}"/>
              </a:ext>
            </a:extLst>
          </p:cNvPr>
          <p:cNvSpPr txBox="1"/>
          <p:nvPr/>
        </p:nvSpPr>
        <p:spPr>
          <a:xfrm>
            <a:off x="-905" y="1295970"/>
            <a:ext cx="10802255" cy="5101397"/>
          </a:xfrm>
          <a:prstGeom prst="rect">
            <a:avLst/>
          </a:prstGeom>
          <a:noFill/>
        </p:spPr>
        <p:txBody>
          <a:bodyPr wrap="square" rtlCol="0">
            <a:spAutoFit/>
          </a:bodyPr>
          <a:lstStyle/>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“Muitos médicos saindo do plano. Pedidos de reembolso negados, demora em conseguir marcar consultas e exames.”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“Descredenciamento de muitos médicos e dificuldade de encontrar médicos de algumas especialidades.”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“Alguns procedimentos que nos foi tirado, acho que isso tem haver apenas com a nossa empresa.”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“O plano nos últimos anos vem cortando muitos benefícios.”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“sob a ótica de redução da rede credenciada estar reduzindo.”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“Vários profissionais de saúde hoje já não atendem mais pelo plano, </a:t>
            </a:r>
            <a:r>
              <a:rPr lang="pt-BR" sz="1200" dirty="0" err="1">
                <a:solidFill>
                  <a:schemeClr val="bg1">
                    <a:lumMod val="50000"/>
                  </a:schemeClr>
                </a:solidFill>
                <a:latin typeface="Calibri" panose="020F0502020204030204" pitchFamily="34" charset="0"/>
                <a:cs typeface="Calibri" panose="020F0502020204030204" pitchFamily="34" charset="0"/>
              </a:rPr>
              <a:t>ex</a:t>
            </a:r>
            <a:r>
              <a:rPr lang="pt-BR" sz="1200" dirty="0">
                <a:solidFill>
                  <a:schemeClr val="bg1">
                    <a:lumMod val="50000"/>
                  </a:schemeClr>
                </a:solidFill>
                <a:latin typeface="Calibri" panose="020F0502020204030204" pitchFamily="34" charset="0"/>
                <a:cs typeface="Calibri" panose="020F0502020204030204" pitchFamily="34" charset="0"/>
              </a:rPr>
              <a:t>: Dentistas, médicos e nutricionistas.”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“Vários prestadores de serviço medico antigo, estão cancelando sua filiação como prestador devido a burocracia e valores pagos. Com isso o serviço caiu muito.”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“Rede de atendimento com cada vez com menos profissionais próximo a onde eu moro no Rio de Janeiro.”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“Cada vez mais o número de médicos que atendem o plano está diminuindo, tendo que procurar consultas particulares e o valo do reembolso é muito baixo. No último ano, três médicos que eu fazia consulta deixaram de atender pelo plano. O valor da coparticipação é muito alto.”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“Muitos especialista bom estão deixando a AMS ,pessoas que a gente já consulta a mais tempo.”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“Em minha região muitos médicos e dentistas que atendiam pelo plano não atendem mais. E os que atendem alguns procedimentos ou exames não fazem. Preciso me deslocar para a capital para conseguir realizar alguns exames.”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“Os profissionais médicos que atendem com melhor qualidade, estão deixando de atender ao plano e os que ficaram estão atendendo com muita rapidez sem a atenção devida. Outro ponto é que ao optar por pagar a consulta particular com médicos que nos atendem com maior atenção e qualidade, o reembolso é feito pelo plano porém o custo para manter este tratamento que supre minha necessidade sai muito caro e impossível de sustentar e ao final acabamos retornando para profissionais que não suprem nossas necessidades.”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“Muitas clínicas não estão mais aceitando o plano AMS, muita dificuldade pra conseguir uma consulta pelo plano.”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“Os médicos mudam com muita frequência, poucos médicos por especialidade.”</a:t>
            </a:r>
          </a:p>
        </p:txBody>
      </p:sp>
      <p:sp>
        <p:nvSpPr>
          <p:cNvPr id="5" name="CaixaDeTexto 4">
            <a:extLst>
              <a:ext uri="{FF2B5EF4-FFF2-40B4-BE49-F238E27FC236}">
                <a16:creationId xmlns:a16="http://schemas.microsoft.com/office/drawing/2014/main" id="{298E45E5-FAA7-4C7B-4B90-D3A002B963FC}"/>
              </a:ext>
            </a:extLst>
          </p:cNvPr>
          <p:cNvSpPr txBox="1"/>
          <p:nvPr/>
        </p:nvSpPr>
        <p:spPr>
          <a:xfrm>
            <a:off x="-905" y="930206"/>
            <a:ext cx="5343061" cy="338554"/>
          </a:xfrm>
          <a:prstGeom prst="rect">
            <a:avLst/>
          </a:prstGeom>
          <a:noFill/>
        </p:spPr>
        <p:txBody>
          <a:bodyPr wrap="square" rtlCol="0">
            <a:spAutoFit/>
          </a:bodyPr>
          <a:lstStyle/>
          <a:p>
            <a:pPr algn="just">
              <a:spcBef>
                <a:spcPts val="933"/>
              </a:spcBef>
            </a:pPr>
            <a:r>
              <a:rPr lang="pt-BR" sz="1600" b="1" dirty="0">
                <a:solidFill>
                  <a:schemeClr val="bg1">
                    <a:lumMod val="65000"/>
                  </a:schemeClr>
                </a:solidFill>
                <a:latin typeface="Calibri" panose="020F0502020204030204" pitchFamily="34" charset="0"/>
                <a:cs typeface="Calibri" panose="020F0502020204030204" pitchFamily="34" charset="0"/>
              </a:rPr>
              <a:t>Descredenciamento de profissionais (22%)</a:t>
            </a:r>
          </a:p>
        </p:txBody>
      </p:sp>
    </p:spTree>
    <p:extLst>
      <p:ext uri="{BB962C8B-B14F-4D97-AF65-F5344CB8AC3E}">
        <p14:creationId xmlns:p14="http://schemas.microsoft.com/office/powerpoint/2010/main" val="2451457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Introdução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aixaDeTexto 5">
            <a:extLst>
              <a:ext uri="{FF2B5EF4-FFF2-40B4-BE49-F238E27FC236}">
                <a16:creationId xmlns:a16="http://schemas.microsoft.com/office/drawing/2014/main" id="{80713A6F-EED5-92F8-50EA-0BAC918A0364}"/>
              </a:ext>
            </a:extLst>
          </p:cNvPr>
          <p:cNvSpPr txBox="1"/>
          <p:nvPr/>
        </p:nvSpPr>
        <p:spPr>
          <a:xfrm>
            <a:off x="5047" y="938432"/>
            <a:ext cx="10623636" cy="5001369"/>
          </a:xfrm>
          <a:prstGeom prst="rect">
            <a:avLst/>
          </a:prstGeom>
          <a:noFill/>
        </p:spPr>
        <p:txBody>
          <a:bodyPr wrap="square">
            <a:spAutoFit/>
          </a:bodyPr>
          <a:lstStyle/>
          <a:p>
            <a:pPr algn="just" fontAlgn="auto">
              <a:spcBef>
                <a:spcPts val="0"/>
              </a:spcBef>
              <a:spcAft>
                <a:spcPts val="0"/>
              </a:spcAft>
              <a:buClr>
                <a:prstClr val="black">
                  <a:lumMod val="50000"/>
                  <a:lumOff val="50000"/>
                </a:prstClr>
              </a:buClr>
            </a:pPr>
            <a:r>
              <a:rPr lang="pt-BR" sz="1400" b="1" dirty="0">
                <a:solidFill>
                  <a:schemeClr val="bg2">
                    <a:lumMod val="50000"/>
                  </a:schemeClr>
                </a:solidFill>
                <a:latin typeface="Calibri" panose="020F0502020204030204"/>
                <a:cs typeface="+mn-cs"/>
              </a:rPr>
              <a:t>Especificação das medidas previstas no planejamento para identificação de participação fraudulenta ou desatenta:</a:t>
            </a:r>
          </a:p>
          <a:p>
            <a:pPr algn="just" fontAlgn="auto">
              <a:spcBef>
                <a:spcPts val="0"/>
              </a:spcBef>
              <a:spcAft>
                <a:spcPts val="0"/>
              </a:spcAft>
              <a:buClr>
                <a:prstClr val="black">
                  <a:lumMod val="50000"/>
                  <a:lumOff val="50000"/>
                </a:prstClr>
              </a:buClr>
            </a:pPr>
            <a:endParaRPr lang="pt-BR" sz="1400" dirty="0">
              <a:solidFill>
                <a:schemeClr val="bg2">
                  <a:lumMod val="50000"/>
                </a:schemeClr>
              </a:solidFill>
              <a:latin typeface="Calibri" panose="020F0502020204030204"/>
              <a:cs typeface="+mn-cs"/>
            </a:endParaRPr>
          </a:p>
          <a:p>
            <a:pPr algn="just" fontAlgn="auto">
              <a:spcBef>
                <a:spcPts val="0"/>
              </a:spcBef>
              <a:spcAft>
                <a:spcPts val="0"/>
              </a:spcAft>
              <a:buClr>
                <a:prstClr val="black">
                  <a:lumMod val="50000"/>
                  <a:lumOff val="50000"/>
                </a:prstClr>
              </a:buClr>
            </a:pPr>
            <a:endParaRPr lang="pt-BR" sz="300" dirty="0">
              <a:solidFill>
                <a:schemeClr val="bg2">
                  <a:lumMod val="50000"/>
                </a:schemeClr>
              </a:solidFill>
              <a:latin typeface="Calibri" panose="020F0502020204030204"/>
              <a:cs typeface="+mn-cs"/>
            </a:endParaRPr>
          </a:p>
          <a:p>
            <a:pPr algn="just" fontAlgn="auto">
              <a:spcBef>
                <a:spcPts val="0"/>
              </a:spcBef>
              <a:spcAft>
                <a:spcPts val="0"/>
              </a:spcAft>
              <a:buClr>
                <a:prstClr val="black">
                  <a:lumMod val="50000"/>
                  <a:lumOff val="50000"/>
                </a:prstClr>
              </a:buClr>
            </a:pPr>
            <a:r>
              <a:rPr lang="pt-BR" sz="1200" dirty="0">
                <a:solidFill>
                  <a:schemeClr val="bg2">
                    <a:lumMod val="50000"/>
                  </a:schemeClr>
                </a:solidFill>
                <a:latin typeface="Calibri" panose="020F0502020204030204"/>
                <a:cs typeface="+mn-cs"/>
              </a:rPr>
              <a:t>O sistema de monitoramento e controle da qualidade do IBRC é composto de algumas etapas que propiciam a efetividade do propósito de garantir a entrega exata do que foi planejado, bem como identificar participação fraudulenta ou desatenta:</a:t>
            </a:r>
          </a:p>
          <a:p>
            <a:pPr algn="just" fontAlgn="auto">
              <a:spcBef>
                <a:spcPts val="0"/>
              </a:spcBef>
              <a:spcAft>
                <a:spcPts val="0"/>
              </a:spcAft>
              <a:buClr>
                <a:prstClr val="black">
                  <a:lumMod val="50000"/>
                  <a:lumOff val="50000"/>
                </a:prstClr>
              </a:buClr>
            </a:pPr>
            <a:endParaRPr lang="pt-BR" sz="1200" dirty="0">
              <a:solidFill>
                <a:schemeClr val="bg2">
                  <a:lumMod val="50000"/>
                </a:schemeClr>
              </a:solidFill>
              <a:latin typeface="Calibri" panose="020F0502020204030204"/>
              <a:cs typeface="+mn-cs"/>
            </a:endParaRPr>
          </a:p>
          <a:p>
            <a:pPr marL="285750" indent="-285750" algn="just" fontAlgn="auto">
              <a:spcBef>
                <a:spcPts val="0"/>
              </a:spcBef>
              <a:spcAft>
                <a:spcPts val="0"/>
              </a:spcAft>
              <a:buClr>
                <a:prstClr val="black">
                  <a:lumMod val="50000"/>
                  <a:lumOff val="50000"/>
                </a:prstClr>
              </a:buClr>
              <a:buFont typeface="Wingdings" panose="05000000000000000000" pitchFamily="2" charset="2"/>
              <a:buChar char="ü"/>
            </a:pPr>
            <a:r>
              <a:rPr lang="pt-BR" sz="1200" dirty="0">
                <a:solidFill>
                  <a:schemeClr val="bg2">
                    <a:lumMod val="50000"/>
                  </a:schemeClr>
                </a:solidFill>
                <a:latin typeface="Calibri" panose="020F0502020204030204"/>
                <a:cs typeface="+mn-cs"/>
              </a:rPr>
              <a:t>Conferência dupla do sistema informatizado onde são imputados lista de clientes e formulário de pesquisa – front office de pesquisa, antes do início do projeto, garantindo assim que tudo que chegue à tela do pesquisador esteja 100% conforme;</a:t>
            </a:r>
          </a:p>
          <a:p>
            <a:pPr marL="285750" indent="-285750" algn="just" fontAlgn="auto">
              <a:spcBef>
                <a:spcPts val="0"/>
              </a:spcBef>
              <a:spcAft>
                <a:spcPts val="0"/>
              </a:spcAft>
              <a:buClr>
                <a:prstClr val="black">
                  <a:lumMod val="50000"/>
                  <a:lumOff val="50000"/>
                </a:prstClr>
              </a:buClr>
              <a:buFont typeface="Wingdings" panose="05000000000000000000" pitchFamily="2" charset="2"/>
              <a:buChar char="ü"/>
            </a:pPr>
            <a:r>
              <a:rPr lang="pt-BR" sz="1200" dirty="0">
                <a:solidFill>
                  <a:schemeClr val="bg2">
                    <a:lumMod val="50000"/>
                  </a:schemeClr>
                </a:solidFill>
                <a:latin typeface="Calibri" panose="020F0502020204030204"/>
                <a:cs typeface="+mn-cs"/>
              </a:rPr>
              <a:t>Conferência diária por turno (logo duas vezes, às 8 e 14h) do adequado funcionamento dos sistemas de discagem automática, sorteio aleatório e front office (lista de beneficiários e formulário);</a:t>
            </a:r>
          </a:p>
          <a:p>
            <a:pPr marL="285750" indent="-285750" algn="just" fontAlgn="auto">
              <a:spcBef>
                <a:spcPts val="0"/>
              </a:spcBef>
              <a:spcAft>
                <a:spcPts val="0"/>
              </a:spcAft>
              <a:buClr>
                <a:prstClr val="black">
                  <a:lumMod val="50000"/>
                  <a:lumOff val="50000"/>
                </a:prstClr>
              </a:buClr>
              <a:buFont typeface="Wingdings" panose="05000000000000000000" pitchFamily="2" charset="2"/>
              <a:buChar char="ü"/>
            </a:pPr>
            <a:r>
              <a:rPr lang="pt-BR" sz="1200" dirty="0">
                <a:solidFill>
                  <a:schemeClr val="bg2">
                    <a:lumMod val="50000"/>
                  </a:schemeClr>
                </a:solidFill>
                <a:latin typeface="Calibri" panose="020F0502020204030204"/>
                <a:cs typeface="+mn-cs"/>
              </a:rPr>
              <a:t>100% da equipe de pesquisadores e supervisores que trabalharam no projeto é treinada presencialmente por instrutor da qualidade, com presença de coordenador ou gerente do projeto;</a:t>
            </a:r>
          </a:p>
          <a:p>
            <a:pPr marL="285750" indent="-285750" algn="just" fontAlgn="auto">
              <a:spcBef>
                <a:spcPts val="0"/>
              </a:spcBef>
              <a:spcAft>
                <a:spcPts val="0"/>
              </a:spcAft>
              <a:buClr>
                <a:prstClr val="black">
                  <a:lumMod val="50000"/>
                  <a:lumOff val="50000"/>
                </a:prstClr>
              </a:buClr>
              <a:buFont typeface="Wingdings" panose="05000000000000000000" pitchFamily="2" charset="2"/>
              <a:buChar char="ü"/>
            </a:pPr>
            <a:r>
              <a:rPr lang="pt-BR" sz="1200" dirty="0">
                <a:solidFill>
                  <a:schemeClr val="bg2">
                    <a:lumMod val="50000"/>
                  </a:schemeClr>
                </a:solidFill>
                <a:latin typeface="Calibri" panose="020F0502020204030204"/>
                <a:cs typeface="+mn-cs"/>
              </a:rPr>
              <a:t>100% da equipe de pesquisadores é monitorada por monitores da qualidade em ao menos uma abordagem por dia, ou seja, seis por semana, por pesquisador;</a:t>
            </a:r>
          </a:p>
          <a:p>
            <a:pPr marL="285750" indent="-285750" algn="just" fontAlgn="auto">
              <a:spcBef>
                <a:spcPts val="0"/>
              </a:spcBef>
              <a:spcAft>
                <a:spcPts val="0"/>
              </a:spcAft>
              <a:buClr>
                <a:prstClr val="black">
                  <a:lumMod val="50000"/>
                  <a:lumOff val="50000"/>
                </a:prstClr>
              </a:buClr>
              <a:buFont typeface="Wingdings" panose="05000000000000000000" pitchFamily="2" charset="2"/>
              <a:buChar char="ü"/>
            </a:pPr>
            <a:r>
              <a:rPr lang="pt-BR" sz="1200" dirty="0">
                <a:solidFill>
                  <a:schemeClr val="bg2">
                    <a:lumMod val="50000"/>
                  </a:schemeClr>
                </a:solidFill>
                <a:latin typeface="Calibri" panose="020F0502020204030204"/>
                <a:cs typeface="+mn-cs"/>
              </a:rPr>
              <a:t>100% das possíveis não conformidades encontradas pelos monitores são alvo de feedback, dado pelo próprio monitor em conjunto com o supervisor do pesquisador que cometeu a não conformidade;</a:t>
            </a:r>
          </a:p>
          <a:p>
            <a:pPr marL="285750" indent="-285750" algn="just" fontAlgn="auto">
              <a:spcBef>
                <a:spcPts val="0"/>
              </a:spcBef>
              <a:spcAft>
                <a:spcPts val="0"/>
              </a:spcAft>
              <a:buClr>
                <a:prstClr val="black">
                  <a:lumMod val="50000"/>
                  <a:lumOff val="50000"/>
                </a:prstClr>
              </a:buClr>
              <a:buFont typeface="Wingdings" panose="05000000000000000000" pitchFamily="2" charset="2"/>
              <a:buChar char="ü"/>
            </a:pPr>
            <a:r>
              <a:rPr lang="pt-BR" sz="1200" dirty="0">
                <a:solidFill>
                  <a:schemeClr val="bg2">
                    <a:lumMod val="50000"/>
                  </a:schemeClr>
                </a:solidFill>
                <a:latin typeface="Calibri" panose="020F0502020204030204"/>
                <a:cs typeface="+mn-cs"/>
              </a:rPr>
              <a:t>Após o feedback, o pesquisador recebe três monitorias extras, no próximo turno de trabalho de 6h00;</a:t>
            </a:r>
          </a:p>
          <a:p>
            <a:pPr marL="285750" indent="-285750" algn="just" fontAlgn="auto">
              <a:spcBef>
                <a:spcPts val="0"/>
              </a:spcBef>
              <a:spcAft>
                <a:spcPts val="0"/>
              </a:spcAft>
              <a:buClr>
                <a:prstClr val="black">
                  <a:lumMod val="50000"/>
                  <a:lumOff val="50000"/>
                </a:prstClr>
              </a:buClr>
              <a:buFont typeface="Wingdings" panose="05000000000000000000" pitchFamily="2" charset="2"/>
              <a:buChar char="ü"/>
            </a:pPr>
            <a:r>
              <a:rPr lang="pt-BR" sz="1200" dirty="0">
                <a:solidFill>
                  <a:schemeClr val="bg2">
                    <a:lumMod val="50000"/>
                  </a:schemeClr>
                </a:solidFill>
                <a:latin typeface="Calibri" panose="020F0502020204030204"/>
                <a:cs typeface="+mn-cs"/>
              </a:rPr>
              <a:t>A reincidência de não conformidade resultará em novo treinamento e novo ciclo de monitoria extra. Em persistindo a abordagem incorreta o pesquisador é retirado do projeto ou mesmo da equipe;</a:t>
            </a:r>
          </a:p>
          <a:p>
            <a:pPr marL="285750" indent="-285750" algn="just" fontAlgn="auto">
              <a:spcBef>
                <a:spcPts val="0"/>
              </a:spcBef>
              <a:spcAft>
                <a:spcPts val="0"/>
              </a:spcAft>
              <a:buClr>
                <a:prstClr val="black">
                  <a:lumMod val="50000"/>
                  <a:lumOff val="50000"/>
                </a:prstClr>
              </a:buClr>
              <a:buFont typeface="Wingdings" panose="05000000000000000000" pitchFamily="2" charset="2"/>
              <a:buChar char="ü"/>
            </a:pPr>
            <a:r>
              <a:rPr lang="pt-BR" sz="1200" dirty="0">
                <a:solidFill>
                  <a:schemeClr val="bg2">
                    <a:lumMod val="50000"/>
                  </a:schemeClr>
                </a:solidFill>
                <a:latin typeface="Calibri" panose="020F0502020204030204"/>
                <a:cs typeface="+mn-cs"/>
              </a:rPr>
              <a:t>Nas pesquisas online, implementamos uma estratégia que compreende o envio de links exclusivos para cada beneficiário por meio de diferentes canais, como SMS, WhatsApp e/ou e-mail. Esses links são controlados por um registro único associado ao ID, identificador único do cliente, registrado na plataforma IBRC. Após a conclusão da entrevista, os dados coletados são armazenados em bancos de dados restritos, e os links utilizados são imediatamente desativados, impedindo qualquer tentativa de reutilização.</a:t>
            </a:r>
          </a:p>
          <a:p>
            <a:pPr marL="285750" indent="-285750" algn="just" fontAlgn="auto">
              <a:spcBef>
                <a:spcPts val="0"/>
              </a:spcBef>
              <a:spcAft>
                <a:spcPts val="0"/>
              </a:spcAft>
              <a:buClr>
                <a:prstClr val="black">
                  <a:lumMod val="50000"/>
                  <a:lumOff val="50000"/>
                </a:prstClr>
              </a:buClr>
              <a:buFont typeface="Wingdings" panose="05000000000000000000" pitchFamily="2" charset="2"/>
              <a:buChar char="ü"/>
            </a:pPr>
            <a:r>
              <a:rPr lang="pt-BR" sz="1200" dirty="0">
                <a:solidFill>
                  <a:schemeClr val="bg2">
                    <a:lumMod val="50000"/>
                  </a:schemeClr>
                </a:solidFill>
                <a:latin typeface="Calibri" panose="020F0502020204030204"/>
                <a:cs typeface="+mn-cs"/>
              </a:rPr>
              <a:t>As respostas obtidas por meio da coleta online são submetidas a uma análise estatística do tempo de resposta. Respostas excessivamente rápidas ou lentas podem sugerir falta de atenção ou inconsistências. Dessa forma, avalia-se o tempo desde a primeira até a última pergunta do questionário. Qualquer tempo de resposta que exceda três desvios padrões em relação à média é descartado. Essa abordagem pressupõe que o tempo médio para a conclusão do questionário segue uma distribuição normal. Ao considerarmos a média mais ou menos três desvios padrões, garantimos uma avaliação estatisticamente robusta do tempo de resposta.</a:t>
            </a:r>
          </a:p>
          <a:p>
            <a:pPr marL="285750" indent="-285750" algn="just" fontAlgn="auto">
              <a:spcBef>
                <a:spcPts val="0"/>
              </a:spcBef>
              <a:spcAft>
                <a:spcPts val="0"/>
              </a:spcAft>
              <a:buClr>
                <a:prstClr val="black">
                  <a:lumMod val="50000"/>
                  <a:lumOff val="50000"/>
                </a:prstClr>
              </a:buClr>
              <a:buFont typeface="Wingdings" panose="05000000000000000000" pitchFamily="2" charset="2"/>
              <a:buChar char="ü"/>
            </a:pPr>
            <a:r>
              <a:rPr lang="pt-BR" sz="1200" dirty="0">
                <a:solidFill>
                  <a:schemeClr val="bg2">
                    <a:lumMod val="50000"/>
                  </a:schemeClr>
                </a:solidFill>
                <a:latin typeface="Calibri" panose="020F0502020204030204"/>
                <a:cs typeface="+mn-cs"/>
              </a:rPr>
              <a:t>Toda interação onde é localizada uma não conformidade é descartada.</a:t>
            </a:r>
          </a:p>
        </p:txBody>
      </p:sp>
    </p:spTree>
    <p:extLst>
      <p:ext uri="{BB962C8B-B14F-4D97-AF65-F5344CB8AC3E}">
        <p14:creationId xmlns:p14="http://schemas.microsoft.com/office/powerpoint/2010/main" val="428296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50F94-6E11-1183-2571-441CAFCE7316}"/>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62FA129-6111-3975-A306-3F848FAEFDFC}"/>
              </a:ext>
            </a:extLst>
          </p:cNvPr>
          <p:cNvSpPr/>
          <p:nvPr/>
        </p:nvSpPr>
        <p:spPr>
          <a:xfrm>
            <a:off x="1" y="168832"/>
            <a:ext cx="813697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Justificativas dos não satisfeitos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616A0674-C005-ABB5-C7AB-58EDE93ECE3E}"/>
              </a:ext>
            </a:extLst>
          </p:cNvPr>
          <p:cNvSpPr txBox="1"/>
          <p:nvPr/>
        </p:nvSpPr>
        <p:spPr>
          <a:xfrm>
            <a:off x="-905" y="1295970"/>
            <a:ext cx="10802255" cy="5101397"/>
          </a:xfrm>
          <a:prstGeom prst="rect">
            <a:avLst/>
          </a:prstGeom>
          <a:noFill/>
        </p:spPr>
        <p:txBody>
          <a:bodyPr wrap="square" rtlCol="0">
            <a:spAutoFit/>
          </a:bodyPr>
          <a:lstStyle/>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falta de oferta de médicos e a saída de vários outros do plano. Com isso, as consultas necessitam ser agendadas por 3 a 4 meses de antecedência. Tentei agendar um endocrinologista para mim no final de novembro e nas 3 clínicas que consultei só há disponibilidade para final de fevereiro ou início de março.”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“descredenciamento de médicos e dentistas.”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“O plano de saúde descredenciou os médicos com os quais eu costumava me consultar. Além disso, em relação ao reembolso odontológico, tem havido atrasos na análise e as respostas são dadas apenas no final do prazo, frequentemente negando o reembolso, mesmo com todos os documentos solicitados apresentados.”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“O número de profissionais credenciados nos plano está cada dia menor.”</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“Descredenciamento de vários médicos e clínicas, a dificuldade de solução de reembolso, falta de mais opções de médicos na minha região”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“Muitos médicos e especialidades descredenciaram o plano de saúde e nos últimos 12 meses precisei de nutricionista, fisioterapia, reumatologista e não aceitaram mais o plano.”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“Perdemos uma quantidade muito expressiva de especialistas na minha cidade. Ginecologista, por exemplo que me atende há mais de 20 anos não atende mais pelo plano. Dentistas renomados de Cons. Lafaiete também pararam de atender.”</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“Redução na rede credenciada. Crescente burocracia com reembolso de despesas médicas.”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“Muitos médicos estão se descredenciando.”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“Muitos colaboradores deixaram o plano, não temos profissionais em algumas especialidades.”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“Não há boa disponibilidade de rede credenciada. Locais com bom atendimento estão se descredenciando do plano devido à falta de pagamento.”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“Mudanças na cobertura de exames e processos. Vários profissionais capacitados decidiram se descredenciar e temos que usar profissionais particulares e o reembolso eh complexo”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“Mudanças para aprovação de exames, dificultando a autorização, e descredenciamentos recentes pioraram o plano nos últimos meses.”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“O excesso de burocracia afastou diversos prestados de serviços (médicos/dentistas).”</a:t>
            </a:r>
          </a:p>
        </p:txBody>
      </p:sp>
      <p:sp>
        <p:nvSpPr>
          <p:cNvPr id="5" name="CaixaDeTexto 4">
            <a:extLst>
              <a:ext uri="{FF2B5EF4-FFF2-40B4-BE49-F238E27FC236}">
                <a16:creationId xmlns:a16="http://schemas.microsoft.com/office/drawing/2014/main" id="{FA6A2304-9995-BCE3-344F-A8297111DEC7}"/>
              </a:ext>
            </a:extLst>
          </p:cNvPr>
          <p:cNvSpPr txBox="1"/>
          <p:nvPr/>
        </p:nvSpPr>
        <p:spPr>
          <a:xfrm>
            <a:off x="-905" y="930206"/>
            <a:ext cx="5343061" cy="338554"/>
          </a:xfrm>
          <a:prstGeom prst="rect">
            <a:avLst/>
          </a:prstGeom>
          <a:noFill/>
        </p:spPr>
        <p:txBody>
          <a:bodyPr wrap="square" rtlCol="0">
            <a:spAutoFit/>
          </a:bodyPr>
          <a:lstStyle/>
          <a:p>
            <a:pPr algn="just">
              <a:spcBef>
                <a:spcPts val="933"/>
              </a:spcBef>
            </a:pPr>
            <a:r>
              <a:rPr lang="pt-BR" sz="1600" b="1" dirty="0">
                <a:solidFill>
                  <a:schemeClr val="bg1">
                    <a:lumMod val="65000"/>
                  </a:schemeClr>
                </a:solidFill>
                <a:latin typeface="Calibri" panose="020F0502020204030204" pitchFamily="34" charset="0"/>
                <a:cs typeface="Calibri" panose="020F0502020204030204" pitchFamily="34" charset="0"/>
              </a:rPr>
              <a:t>Descredenciamento de profissionais (22%)</a:t>
            </a:r>
          </a:p>
        </p:txBody>
      </p:sp>
    </p:spTree>
    <p:extLst>
      <p:ext uri="{BB962C8B-B14F-4D97-AF65-F5344CB8AC3E}">
        <p14:creationId xmlns:p14="http://schemas.microsoft.com/office/powerpoint/2010/main" val="2690420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6DDC1-DB47-0A38-BCA5-95E573019503}"/>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3936B53F-CA26-2CF5-AA66-2D6154D66C81}"/>
              </a:ext>
            </a:extLst>
          </p:cNvPr>
          <p:cNvSpPr/>
          <p:nvPr/>
        </p:nvSpPr>
        <p:spPr>
          <a:xfrm>
            <a:off x="1" y="168832"/>
            <a:ext cx="813697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Justificativas dos não satisfeitos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D1221547-7F9E-52E2-3949-B7BDD48A50CC}"/>
              </a:ext>
            </a:extLst>
          </p:cNvPr>
          <p:cNvSpPr txBox="1"/>
          <p:nvPr/>
        </p:nvSpPr>
        <p:spPr>
          <a:xfrm>
            <a:off x="-905" y="1295970"/>
            <a:ext cx="10802255" cy="5170646"/>
          </a:xfrm>
          <a:prstGeom prst="rect">
            <a:avLst/>
          </a:prstGeom>
          <a:noFill/>
        </p:spPr>
        <p:txBody>
          <a:bodyPr wrap="square" rtlCol="0">
            <a:spAutoFit/>
          </a:bodyPr>
          <a:lstStyle/>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“Poderia melhora em abrangência em outras cidades como ouro preto e mais especialistas não encontrei nenhum reumatologista em ouro preto.”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“Não consigo ter acesso a nada.”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“Vários médicos e hospitais que não aceitam, baixo valor de reembolso.”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“Poucas clínicas que aceita o convênio.”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“Poucos locais que de fato atendem pelo plano.”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“Poucas clinicas aceitam AMS.”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“Mudanças na cobertura de exames e processos. Vários profissionais capacitados decidiram se descredenciar e temos que usar profissionais particulares e o reembolso eh complexo.”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cobertura do plano de saúde pode melhorar.”</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“O plano é muito bom, porém a região que estamos lotados não atendem AMS e nem PASA.”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abrangência médica esta deficiente na minha região, cobertura do plano.”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baixa quantidade de consultórios médicos na lista de conveniados e o foco em hospitais, clínicas de grande porte com medicina diversa, impedem que seja adotada uma boa medicina preventiva, com médicos que conheçam nosso histórico por nos acompanhar com regularidade. O modelo adotado favorece mais a medicina após o aparecimento da enfermidade. Devido a esta característica, vejo várias pessoas consultando particular e solicitando o reembolso parcial, o que é caro para todos os envolvidos. Para exemplificar, estou buscando indicação de um bom pediatra que atenda AMS, já perguntei a várias funcionárias mães e todas, todas mesmo, levam os filhos em médicos pediatras para atendimento particular, fora da AMS, e depois pedem o reembolso parcial. Mesma situação para ginecologista, depois que virei AMS faço menos preventivos.”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“Baixa cobertura de médicos, valor de coparticipação alto, não temos devolutiva das reclamações no tempo firmado. Precisei de atendimento para minha filha e fiquei sem.”</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“Poucas clinicas estão aceitado. E não cobre total.”</a:t>
            </a:r>
          </a:p>
        </p:txBody>
      </p:sp>
      <p:sp>
        <p:nvSpPr>
          <p:cNvPr id="5" name="CaixaDeTexto 4">
            <a:extLst>
              <a:ext uri="{FF2B5EF4-FFF2-40B4-BE49-F238E27FC236}">
                <a16:creationId xmlns:a16="http://schemas.microsoft.com/office/drawing/2014/main" id="{9C11C9D5-7FB1-7F96-2D8A-100A6E5F29A0}"/>
              </a:ext>
            </a:extLst>
          </p:cNvPr>
          <p:cNvSpPr txBox="1"/>
          <p:nvPr/>
        </p:nvSpPr>
        <p:spPr>
          <a:xfrm>
            <a:off x="-905" y="930206"/>
            <a:ext cx="5343061" cy="338554"/>
          </a:xfrm>
          <a:prstGeom prst="rect">
            <a:avLst/>
          </a:prstGeom>
          <a:noFill/>
        </p:spPr>
        <p:txBody>
          <a:bodyPr wrap="square" rtlCol="0">
            <a:spAutoFit/>
          </a:bodyPr>
          <a:lstStyle/>
          <a:p>
            <a:pPr algn="just">
              <a:spcBef>
                <a:spcPts val="933"/>
              </a:spcBef>
            </a:pPr>
            <a:r>
              <a:rPr lang="pt-BR" sz="1600" b="1" dirty="0">
                <a:solidFill>
                  <a:schemeClr val="bg1">
                    <a:lumMod val="65000"/>
                  </a:schemeClr>
                </a:solidFill>
                <a:latin typeface="Calibri" panose="020F0502020204030204" pitchFamily="34" charset="0"/>
                <a:cs typeface="Calibri" panose="020F0502020204030204" pitchFamily="34" charset="0"/>
              </a:rPr>
              <a:t>Cobertura (22%)</a:t>
            </a:r>
          </a:p>
        </p:txBody>
      </p:sp>
    </p:spTree>
    <p:extLst>
      <p:ext uri="{BB962C8B-B14F-4D97-AF65-F5344CB8AC3E}">
        <p14:creationId xmlns:p14="http://schemas.microsoft.com/office/powerpoint/2010/main" val="3206888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B1F11-F329-BFC7-9AF6-72D1353A52F8}"/>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840AFAE-B65D-ABBF-0214-1766F19AF4B6}"/>
              </a:ext>
            </a:extLst>
          </p:cNvPr>
          <p:cNvSpPr/>
          <p:nvPr/>
        </p:nvSpPr>
        <p:spPr>
          <a:xfrm>
            <a:off x="1" y="168832"/>
            <a:ext cx="813697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Justificativas dos não satisfeitos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9FC0EAF2-06BC-9013-B297-36E42AD1AD6D}"/>
              </a:ext>
            </a:extLst>
          </p:cNvPr>
          <p:cNvSpPr txBox="1"/>
          <p:nvPr/>
        </p:nvSpPr>
        <p:spPr>
          <a:xfrm>
            <a:off x="-905" y="1295970"/>
            <a:ext cx="10802255" cy="5216813"/>
          </a:xfrm>
          <a:prstGeom prst="rect">
            <a:avLst/>
          </a:prstGeom>
          <a:noFill/>
        </p:spPr>
        <p:txBody>
          <a:bodyPr wrap="square" rtlCol="0">
            <a:spAutoFit/>
          </a:bodyPr>
          <a:lstStyle/>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“Cobertura do plano em termos de profissionais.”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“Cobertura do plano.”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“Cobertura de médicos baixa (poucos profissionais de referencia), problemas no sistema gerando erros em cobranças e relatórios, dificuldade na consulta de médicos que fazem parte do plano.”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“Falta maior cobertura de serviços odontológicos.”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“Tem poucos lugares que atende o plano AMS aqui em Parauapebas-PA, os que atende tem que marcar consulta muito tempo depois, e no dia muita fila.”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“Na nossa região, a cobertura do plano não está muito satisfatório, muitas clinicas se descredenciando, poucas opções de lugar para fazer exames específicos.”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“O acesso aos serviços dentários não é satisfatório. O plano não cobre aparelho ortodôntico, mesmo em casos que não configuram apenas estética, e a lista de profissionais que atende é muito restrita, impossibilitando a realização de procedimentos pelo plano.”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“Baixa cobertura de médicos, dentistas e outros profissionais especialistas.”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“Cobertura na minha cidade. Não há médicos, principalmente especialistas, que atendam pelo plano e os poucos que atendiam, não atendem mais. Reclamam da burocracia que é ser credenciado da AMS”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“Não é aceito pela maioria das clínicas e médicos da minha região e o reembolso das consultas particulares é muito baixo.”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“Porque não cobre todos os procedimentos, odontológico por exemplo.”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transição de sexo eles cobrem e o tratamento de saúde do meu filho que é mais relevante não querem cobrir. Meu tratamento da coluna me cobra 1 por cento do valor sendo que para transição de sexo cobre integral.”</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“Na minha cidade quase não encontramos especialidades que atendem pelo plano. Esse amo tive que ir a outra cidade 3 vezes para consulta com especialista.”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“Rede credenciada e exames assistidos pelo plano.”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“Poucos profissionais credenciados no Estado do ES.”</a:t>
            </a:r>
          </a:p>
        </p:txBody>
      </p:sp>
      <p:sp>
        <p:nvSpPr>
          <p:cNvPr id="5" name="CaixaDeTexto 4">
            <a:extLst>
              <a:ext uri="{FF2B5EF4-FFF2-40B4-BE49-F238E27FC236}">
                <a16:creationId xmlns:a16="http://schemas.microsoft.com/office/drawing/2014/main" id="{52937AB8-AF84-3563-F140-EC38D5F77101}"/>
              </a:ext>
            </a:extLst>
          </p:cNvPr>
          <p:cNvSpPr txBox="1"/>
          <p:nvPr/>
        </p:nvSpPr>
        <p:spPr>
          <a:xfrm>
            <a:off x="-905" y="930206"/>
            <a:ext cx="5343061" cy="338554"/>
          </a:xfrm>
          <a:prstGeom prst="rect">
            <a:avLst/>
          </a:prstGeom>
          <a:noFill/>
        </p:spPr>
        <p:txBody>
          <a:bodyPr wrap="square" rtlCol="0">
            <a:spAutoFit/>
          </a:bodyPr>
          <a:lstStyle/>
          <a:p>
            <a:pPr algn="just">
              <a:spcBef>
                <a:spcPts val="933"/>
              </a:spcBef>
            </a:pPr>
            <a:r>
              <a:rPr lang="pt-BR" sz="1600" b="1" dirty="0">
                <a:solidFill>
                  <a:schemeClr val="bg1">
                    <a:lumMod val="65000"/>
                  </a:schemeClr>
                </a:solidFill>
                <a:latin typeface="Calibri" panose="020F0502020204030204" pitchFamily="34" charset="0"/>
                <a:cs typeface="Calibri" panose="020F0502020204030204" pitchFamily="34" charset="0"/>
              </a:rPr>
              <a:t>Cobertura (22%)</a:t>
            </a:r>
          </a:p>
        </p:txBody>
      </p:sp>
    </p:spTree>
    <p:extLst>
      <p:ext uri="{BB962C8B-B14F-4D97-AF65-F5344CB8AC3E}">
        <p14:creationId xmlns:p14="http://schemas.microsoft.com/office/powerpoint/2010/main" val="1669423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F0D25-31B1-0665-184A-E3BC7DC4A806}"/>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3AA94119-FFDF-FAE9-A7D3-DC6F725A7449}"/>
              </a:ext>
            </a:extLst>
          </p:cNvPr>
          <p:cNvSpPr/>
          <p:nvPr/>
        </p:nvSpPr>
        <p:spPr>
          <a:xfrm>
            <a:off x="1" y="168832"/>
            <a:ext cx="813697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Justificativas dos não satisfeitos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A6EDA2B6-0415-0784-29AB-5299409CC760}"/>
              </a:ext>
            </a:extLst>
          </p:cNvPr>
          <p:cNvSpPr txBox="1"/>
          <p:nvPr/>
        </p:nvSpPr>
        <p:spPr>
          <a:xfrm>
            <a:off x="-905" y="1295970"/>
            <a:ext cx="10802255" cy="5239896"/>
          </a:xfrm>
          <a:prstGeom prst="rect">
            <a:avLst/>
          </a:prstGeom>
          <a:noFill/>
        </p:spPr>
        <p:txBody>
          <a:bodyPr wrap="square" rtlCol="0">
            <a:spAutoFit/>
          </a:bodyPr>
          <a:lstStyle/>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única vez que tentei usar o plano para retirada de um cisco no punho esquerdo, foi negado o material da cirurgia - gaze, remédios e material de assepsia. Como podem aprovar uma cirurgia sem os insumos médicos? Como eu tenho um excelente plano de saúde da Unimed pelo CREA, faço tudo por lá, sem problemas e onde sou atendida em no máximo 24 horas. Essa primeira e única experiencia com a AMS foi ruim, prefiro continuar a utilizar a Unimed, mesmo pagando, mas tenho certeza que serei atendida.”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“O plano demora para aprovar exames ,consultas etc. e no app a consulta é ruim não tem como saber se o fornecedor de serviços solicitou ou não a liberação de procedimentos”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“Mudanças para aprovação de exames, dificultando a autorização, e descredenciamentos recentes pioraram o plano nos últimos meses.”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“Alguns procedimentos já autorizados pela AMS não são realizados pelas clínicas sob a alegação de que o plano não paga pelos procedimentos que autoriza, médicos que se descredenciam do plano durante o tratamento sem aviso prévio, prazo para marcação de consultas de algumas especialidades está parecido com o SUS.”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demora nas autorizações para exames e os questionamentos além do pedido medico.”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“Dificuldade para realização de alguns procedimentos”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“Simplesmente esta deixando a desejar, muita demora para aprovação de exames , muitas crianças esperando mais de 3,4 horas para serem atendidas nas emergências”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“Após a implantação de novo procedimento em que é necessário ter que providenciar autorização para realização de exame, tem dificultado muito. Desisti de fazer mamografia e ultrassonografia, pois tenho que descobrir qual o CNPJ do prestador de serviço, código do exame e outros documentos. Com a rotina de trabalho não consigo buscar essa informação e a noite a maioria das clinicas não possuem atendimento. Por que informar CPNJ e código do exame? Não bastaria colocar a foto do pedido médico? Anteriormente a isso não tinha o que reclamar do plano de saúde.”</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“Alguns exames de sangue não passam pelo plano, atendimento de pediatra a noite não tem. tem que ir no sus lá tem pediatra de plantão.”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“Devido a demorar em autorizar alguns procedimentos.”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“Demora para liberação de exames.”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“Demora para autorização de procedimento e sessões de fisioterapia.”</a:t>
            </a:r>
          </a:p>
        </p:txBody>
      </p:sp>
      <p:sp>
        <p:nvSpPr>
          <p:cNvPr id="5" name="CaixaDeTexto 4">
            <a:extLst>
              <a:ext uri="{FF2B5EF4-FFF2-40B4-BE49-F238E27FC236}">
                <a16:creationId xmlns:a16="http://schemas.microsoft.com/office/drawing/2014/main" id="{BF21E6A0-C334-2B51-304E-3141827F40C9}"/>
              </a:ext>
            </a:extLst>
          </p:cNvPr>
          <p:cNvSpPr txBox="1"/>
          <p:nvPr/>
        </p:nvSpPr>
        <p:spPr>
          <a:xfrm>
            <a:off x="-905" y="930206"/>
            <a:ext cx="5343061" cy="338554"/>
          </a:xfrm>
          <a:prstGeom prst="rect">
            <a:avLst/>
          </a:prstGeom>
          <a:noFill/>
        </p:spPr>
        <p:txBody>
          <a:bodyPr wrap="square" rtlCol="0">
            <a:spAutoFit/>
          </a:bodyPr>
          <a:lstStyle/>
          <a:p>
            <a:pPr algn="just">
              <a:spcBef>
                <a:spcPts val="933"/>
              </a:spcBef>
            </a:pPr>
            <a:r>
              <a:rPr lang="pt-BR" sz="1600" b="1" dirty="0">
                <a:solidFill>
                  <a:schemeClr val="bg1">
                    <a:lumMod val="65000"/>
                  </a:schemeClr>
                </a:solidFill>
                <a:latin typeface="Calibri" panose="020F0502020204030204" pitchFamily="34" charset="0"/>
                <a:cs typeface="Calibri" panose="020F0502020204030204" pitchFamily="34" charset="0"/>
              </a:rPr>
              <a:t>Liberação para procedimentos (17%)</a:t>
            </a:r>
          </a:p>
        </p:txBody>
      </p:sp>
    </p:spTree>
    <p:extLst>
      <p:ext uri="{BB962C8B-B14F-4D97-AF65-F5344CB8AC3E}">
        <p14:creationId xmlns:p14="http://schemas.microsoft.com/office/powerpoint/2010/main" val="3953341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E049-7A1C-A21C-3C32-5DE1BA621357}"/>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C149570F-02B4-0795-6FC6-FCA7CE010288}"/>
              </a:ext>
            </a:extLst>
          </p:cNvPr>
          <p:cNvSpPr/>
          <p:nvPr/>
        </p:nvSpPr>
        <p:spPr>
          <a:xfrm>
            <a:off x="1" y="168832"/>
            <a:ext cx="813697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Justificativas dos não satisfeitos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C21E4375-6DB7-4F77-98C1-52D35CFFC87E}"/>
              </a:ext>
            </a:extLst>
          </p:cNvPr>
          <p:cNvSpPr txBox="1"/>
          <p:nvPr/>
        </p:nvSpPr>
        <p:spPr>
          <a:xfrm>
            <a:off x="-905" y="1295970"/>
            <a:ext cx="10802255" cy="5055230"/>
          </a:xfrm>
          <a:prstGeom prst="rect">
            <a:avLst/>
          </a:prstGeom>
          <a:noFill/>
        </p:spPr>
        <p:txBody>
          <a:bodyPr wrap="square" rtlCol="0">
            <a:spAutoFit/>
          </a:bodyPr>
          <a:lstStyle/>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retirada de reembolso para aparelhos dentários, assim como as restrições de exames importantes. Além disso atualmente vários médicos não aceitam o plano de saúde AMS. Eles alegam baixa remuneração e prazo extenso para efetivação do pagamento.”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“Dificuldade para conseguir o reembolso, baixa disponibilidade de profissionais em nossa região ( Mariana Minas Gerais).”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“Há muito erro por parte da AMS na avaliação dos reembolsos e no percentual de coparticipação. Praticamente todo mês eu preciso entrar na ouvidoria para resolver. Os prazos estipulados para resolução do chamado são longos 10 dias úteis e os atendentes não são bem treinados. Só consigo resolver os meus problemas entrando em contato com a ouvidoria.”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 de reembolso, reembolso em si, benefício farmácia, demora na aprovação de exames/ procedimentos, descredenciamento de bons profissionais, critérios reembolso (documentos, pedidos) etc.”</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“Poucos credenciados para especialidades. Valores para tabela de reembolso desatualizados. Já fiz procedimento para meu recém-nascido que não tinha profissional no plano e que o custo variava entre 3 mil a 6 mil reais e por não ter médico credenciado a tabela de reembolso constava valor do procedimento cheio como 600,00 e poucos reais”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“Dificuldade de encontrar prestadores em clínicas normais, reembolso demorado demais, autorização de exames super demorada mesmo e pronto atendimento.”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“Poucas opções de profissionais e política de reembolso para </a:t>
            </a:r>
            <a:r>
              <a:rPr lang="pt-BR" sz="1200" dirty="0" err="1">
                <a:solidFill>
                  <a:schemeClr val="bg1">
                    <a:lumMod val="50000"/>
                  </a:schemeClr>
                </a:solidFill>
                <a:latin typeface="Calibri" panose="020F0502020204030204" pitchFamily="34" charset="0"/>
                <a:cs typeface="Calibri" panose="020F0502020204030204" pitchFamily="34" charset="0"/>
              </a:rPr>
              <a:t>PcD</a:t>
            </a:r>
            <a:r>
              <a:rPr lang="pt-BR" sz="1200" dirty="0">
                <a:solidFill>
                  <a:schemeClr val="bg1">
                    <a:lumMod val="50000"/>
                  </a:schemeClr>
                </a:solidFill>
                <a:latin typeface="Calibri" panose="020F0502020204030204" pitchFamily="34" charset="0"/>
                <a:cs typeface="Calibri" panose="020F0502020204030204" pitchFamily="34" charset="0"/>
              </a:rPr>
              <a:t> extremamente burocrática, demorada e constrangedora.”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“Cada vez mais o número de médicos que atendem o plano está diminuindo, tendo que procurar consultas particulares e o valo do reembolso é muito baixo. No último ano, três médicos que eu fazia consulta deixaram de atender pelo plano. O valor da coparticipação é muito alto.”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forma que é feito a avaliação dos documentos exigidos. Sinto que há exageros nas solicitações no reembolso farmácia.”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“O plano de saúde descredenciou os médicos com os quais eu costumava me consultar. Além disso, em relação ao reembolso odontológico, tem havido atrasos na análise e as respostas são dadas apenas no final do prazo, frequentemente negando o reembolso, mesmo com todos os documentos solicitados apresentados.”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“Reembolso super demorado e médicos com pouca experiencia.”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“Vários médicos e hospitais que não aceitam, baixo valor de reembolso.”</a:t>
            </a:r>
          </a:p>
        </p:txBody>
      </p:sp>
      <p:sp>
        <p:nvSpPr>
          <p:cNvPr id="5" name="CaixaDeTexto 4">
            <a:extLst>
              <a:ext uri="{FF2B5EF4-FFF2-40B4-BE49-F238E27FC236}">
                <a16:creationId xmlns:a16="http://schemas.microsoft.com/office/drawing/2014/main" id="{44523221-2C47-7EEC-8AA7-17285FDF73EB}"/>
              </a:ext>
            </a:extLst>
          </p:cNvPr>
          <p:cNvSpPr txBox="1"/>
          <p:nvPr/>
        </p:nvSpPr>
        <p:spPr>
          <a:xfrm>
            <a:off x="-905" y="930206"/>
            <a:ext cx="5343061" cy="338554"/>
          </a:xfrm>
          <a:prstGeom prst="rect">
            <a:avLst/>
          </a:prstGeom>
          <a:noFill/>
        </p:spPr>
        <p:txBody>
          <a:bodyPr wrap="square" rtlCol="0">
            <a:spAutoFit/>
          </a:bodyPr>
          <a:lstStyle/>
          <a:p>
            <a:pPr algn="just">
              <a:spcBef>
                <a:spcPts val="933"/>
              </a:spcBef>
            </a:pPr>
            <a:r>
              <a:rPr lang="pt-BR" sz="1600" b="1" dirty="0">
                <a:solidFill>
                  <a:schemeClr val="bg1">
                    <a:lumMod val="65000"/>
                  </a:schemeClr>
                </a:solidFill>
                <a:latin typeface="Calibri" panose="020F0502020204030204" pitchFamily="34" charset="0"/>
                <a:cs typeface="Calibri" panose="020F0502020204030204" pitchFamily="34" charset="0"/>
              </a:rPr>
              <a:t>Reembolso (13%)</a:t>
            </a:r>
          </a:p>
        </p:txBody>
      </p:sp>
    </p:spTree>
    <p:extLst>
      <p:ext uri="{BB962C8B-B14F-4D97-AF65-F5344CB8AC3E}">
        <p14:creationId xmlns:p14="http://schemas.microsoft.com/office/powerpoint/2010/main" val="3023093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DF221-52FA-CCC2-00FA-EB749BF3C861}"/>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EFACB34-45A0-2070-72E7-306E55BC77B6}"/>
              </a:ext>
            </a:extLst>
          </p:cNvPr>
          <p:cNvSpPr/>
          <p:nvPr/>
        </p:nvSpPr>
        <p:spPr>
          <a:xfrm>
            <a:off x="1" y="168832"/>
            <a:ext cx="813697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Justificativas dos não satisfeitos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99F527AC-F660-9A68-997E-CA4D57A6D811}"/>
              </a:ext>
            </a:extLst>
          </p:cNvPr>
          <p:cNvSpPr txBox="1"/>
          <p:nvPr/>
        </p:nvSpPr>
        <p:spPr>
          <a:xfrm>
            <a:off x="-905" y="1295970"/>
            <a:ext cx="10802255" cy="4616648"/>
          </a:xfrm>
          <a:prstGeom prst="rect">
            <a:avLst/>
          </a:prstGeom>
          <a:noFill/>
        </p:spPr>
        <p:txBody>
          <a:bodyPr wrap="square" rtlCol="0">
            <a:spAutoFit/>
          </a:bodyPr>
          <a:lstStyle/>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“Muita burocracia para aprovar consultas, poucos médicos credenciados.”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grande burocracia nos documentos exigidos para reembolso, bem como resolutivas a respeito de procedimentos cobertos, porém sem rede credenciada, e lançamentos indevidos de valores de coparticipação.”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“O processo de burocratização que o plano passou recentemente e as demoras nas autorizações de exames.”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“Estamos tendo muita burocracia para liberação de exames no Hermes Pardini, o que tem dificultado o atendimento e o deixando demorado. O laboratório alega que o problema é com a AMS na liberação.”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“O excesso de burocracia afastou diversos prestados de serviços (médicos/dentistas).”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“Muita burocracia, sem profissionais qualificados para atendimento pelo convenio, demora de mais de 1 mês para marcar consulta pelo plano, odontologia no caso de dores de emergência não cobre e a maioria dos procedimentos também não cobre.”</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“As mudanças no plano estão impactando na rotina de consultas, exemplo: para fazer um checkup temos que fazer exames em varias clinicas porque uma </a:t>
            </a:r>
            <a:r>
              <a:rPr lang="pt-BR" sz="1200" dirty="0" err="1">
                <a:solidFill>
                  <a:schemeClr val="bg1">
                    <a:lumMod val="50000"/>
                  </a:schemeClr>
                </a:solidFill>
                <a:latin typeface="Calibri" panose="020F0502020204030204" pitchFamily="34" charset="0"/>
                <a:cs typeface="Calibri" panose="020F0502020204030204" pitchFamily="34" charset="0"/>
              </a:rPr>
              <a:t>so</a:t>
            </a:r>
            <a:r>
              <a:rPr lang="pt-BR" sz="1200" dirty="0">
                <a:solidFill>
                  <a:schemeClr val="bg1">
                    <a:lumMod val="50000"/>
                  </a:schemeClr>
                </a:solidFill>
                <a:latin typeface="Calibri" panose="020F0502020204030204" pitchFamily="34" charset="0"/>
                <a:cs typeface="Calibri" panose="020F0502020204030204" pitchFamily="34" charset="0"/>
              </a:rPr>
              <a:t> não pode fazer todos os exames.”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“Muita burocracia em alguns procedimento.”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“Excessos de burocracia em coisas simples, dificuldade de encontrar profissionais justamente devido a isso.”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forma que é feito a avaliação dos documentos exigidos. Sinto que há exageros nas solicitações no reembolso farmácia.”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“Rede de atendimento e processos que vem se burocratizando cada vez mais.”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“Redução na rede credenciada. Crescente burocracia com reembolso de despesas médicas.”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“Falta de médicos credenciados e plano odontológico ruim e burocrático.”</a:t>
            </a:r>
          </a:p>
        </p:txBody>
      </p:sp>
      <p:sp>
        <p:nvSpPr>
          <p:cNvPr id="5" name="CaixaDeTexto 4">
            <a:extLst>
              <a:ext uri="{FF2B5EF4-FFF2-40B4-BE49-F238E27FC236}">
                <a16:creationId xmlns:a16="http://schemas.microsoft.com/office/drawing/2014/main" id="{B8AF43D7-E6EA-34F9-FF6A-E10A38A8D112}"/>
              </a:ext>
            </a:extLst>
          </p:cNvPr>
          <p:cNvSpPr txBox="1"/>
          <p:nvPr/>
        </p:nvSpPr>
        <p:spPr>
          <a:xfrm>
            <a:off x="-905" y="930206"/>
            <a:ext cx="5343061" cy="338554"/>
          </a:xfrm>
          <a:prstGeom prst="rect">
            <a:avLst/>
          </a:prstGeom>
          <a:noFill/>
        </p:spPr>
        <p:txBody>
          <a:bodyPr wrap="square" rtlCol="0">
            <a:spAutoFit/>
          </a:bodyPr>
          <a:lstStyle/>
          <a:p>
            <a:pPr algn="just">
              <a:spcBef>
                <a:spcPts val="933"/>
              </a:spcBef>
            </a:pPr>
            <a:r>
              <a:rPr lang="pt-BR" sz="1600" b="1" dirty="0">
                <a:solidFill>
                  <a:schemeClr val="bg1">
                    <a:lumMod val="65000"/>
                  </a:schemeClr>
                </a:solidFill>
                <a:latin typeface="Calibri" panose="020F0502020204030204" pitchFamily="34" charset="0"/>
                <a:cs typeface="Calibri" panose="020F0502020204030204" pitchFamily="34" charset="0"/>
              </a:rPr>
              <a:t>Burocracia (9%)</a:t>
            </a:r>
          </a:p>
        </p:txBody>
      </p:sp>
    </p:spTree>
    <p:extLst>
      <p:ext uri="{BB962C8B-B14F-4D97-AF65-F5344CB8AC3E}">
        <p14:creationId xmlns:p14="http://schemas.microsoft.com/office/powerpoint/2010/main" val="632516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8CD1E-548C-247A-290F-F4BA0B971879}"/>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9285902E-65B5-C1F5-4901-596BBF64965A}"/>
              </a:ext>
            </a:extLst>
          </p:cNvPr>
          <p:cNvSpPr/>
          <p:nvPr/>
        </p:nvSpPr>
        <p:spPr>
          <a:xfrm>
            <a:off x="1" y="168832"/>
            <a:ext cx="813697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Justificativas dos não satisfeitos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118F8422-EE48-A3C0-5C50-84D26F594079}"/>
              </a:ext>
            </a:extLst>
          </p:cNvPr>
          <p:cNvSpPr txBox="1"/>
          <p:nvPr/>
        </p:nvSpPr>
        <p:spPr>
          <a:xfrm>
            <a:off x="-905" y="1295970"/>
            <a:ext cx="10802255" cy="5055230"/>
          </a:xfrm>
          <a:prstGeom prst="rect">
            <a:avLst/>
          </a:prstGeom>
          <a:noFill/>
        </p:spPr>
        <p:txBody>
          <a:bodyPr wrap="square" rtlCol="0">
            <a:spAutoFit/>
          </a:bodyPr>
          <a:lstStyle/>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“Não tive boas experiências com os médicos do Plano e praticamente só uso o plano para reembolso de livre escolha.”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“Falta de credenciados de qualidade.”</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“Passei por uma cirurgia no joelho e o hospital assim como a sala de cirurgia estava abaixo da crítica. O plano AMS disse que tinha fiscalização (DUVIDO!!!). Busquei condições de fazer a operação fora da cidade de Parauapebas e foi negado. Substituiriam materiais cirúrgicos solicitados pelo meu cirurgião e tive reação da anestesia. Além de que todos os profissionais (Médicos e Dentistas) estão saindo do convênio por este outros tipos de inconvenientes de má administração do Plano AMS. Por mim, mudaria hoje de plano.”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“Não tem rede de atendimento decente e não atende na minha região.”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“Já teve melhores profissionais.”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“Qualidade do plano e sua rede credenciada caiu absurdamente. Lista de credenciados desatualizada, poucos profissionais credenciados, muitas exigências para reembolso e problemas de pagamento aos profissionais credenciados.”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“Tempo para realização de exames e consultas em médicos credenciados. Qualidade dos médicos.”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“Muita burocracia, sem profissionais qualificados para atendimento pelo convenio, demora de mais de 1 mês para marcar consulta pelo plano, odontologia no caso de dores de emergência não cobre e a maioria dos procedimentos também não cobre.”</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“Acho que tem poucos credenciados bons.”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“Os profissionais médicos que atendem com melhor qualidade, estão deixando de atender ao plano e os que ficaram estão atendendo com muita rapidez sem a atenção devida. Outro ponto é que ao optar por pagar a consulta particular com médicos que nos atendem com maior atenção e qualidade, o reembolso é feito pelo plano porém o custo para manter este tratamento que supre minha necessidade sai muito caro e impossível de sustentar e ao final acabamos retornando para profissionais que não suprem nossas necessidades.”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“Falta de profissionais para bom atendimento em áreas específicas, tais como: fisioterapia, fonoaudiologia.”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“Reembolso super demorado e médicos com pouca experiencia.”</a:t>
            </a:r>
          </a:p>
        </p:txBody>
      </p:sp>
      <p:sp>
        <p:nvSpPr>
          <p:cNvPr id="5" name="CaixaDeTexto 4">
            <a:extLst>
              <a:ext uri="{FF2B5EF4-FFF2-40B4-BE49-F238E27FC236}">
                <a16:creationId xmlns:a16="http://schemas.microsoft.com/office/drawing/2014/main" id="{E3FDB927-13AD-EDF4-122D-6FFFA8A91857}"/>
              </a:ext>
            </a:extLst>
          </p:cNvPr>
          <p:cNvSpPr txBox="1"/>
          <p:nvPr/>
        </p:nvSpPr>
        <p:spPr>
          <a:xfrm>
            <a:off x="-905" y="930206"/>
            <a:ext cx="5343061" cy="338554"/>
          </a:xfrm>
          <a:prstGeom prst="rect">
            <a:avLst/>
          </a:prstGeom>
          <a:noFill/>
        </p:spPr>
        <p:txBody>
          <a:bodyPr wrap="square" rtlCol="0">
            <a:spAutoFit/>
          </a:bodyPr>
          <a:lstStyle/>
          <a:p>
            <a:pPr algn="just">
              <a:spcBef>
                <a:spcPts val="933"/>
              </a:spcBef>
            </a:pPr>
            <a:r>
              <a:rPr lang="pt-BR" sz="1600" b="1" dirty="0">
                <a:solidFill>
                  <a:schemeClr val="bg1">
                    <a:lumMod val="65000"/>
                  </a:schemeClr>
                </a:solidFill>
                <a:latin typeface="Calibri" panose="020F0502020204030204" pitchFamily="34" charset="0"/>
                <a:cs typeface="Calibri" panose="020F0502020204030204" pitchFamily="34" charset="0"/>
              </a:rPr>
              <a:t>Qualidade da rede (7%)</a:t>
            </a:r>
          </a:p>
        </p:txBody>
      </p:sp>
    </p:spTree>
    <p:extLst>
      <p:ext uri="{BB962C8B-B14F-4D97-AF65-F5344CB8AC3E}">
        <p14:creationId xmlns:p14="http://schemas.microsoft.com/office/powerpoint/2010/main" val="41441197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35894-B7B6-5F27-0D7A-D4FB2CBDD8C6}"/>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B0FB140B-5FF9-B71D-5FB0-EC98DA47147E}"/>
              </a:ext>
            </a:extLst>
          </p:cNvPr>
          <p:cNvSpPr/>
          <p:nvPr/>
        </p:nvSpPr>
        <p:spPr>
          <a:xfrm>
            <a:off x="1" y="168832"/>
            <a:ext cx="813697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Justificativas dos não satisfeitos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B1D2A374-5FEC-EB20-A2FD-82B87B38F34A}"/>
              </a:ext>
            </a:extLst>
          </p:cNvPr>
          <p:cNvSpPr txBox="1"/>
          <p:nvPr/>
        </p:nvSpPr>
        <p:spPr>
          <a:xfrm>
            <a:off x="-905" y="1295970"/>
            <a:ext cx="10802255" cy="4501232"/>
          </a:xfrm>
          <a:prstGeom prst="rect">
            <a:avLst/>
          </a:prstGeom>
          <a:noFill/>
        </p:spPr>
        <p:txBody>
          <a:bodyPr wrap="square" rtlCol="0">
            <a:spAutoFit/>
          </a:bodyPr>
          <a:lstStyle/>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“Dificuldade de conseguir informação e atendimento! Demora na liberação dos procedimentos! Poucos prestadores conveniados em algumas especialidades.”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“Melhorar a comunicação com o usuário.”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“Desconto, atendimento e falta de médicos para atendimento do plano.”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“Dificuldade/demora em obter retorno de informações em reembolsos e médicos de rede convencida estão constantemente cheios e com agenda pouco disponível.”</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“O mau atendimento do SAC, a falta de cobertura de procedimentos que já eram realizados pelo plano nos anos anteriores e o sistema de reembolso demorado e pouco transparente.”</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“Dificuldade em obter esclarecimentos sobre prestadores e especialidades.”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“Pela demora no atendimento.”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“Lista de credenciados desatualizada; dificuldades para atendimento ou reembolso odontológico; tempo excessivo com necessidade de aprovação um a um pra cada tipo exame laboratorial.”</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“Poucas opções de profissionais, limite de consultas que não sabia meu filho com dor foi dentista por 2 x e na 3 que ia realmente fazer a limpeza foi barrado, constrangida fiquei.”</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grande burocracia nos documentos exigidos para reembolso, bem como resolutivas a respeito de procedimentos cobertos, porém sem rede credenciada, e lançamentos indevidos de valores de coparticipação.”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“Baixa cobertura de médicos, valor de coparticipação alto, não temos devolutiva das reclamações no tempo firmado. Precisei de atendimento para minha filha e fiquei sem.”</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“Rede credenciada escassa, tempo de reembolso elevado, atendimento da central de atendimento ruim.”</a:t>
            </a:r>
          </a:p>
        </p:txBody>
      </p:sp>
      <p:sp>
        <p:nvSpPr>
          <p:cNvPr id="5" name="CaixaDeTexto 4">
            <a:extLst>
              <a:ext uri="{FF2B5EF4-FFF2-40B4-BE49-F238E27FC236}">
                <a16:creationId xmlns:a16="http://schemas.microsoft.com/office/drawing/2014/main" id="{D57BD568-3C08-8993-BAEA-2970F4B0BE63}"/>
              </a:ext>
            </a:extLst>
          </p:cNvPr>
          <p:cNvSpPr txBox="1"/>
          <p:nvPr/>
        </p:nvSpPr>
        <p:spPr>
          <a:xfrm>
            <a:off x="-905" y="930206"/>
            <a:ext cx="5343061" cy="338554"/>
          </a:xfrm>
          <a:prstGeom prst="rect">
            <a:avLst/>
          </a:prstGeom>
          <a:noFill/>
        </p:spPr>
        <p:txBody>
          <a:bodyPr wrap="square" rtlCol="0">
            <a:spAutoFit/>
          </a:bodyPr>
          <a:lstStyle/>
          <a:p>
            <a:pPr algn="just">
              <a:spcBef>
                <a:spcPts val="933"/>
              </a:spcBef>
            </a:pPr>
            <a:r>
              <a:rPr lang="pt-BR" sz="1600" b="1" dirty="0">
                <a:solidFill>
                  <a:schemeClr val="bg1">
                    <a:lumMod val="65000"/>
                  </a:schemeClr>
                </a:solidFill>
                <a:latin typeface="Calibri" panose="020F0502020204030204" pitchFamily="34" charset="0"/>
                <a:cs typeface="Calibri" panose="020F0502020204030204" pitchFamily="34" charset="0"/>
              </a:rPr>
              <a:t>Relacionamento/Atendimento (7%)</a:t>
            </a:r>
          </a:p>
        </p:txBody>
      </p:sp>
    </p:spTree>
    <p:extLst>
      <p:ext uri="{BB962C8B-B14F-4D97-AF65-F5344CB8AC3E}">
        <p14:creationId xmlns:p14="http://schemas.microsoft.com/office/powerpoint/2010/main" val="29526115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DDE28-F04F-A24C-4C0E-6AF1A480FFAE}"/>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2A865295-17E8-230A-C0A7-CF5F207C1779}"/>
              </a:ext>
            </a:extLst>
          </p:cNvPr>
          <p:cNvSpPr/>
          <p:nvPr/>
        </p:nvSpPr>
        <p:spPr>
          <a:xfrm>
            <a:off x="1" y="168832"/>
            <a:ext cx="813697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Justificativas dos não satisfeitos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6BD98558-7F47-EADD-D17E-9F3D157D74E9}"/>
              </a:ext>
            </a:extLst>
          </p:cNvPr>
          <p:cNvSpPr txBox="1"/>
          <p:nvPr/>
        </p:nvSpPr>
        <p:spPr>
          <a:xfrm>
            <a:off x="-905" y="1295970"/>
            <a:ext cx="10802255" cy="3531736"/>
          </a:xfrm>
          <a:prstGeom prst="rect">
            <a:avLst/>
          </a:prstGeom>
          <a:noFill/>
        </p:spPr>
        <p:txBody>
          <a:bodyPr wrap="square" rtlCol="0">
            <a:spAutoFit/>
          </a:bodyPr>
          <a:lstStyle/>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“Ao tentar marcar consulta demora o processo, demora um mês.”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“Não estou satisfeito devido a dificuldade em conseguir realizar consultas/exames.”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“Tempo para realização de exames e consultas em médicos credenciados. Qualidade dos médicos.”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“Dificuldade em marcar consulta 2 meses , liberação de exames simples pedira 5 dias úteis , eu no hospital com muita dor tive que voltar pra casa.”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“Dificuldade para marcar algumas especialidades.”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“Muitos médicos saindo do plano. Pedidos de reembolso negados, demora em conseguir marcar consultas e exames.”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falta de oferta de médicos e a saída de vários outros do plano. Com isso, as consultas necessitam ser agendadas por 3 a 4 meses de antecedência. Tentei agendar um endocrinologista para mim no final de novembro e nas 3 clínicas que consultei só há disponibilidade para final de fevereiro ou início de março.”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“Tem poucos lugares que atende o plano AMS aqui em Parauapebas-PA, os que atende tem que marcar consulta muito tempo depois, e no dia muita fila.”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“Alguns procedimentos já autorizados pela AMS não são realizados pelas clínicas sob a alegação de que o plano não paga pelos procedimentos que autoriza, médicos que se descredenciam do plano durante o tratamento sem aviso prévio, prazo para marcação de consultas de algumas especialidades está parecido com o SUS.”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“Muita burocracia, sem profissionais qualificados para atendimento pelo convenio, demora de mais de 1 mês para marcar consulta pelo plano, odontologia no caso de dores de emergência não cobre e a maioria dos procedimentos também não cobre.”</a:t>
            </a:r>
          </a:p>
        </p:txBody>
      </p:sp>
      <p:sp>
        <p:nvSpPr>
          <p:cNvPr id="5" name="CaixaDeTexto 4">
            <a:extLst>
              <a:ext uri="{FF2B5EF4-FFF2-40B4-BE49-F238E27FC236}">
                <a16:creationId xmlns:a16="http://schemas.microsoft.com/office/drawing/2014/main" id="{E060A2B5-6748-A984-0687-157105789B21}"/>
              </a:ext>
            </a:extLst>
          </p:cNvPr>
          <p:cNvSpPr txBox="1"/>
          <p:nvPr/>
        </p:nvSpPr>
        <p:spPr>
          <a:xfrm>
            <a:off x="-905" y="930206"/>
            <a:ext cx="5343061" cy="338554"/>
          </a:xfrm>
          <a:prstGeom prst="rect">
            <a:avLst/>
          </a:prstGeom>
          <a:noFill/>
        </p:spPr>
        <p:txBody>
          <a:bodyPr wrap="square" rtlCol="0">
            <a:spAutoFit/>
          </a:bodyPr>
          <a:lstStyle/>
          <a:p>
            <a:pPr algn="just">
              <a:spcBef>
                <a:spcPts val="933"/>
              </a:spcBef>
            </a:pPr>
            <a:r>
              <a:rPr lang="pt-BR" sz="1600" b="1" dirty="0">
                <a:solidFill>
                  <a:schemeClr val="bg1">
                    <a:lumMod val="65000"/>
                  </a:schemeClr>
                </a:solidFill>
                <a:latin typeface="Calibri" panose="020F0502020204030204" pitchFamily="34" charset="0"/>
                <a:cs typeface="Calibri" panose="020F0502020204030204" pitchFamily="34" charset="0"/>
              </a:rPr>
              <a:t>Dificuldade/Demora no agendamento (6%)</a:t>
            </a:r>
          </a:p>
        </p:txBody>
      </p:sp>
    </p:spTree>
    <p:extLst>
      <p:ext uri="{BB962C8B-B14F-4D97-AF65-F5344CB8AC3E}">
        <p14:creationId xmlns:p14="http://schemas.microsoft.com/office/powerpoint/2010/main" val="912687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D8762-4E35-8B7F-C945-A4E2E0859E16}"/>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8393646-BAA8-19C8-367E-2487588731E9}"/>
              </a:ext>
            </a:extLst>
          </p:cNvPr>
          <p:cNvSpPr/>
          <p:nvPr/>
        </p:nvSpPr>
        <p:spPr>
          <a:xfrm>
            <a:off x="1" y="168832"/>
            <a:ext cx="813697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SSI – Justificativas dos não satisfeitos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aixaDeTexto 3">
            <a:extLst>
              <a:ext uri="{FF2B5EF4-FFF2-40B4-BE49-F238E27FC236}">
                <a16:creationId xmlns:a16="http://schemas.microsoft.com/office/drawing/2014/main" id="{8A99FB04-4933-E362-108C-55DAD828C2F9}"/>
              </a:ext>
            </a:extLst>
          </p:cNvPr>
          <p:cNvSpPr txBox="1"/>
          <p:nvPr/>
        </p:nvSpPr>
        <p:spPr>
          <a:xfrm>
            <a:off x="-905" y="1295970"/>
            <a:ext cx="10802255" cy="4085734"/>
          </a:xfrm>
          <a:prstGeom prst="rect">
            <a:avLst/>
          </a:prstGeom>
          <a:noFill/>
        </p:spPr>
        <p:txBody>
          <a:bodyPr wrap="square" rtlCol="0">
            <a:spAutoFit/>
          </a:bodyPr>
          <a:lstStyle/>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coparticipação.”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“Não concordo com a coparticipação pela empresa, por ser uma empresa tão conceituada no mercado. E não aceita em todas as cidades de Minas Gerais.”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“Há muito erro por parte da AMS na avaliação dos reembolsos e no percentual de coparticipação. Praticamente todo mês eu preciso entrar na ouvidoria para resolver. Os prazos estipulados para resolução do chamado são longos 10 dias úteis e os atendentes não são bem treinados. Só consigo resolver os meus problemas entrando em contato com a ouvidoria.”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“Muito poucos bons profissionais credenciados, além de não termos acesso aos nomes do profissionais em virtude do credenciamento de empresas. Os percentuais de coparticipação são elevados. Os prazos de carência idem. A rede credenciada deveria ser única e acessível a todos os empregados.”</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“Baixa aderência de médicos credenciados, alto valor de coparticipação, baixo valor de reembolso na opção livre escolha.”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“Baixa cobertura de médicos, valor de coparticipação alto, não temos devolutiva das reclamações no tempo firmado. Precisei de atendimento para minha filha e fiquei sem.”</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rede de credenciados, coparticipação full dos colaboradores e elevada.”</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lista de prestadores de serviço e o valor da coparticipação.”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“A grande burocracia nos documentos exigidos para reembolso, bem como resolutivas a respeito de procedimentos cobertos, porém sem rede credenciada, e lançamentos indevidos de valores de coparticipação.”</a:t>
            </a:r>
          </a:p>
          <a:p>
            <a:pPr marL="380990" indent="-380990" algn="just">
              <a:spcBef>
                <a:spcPts val="933"/>
              </a:spcBef>
              <a:buFont typeface="Wingdings" panose="05000000000000000000" pitchFamily="2" charset="2"/>
              <a:buChar char="§"/>
            </a:pPr>
            <a:r>
              <a:rPr lang="pt-BR" sz="1200" dirty="0">
                <a:solidFill>
                  <a:schemeClr val="bg1">
                    <a:lumMod val="50000"/>
                  </a:schemeClr>
                </a:solidFill>
                <a:latin typeface="Calibri" panose="020F0502020204030204" pitchFamily="34" charset="0"/>
                <a:cs typeface="Calibri" panose="020F0502020204030204" pitchFamily="34" charset="0"/>
              </a:rPr>
              <a:t>“Cada vez mais o número de médicos que atendem o plano está diminuindo, tendo que procurar consultas particulares e o valo do reembolso é muito baixo. No último ano, três médicos que eu fazia consulta deixaram de atender pelo plano. O valor da coparticipação é muito alto.”</a:t>
            </a:r>
          </a:p>
        </p:txBody>
      </p:sp>
      <p:sp>
        <p:nvSpPr>
          <p:cNvPr id="5" name="CaixaDeTexto 4">
            <a:extLst>
              <a:ext uri="{FF2B5EF4-FFF2-40B4-BE49-F238E27FC236}">
                <a16:creationId xmlns:a16="http://schemas.microsoft.com/office/drawing/2014/main" id="{AA93C263-664C-A4F3-D94F-5D2474075D2C}"/>
              </a:ext>
            </a:extLst>
          </p:cNvPr>
          <p:cNvSpPr txBox="1"/>
          <p:nvPr/>
        </p:nvSpPr>
        <p:spPr>
          <a:xfrm>
            <a:off x="-905" y="930206"/>
            <a:ext cx="5343061" cy="338554"/>
          </a:xfrm>
          <a:prstGeom prst="rect">
            <a:avLst/>
          </a:prstGeom>
          <a:noFill/>
        </p:spPr>
        <p:txBody>
          <a:bodyPr wrap="square" rtlCol="0">
            <a:spAutoFit/>
          </a:bodyPr>
          <a:lstStyle/>
          <a:p>
            <a:pPr algn="just">
              <a:spcBef>
                <a:spcPts val="933"/>
              </a:spcBef>
            </a:pPr>
            <a:r>
              <a:rPr lang="pt-BR" sz="1600" b="1" dirty="0">
                <a:solidFill>
                  <a:schemeClr val="bg1">
                    <a:lumMod val="65000"/>
                  </a:schemeClr>
                </a:solidFill>
                <a:latin typeface="Calibri" panose="020F0502020204030204" pitchFamily="34" charset="0"/>
                <a:cs typeface="Calibri" panose="020F0502020204030204" pitchFamily="34" charset="0"/>
              </a:rPr>
              <a:t>Coparticipação (6%)</a:t>
            </a:r>
          </a:p>
        </p:txBody>
      </p:sp>
    </p:spTree>
    <p:extLst>
      <p:ext uri="{BB962C8B-B14F-4D97-AF65-F5344CB8AC3E}">
        <p14:creationId xmlns:p14="http://schemas.microsoft.com/office/powerpoint/2010/main" val="1715096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Planejamento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AutoShape 2" descr="olha que horrivel">
            <a:extLst>
              <a:ext uri="{FF2B5EF4-FFF2-40B4-BE49-F238E27FC236}">
                <a16:creationId xmlns:a16="http://schemas.microsoft.com/office/drawing/2014/main" id="{A0D15BF2-D6DF-9B1C-1F5E-1C516633BF06}"/>
              </a:ext>
            </a:extLst>
          </p:cNvPr>
          <p:cNvSpPr>
            <a:spLocks noChangeAspect="1" noChangeArrowheads="1"/>
          </p:cNvSpPr>
          <p:nvPr/>
        </p:nvSpPr>
        <p:spPr bwMode="auto">
          <a:xfrm>
            <a:off x="5781136" y="328712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pt-BR" sz="1800" dirty="0">
              <a:solidFill>
                <a:prstClr val="black"/>
              </a:solidFill>
              <a:latin typeface="Calibri" panose="020F0502020204030204"/>
              <a:cs typeface="+mn-cs"/>
            </a:endParaRPr>
          </a:p>
        </p:txBody>
      </p:sp>
      <p:sp>
        <p:nvSpPr>
          <p:cNvPr id="8" name="CaixaDeTexto 7">
            <a:extLst>
              <a:ext uri="{FF2B5EF4-FFF2-40B4-BE49-F238E27FC236}">
                <a16:creationId xmlns:a16="http://schemas.microsoft.com/office/drawing/2014/main" id="{E9B9113E-5C60-C647-71DC-B73546E1B522}"/>
              </a:ext>
            </a:extLst>
          </p:cNvPr>
          <p:cNvSpPr txBox="1"/>
          <p:nvPr/>
        </p:nvSpPr>
        <p:spPr>
          <a:xfrm>
            <a:off x="128944" y="1444709"/>
            <a:ext cx="4865039" cy="4216539"/>
          </a:xfrm>
          <a:prstGeom prst="rect">
            <a:avLst/>
          </a:prstGeom>
          <a:solidFill>
            <a:sysClr val="window" lastClr="FFFFFF">
              <a:lumMod val="95000"/>
            </a:sysClr>
          </a:solidFill>
        </p:spPr>
        <p:txBody>
          <a:bodyPr wrap="square">
            <a:spAutoFit/>
          </a:bodyPr>
          <a:lstStyle/>
          <a:p>
            <a:pPr marL="0" marR="0" lvl="0" indent="0" algn="just" defTabSz="914400" eaLnBrk="1" fontAlgn="auto" latinLnBrk="0" hangingPunct="1">
              <a:lnSpc>
                <a:spcPct val="100000"/>
              </a:lnSpc>
              <a:spcBef>
                <a:spcPts val="0"/>
              </a:spcBef>
              <a:spcAft>
                <a:spcPts val="0"/>
              </a:spcAft>
              <a:buClr>
                <a:prstClr val="black">
                  <a:lumMod val="50000"/>
                  <a:lumOff val="50000"/>
                </a:prstClr>
              </a:buClr>
              <a:buSzTx/>
              <a:buFontTx/>
              <a:buNone/>
              <a:tabLst/>
              <a:defRPr/>
            </a:pPr>
            <a:r>
              <a:rPr kumimoji="0" lang="pt-BR" sz="1400" b="1" i="0" u="none" strike="noStrike" kern="0" cap="none" spc="0" normalizeH="0" baseline="0" noProof="0" dirty="0">
                <a:ln>
                  <a:noFill/>
                </a:ln>
                <a:solidFill>
                  <a:schemeClr val="bg2">
                    <a:lumMod val="50000"/>
                  </a:schemeClr>
                </a:solidFill>
                <a:effectLst/>
                <a:uLnTx/>
                <a:uFillTx/>
                <a:latin typeface="Calibri" panose="020F0502020204030204"/>
                <a:ea typeface="Cambria" panose="02040503050406030204" pitchFamily="18" charset="0"/>
                <a:cs typeface="+mn-cs"/>
              </a:rPr>
              <a:t>           Resultados da Análise Preliminar da Base de Dados:</a:t>
            </a:r>
          </a:p>
          <a:p>
            <a:pPr marL="0" marR="0" lvl="0" indent="0" algn="just" defTabSz="914400" eaLnBrk="1" fontAlgn="auto" latinLnBrk="0" hangingPunct="1">
              <a:lnSpc>
                <a:spcPct val="100000"/>
              </a:lnSpc>
              <a:spcBef>
                <a:spcPts val="0"/>
              </a:spcBef>
              <a:spcAft>
                <a:spcPts val="0"/>
              </a:spcAft>
              <a:buClr>
                <a:prstClr val="black">
                  <a:lumMod val="50000"/>
                  <a:lumOff val="50000"/>
                </a:prstClr>
              </a:buClr>
              <a:buSzTx/>
              <a:buFontTx/>
              <a:buNone/>
              <a:tabLst/>
              <a:defRPr/>
            </a:pPr>
            <a:endParaRPr kumimoji="0" lang="pt-BR" sz="1400" b="1" i="0" u="none" strike="noStrike" kern="0" cap="none" spc="0" normalizeH="0" baseline="0" noProof="0" dirty="0">
              <a:ln>
                <a:noFill/>
              </a:ln>
              <a:solidFill>
                <a:schemeClr val="bg2">
                  <a:lumMod val="50000"/>
                </a:schemeClr>
              </a:solidFill>
              <a:effectLst/>
              <a:uLnTx/>
              <a:uFillTx/>
              <a:latin typeface="Calibri" panose="020F0502020204030204"/>
              <a:ea typeface="Cambria" panose="02040503050406030204" pitchFamily="18" charset="0"/>
              <a:cs typeface="+mn-cs"/>
            </a:endParaRPr>
          </a:p>
          <a:p>
            <a:pPr marL="0" marR="0" lvl="0" indent="0" algn="just" defTabSz="914400" eaLnBrk="1" fontAlgn="auto" latinLnBrk="0" hangingPunct="1">
              <a:lnSpc>
                <a:spcPct val="100000"/>
              </a:lnSpc>
              <a:spcBef>
                <a:spcPts val="0"/>
              </a:spcBef>
              <a:spcAft>
                <a:spcPts val="0"/>
              </a:spcAft>
              <a:buClr>
                <a:prstClr val="black">
                  <a:lumMod val="50000"/>
                  <a:lumOff val="50000"/>
                </a:prstClr>
              </a:buClr>
              <a:buSzTx/>
              <a:buFontTx/>
              <a:buNone/>
              <a:tabLst/>
              <a:defRPr/>
            </a:pP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Cambria" panose="02040503050406030204" pitchFamily="18" charset="0"/>
                <a:cs typeface="+mn-cs"/>
              </a:rPr>
              <a:t>Ao conduzir a análise dos dados, implementamos uma abordagem abrangente de higienização, incluindo a depuração sistemática de registros inválidos. Dentre esses registros, destacam-se:</a:t>
            </a:r>
          </a:p>
          <a:p>
            <a:pPr marL="0" marR="0" lvl="0" indent="0" algn="just" defTabSz="914400" eaLnBrk="1" fontAlgn="auto" latinLnBrk="0" hangingPunct="1">
              <a:lnSpc>
                <a:spcPct val="100000"/>
              </a:lnSpc>
              <a:spcBef>
                <a:spcPts val="0"/>
              </a:spcBef>
              <a:spcAft>
                <a:spcPts val="0"/>
              </a:spcAft>
              <a:buClr>
                <a:prstClr val="black">
                  <a:lumMod val="50000"/>
                  <a:lumOff val="50000"/>
                </a:prstClr>
              </a:buClr>
              <a:buSzTx/>
              <a:buFontTx/>
              <a:buNone/>
              <a:tabLst/>
              <a:defRPr/>
            </a:pPr>
            <a:endPar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Cambria" panose="02040503050406030204" pitchFamily="18" charset="0"/>
              <a:cs typeface="+mn-cs"/>
            </a:endParaRPr>
          </a:p>
          <a:p>
            <a:pPr marL="0" marR="0" lvl="0" indent="0" algn="just" defTabSz="914400" eaLnBrk="1" fontAlgn="auto" latinLnBrk="0" hangingPunct="1">
              <a:lnSpc>
                <a:spcPct val="100000"/>
              </a:lnSpc>
              <a:spcBef>
                <a:spcPts val="0"/>
              </a:spcBef>
              <a:spcAft>
                <a:spcPts val="0"/>
              </a:spcAft>
              <a:buClr>
                <a:prstClr val="black">
                  <a:lumMod val="50000"/>
                  <a:lumOff val="50000"/>
                </a:prstClr>
              </a:buClr>
              <a:buSzTx/>
              <a:buFontTx/>
              <a:buNone/>
              <a:tabLst/>
              <a:defRPr/>
            </a:pP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Cambria" panose="02040503050406030204" pitchFamily="18" charset="0"/>
                <a:cs typeface="+mn-cs"/>
              </a:rPr>
              <a:t>No caso de contatos telefônicos, verificamos a presença de cadastros desprovidos de números de telefone, registros inválidos devido à ausência de DDD ou presença de caracteres numéricos insuficientes.</a:t>
            </a:r>
          </a:p>
          <a:p>
            <a:pPr marL="0" marR="0" lvl="0" indent="0" algn="just" defTabSz="914400" eaLnBrk="1" fontAlgn="auto" latinLnBrk="0" hangingPunct="1">
              <a:lnSpc>
                <a:spcPct val="100000"/>
              </a:lnSpc>
              <a:spcBef>
                <a:spcPts val="0"/>
              </a:spcBef>
              <a:spcAft>
                <a:spcPts val="0"/>
              </a:spcAft>
              <a:buClr>
                <a:prstClr val="black">
                  <a:lumMod val="50000"/>
                  <a:lumOff val="50000"/>
                </a:prstClr>
              </a:buClr>
              <a:buSzTx/>
              <a:buFontTx/>
              <a:buNone/>
              <a:tabLst/>
              <a:defRPr/>
            </a:pPr>
            <a:endPar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Cambria" panose="02040503050406030204" pitchFamily="18" charset="0"/>
              <a:cs typeface="+mn-cs"/>
            </a:endParaRPr>
          </a:p>
          <a:p>
            <a:pPr marL="0" marR="0" lvl="0" indent="0" algn="just" defTabSz="914400" eaLnBrk="1" fontAlgn="auto" latinLnBrk="0" hangingPunct="1">
              <a:lnSpc>
                <a:spcPct val="100000"/>
              </a:lnSpc>
              <a:spcBef>
                <a:spcPts val="0"/>
              </a:spcBef>
              <a:spcAft>
                <a:spcPts val="0"/>
              </a:spcAft>
              <a:buClr>
                <a:prstClr val="black">
                  <a:lumMod val="50000"/>
                  <a:lumOff val="50000"/>
                </a:prstClr>
              </a:buClr>
              <a:buSzTx/>
              <a:buFontTx/>
              <a:buNone/>
              <a:tabLst/>
              <a:defRPr/>
            </a:pP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Cambria" panose="02040503050406030204" pitchFamily="18" charset="0"/>
                <a:cs typeface="+mn-cs"/>
              </a:rPr>
              <a:t>Em relação aos contatos online, identificamos cadastros sem números de telefone para facilitar o envio de links por SMS e WhatsApp, bem como registros com falta de endereços de e-mail para a condução da pesquisa online.</a:t>
            </a:r>
          </a:p>
          <a:p>
            <a:pPr marL="0" marR="0" lvl="0" indent="0" algn="just" defTabSz="914400" eaLnBrk="1" fontAlgn="auto" latinLnBrk="0" hangingPunct="1">
              <a:lnSpc>
                <a:spcPct val="100000"/>
              </a:lnSpc>
              <a:spcBef>
                <a:spcPts val="0"/>
              </a:spcBef>
              <a:spcAft>
                <a:spcPts val="0"/>
              </a:spcAft>
              <a:buClr>
                <a:prstClr val="black">
                  <a:lumMod val="50000"/>
                  <a:lumOff val="50000"/>
                </a:prstClr>
              </a:buClr>
              <a:buSzTx/>
              <a:buFontTx/>
              <a:buNone/>
              <a:tabLst/>
              <a:defRPr/>
            </a:pPr>
            <a:endPar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Cambria" panose="02040503050406030204" pitchFamily="18" charset="0"/>
              <a:cs typeface="+mn-cs"/>
            </a:endParaRPr>
          </a:p>
          <a:p>
            <a:pPr marL="0" marR="0" lvl="0" indent="0" algn="just" defTabSz="914400" eaLnBrk="1" fontAlgn="auto" latinLnBrk="0" hangingPunct="1">
              <a:lnSpc>
                <a:spcPct val="100000"/>
              </a:lnSpc>
              <a:spcBef>
                <a:spcPts val="0"/>
              </a:spcBef>
              <a:spcAft>
                <a:spcPts val="0"/>
              </a:spcAft>
              <a:buClr>
                <a:prstClr val="black">
                  <a:lumMod val="50000"/>
                  <a:lumOff val="50000"/>
                </a:prstClr>
              </a:buClr>
              <a:buSzTx/>
              <a:buFontTx/>
              <a:buNone/>
              <a:tabLst/>
              <a:defRPr/>
            </a:pP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Cambria" panose="02040503050406030204" pitchFamily="18" charset="0"/>
                <a:cs typeface="+mn-cs"/>
              </a:rPr>
              <a:t>Após essa criteriosa higienização, constatamos a presença de dados suficientes para a condução eficaz da pesquisa, sem comprometer os parâmetros estabelecidos no estudo amostral.</a:t>
            </a:r>
          </a:p>
          <a:p>
            <a:pPr marL="0" marR="0" lvl="0" indent="0" algn="just" defTabSz="914400" eaLnBrk="1" fontAlgn="auto" latinLnBrk="0" hangingPunct="1">
              <a:lnSpc>
                <a:spcPct val="100000"/>
              </a:lnSpc>
              <a:spcBef>
                <a:spcPts val="0"/>
              </a:spcBef>
              <a:spcAft>
                <a:spcPts val="0"/>
              </a:spcAft>
              <a:buClr>
                <a:prstClr val="black">
                  <a:lumMod val="50000"/>
                  <a:lumOff val="50000"/>
                </a:prstClr>
              </a:buClr>
              <a:buSzTx/>
              <a:buFontTx/>
              <a:buNone/>
              <a:tabLst/>
              <a:defRPr/>
            </a:pPr>
            <a:endPar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Cambria" panose="02040503050406030204" pitchFamily="18" charset="0"/>
              <a:cs typeface="+mn-cs"/>
            </a:endParaRPr>
          </a:p>
          <a:p>
            <a:pPr marL="0" marR="0" lvl="0" indent="0" algn="just" defTabSz="914400" eaLnBrk="1" fontAlgn="auto" latinLnBrk="0" hangingPunct="1">
              <a:lnSpc>
                <a:spcPct val="100000"/>
              </a:lnSpc>
              <a:spcBef>
                <a:spcPts val="0"/>
              </a:spcBef>
              <a:spcAft>
                <a:spcPts val="0"/>
              </a:spcAft>
              <a:buClr>
                <a:prstClr val="black">
                  <a:lumMod val="50000"/>
                  <a:lumOff val="50000"/>
                </a:prstClr>
              </a:buClr>
              <a:buSzTx/>
              <a:buFontTx/>
              <a:buNone/>
              <a:tabLst/>
              <a:defRPr/>
            </a:pPr>
            <a:r>
              <a:rPr kumimoji="0" lang="pt-BR" sz="1200" b="0" i="0" u="none" strike="noStrike" kern="0" cap="none" spc="0" normalizeH="0" baseline="0" noProof="0" dirty="0">
                <a:ln>
                  <a:noFill/>
                </a:ln>
                <a:solidFill>
                  <a:schemeClr val="bg2">
                    <a:lumMod val="50000"/>
                  </a:schemeClr>
                </a:solidFill>
                <a:effectLst/>
                <a:uLnTx/>
                <a:uFillTx/>
                <a:latin typeface="Calibri" panose="020F0502020204030204"/>
                <a:ea typeface="Cambria" panose="02040503050406030204" pitchFamily="18" charset="0"/>
                <a:cs typeface="+mn-cs"/>
              </a:rPr>
              <a:t>Ao longo da pesquisa em campo as analises se confirmaram, não sendo observadas inconsistências que justificasse uma revisão dos cadastros por parte da operadora.</a:t>
            </a:r>
            <a:endParaRPr kumimoji="0" lang="pt-BR" sz="1200" b="1" i="0" u="none" strike="noStrike" kern="0" cap="none" spc="0" normalizeH="0" baseline="0" noProof="0" dirty="0">
              <a:ln>
                <a:noFill/>
              </a:ln>
              <a:solidFill>
                <a:schemeClr val="bg2">
                  <a:lumMod val="50000"/>
                </a:schemeClr>
              </a:solidFill>
              <a:effectLst/>
              <a:uLnTx/>
              <a:uFillTx/>
              <a:latin typeface="Calibri" panose="020F0502020204030204"/>
              <a:ea typeface="Verdana" panose="020B0604030504040204" pitchFamily="34" charset="0"/>
              <a:cs typeface="Times New Roman" panose="02020603050405020304" pitchFamily="18" charset="0"/>
            </a:endParaRPr>
          </a:p>
        </p:txBody>
      </p:sp>
      <p:pic>
        <p:nvPicPr>
          <p:cNvPr id="11" name="Picture 12" descr="Planejamento - ícones de esportes grátis">
            <a:extLst>
              <a:ext uri="{FF2B5EF4-FFF2-40B4-BE49-F238E27FC236}">
                <a16:creationId xmlns:a16="http://schemas.microsoft.com/office/drawing/2014/main" id="{E19315E0-B1A2-68C8-268C-DA4F1C9731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 y="1318734"/>
            <a:ext cx="551051" cy="551051"/>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CBFB932D-20D5-B460-DFE6-7AB486223536}"/>
              </a:ext>
            </a:extLst>
          </p:cNvPr>
          <p:cNvSpPr txBox="1"/>
          <p:nvPr/>
        </p:nvSpPr>
        <p:spPr>
          <a:xfrm>
            <a:off x="5184577" y="1784938"/>
            <a:ext cx="5487830" cy="3600986"/>
          </a:xfrm>
          <a:prstGeom prst="rect">
            <a:avLst/>
          </a:prstGeom>
          <a:noFill/>
        </p:spPr>
        <p:txBody>
          <a:bodyPr wrap="square">
            <a:spAutoFit/>
          </a:bodyPr>
          <a:lstStyle/>
          <a:p>
            <a:pPr algn="just" fontAlgn="auto">
              <a:spcBef>
                <a:spcPts val="0"/>
              </a:spcBef>
              <a:spcAft>
                <a:spcPts val="0"/>
              </a:spcAft>
              <a:buClr>
                <a:prstClr val="black">
                  <a:lumMod val="50000"/>
                  <a:lumOff val="50000"/>
                </a:prstClr>
              </a:buClr>
            </a:pPr>
            <a:r>
              <a:rPr lang="pt-BR" sz="1600" b="1" dirty="0">
                <a:solidFill>
                  <a:schemeClr val="bg2">
                    <a:lumMod val="50000"/>
                  </a:schemeClr>
                </a:solidFill>
                <a:latin typeface="Calibri" panose="020F0502020204030204"/>
                <a:cs typeface="Times New Roman" panose="02020603050405020304" pitchFamily="18" charset="0"/>
              </a:rPr>
              <a:t>População total:</a:t>
            </a:r>
          </a:p>
          <a:p>
            <a:pPr algn="just" fontAlgn="auto">
              <a:spcBef>
                <a:spcPts val="0"/>
              </a:spcBef>
              <a:spcAft>
                <a:spcPts val="0"/>
              </a:spcAft>
              <a:buClr>
                <a:prstClr val="black">
                  <a:lumMod val="50000"/>
                  <a:lumOff val="50000"/>
                </a:prstClr>
              </a:buClr>
            </a:pPr>
            <a:r>
              <a:rPr lang="pt-BR" sz="1400" b="1" dirty="0">
                <a:solidFill>
                  <a:schemeClr val="bg2">
                    <a:lumMod val="50000"/>
                  </a:schemeClr>
                </a:solidFill>
                <a:latin typeface="Calibri" panose="020F0502020204030204"/>
                <a:cs typeface="Times New Roman" panose="02020603050405020304" pitchFamily="18" charset="0"/>
              </a:rPr>
              <a:t>202.900 </a:t>
            </a:r>
            <a:r>
              <a:rPr lang="pt-BR" sz="1400" dirty="0">
                <a:solidFill>
                  <a:schemeClr val="bg2">
                    <a:lumMod val="50000"/>
                  </a:schemeClr>
                </a:solidFill>
                <a:latin typeface="Calibri" panose="020F0502020204030204"/>
                <a:cs typeface="Times New Roman" panose="02020603050405020304" pitchFamily="18" charset="0"/>
              </a:rPr>
              <a:t>Beneficiários </a:t>
            </a:r>
            <a:r>
              <a:rPr lang="pt-BR" sz="1400" b="1" dirty="0">
                <a:solidFill>
                  <a:schemeClr val="bg2">
                    <a:lumMod val="50000"/>
                  </a:schemeClr>
                </a:solidFill>
                <a:latin typeface="Calibri" panose="020F0502020204030204"/>
                <a:ea typeface="Cambria" panose="02040503050406030204" pitchFamily="18" charset="0"/>
                <a:cs typeface="+mn-cs"/>
              </a:rPr>
              <a:t>SAÚDE AMS</a:t>
            </a:r>
            <a:endParaRPr lang="pt-BR" sz="1400" dirty="0">
              <a:solidFill>
                <a:schemeClr val="bg2">
                  <a:lumMod val="50000"/>
                </a:schemeClr>
              </a:solidFill>
              <a:latin typeface="Calibri" panose="020F0502020204030204"/>
              <a:cs typeface="Times New Roman" panose="02020603050405020304" pitchFamily="18" charset="0"/>
            </a:endParaRPr>
          </a:p>
          <a:p>
            <a:pPr algn="just" fontAlgn="auto">
              <a:spcBef>
                <a:spcPts val="0"/>
              </a:spcBef>
              <a:spcAft>
                <a:spcPts val="0"/>
              </a:spcAft>
              <a:buClr>
                <a:prstClr val="black">
                  <a:lumMod val="50000"/>
                  <a:lumOff val="50000"/>
                </a:prstClr>
              </a:buClr>
            </a:pPr>
            <a:endParaRPr lang="pt-BR" sz="1600" dirty="0">
              <a:solidFill>
                <a:schemeClr val="bg2">
                  <a:lumMod val="50000"/>
                </a:schemeClr>
              </a:solidFill>
              <a:latin typeface="Calibri" panose="020F0502020204030204"/>
              <a:cs typeface="Times New Roman" panose="02020603050405020304" pitchFamily="18" charset="0"/>
            </a:endParaRPr>
          </a:p>
          <a:p>
            <a:pPr algn="just" fontAlgn="auto">
              <a:spcBef>
                <a:spcPts val="0"/>
              </a:spcBef>
              <a:spcAft>
                <a:spcPts val="0"/>
              </a:spcAft>
              <a:buClr>
                <a:prstClr val="black">
                  <a:lumMod val="50000"/>
                  <a:lumOff val="50000"/>
                </a:prstClr>
              </a:buClr>
            </a:pPr>
            <a:r>
              <a:rPr lang="pt-BR" sz="1600" b="1" dirty="0">
                <a:solidFill>
                  <a:schemeClr val="bg2">
                    <a:lumMod val="50000"/>
                  </a:schemeClr>
                </a:solidFill>
                <a:latin typeface="Calibri" panose="020F0502020204030204"/>
                <a:cs typeface="Times New Roman" panose="02020603050405020304" pitchFamily="18" charset="0"/>
              </a:rPr>
              <a:t>População elegível à pesquisa:</a:t>
            </a:r>
          </a:p>
          <a:p>
            <a:pPr algn="just" fontAlgn="auto">
              <a:spcBef>
                <a:spcPts val="0"/>
              </a:spcBef>
              <a:spcAft>
                <a:spcPts val="0"/>
              </a:spcAft>
              <a:buClr>
                <a:prstClr val="black">
                  <a:lumMod val="50000"/>
                  <a:lumOff val="50000"/>
                </a:prstClr>
              </a:buClr>
            </a:pPr>
            <a:r>
              <a:rPr lang="pt-BR" sz="1400" b="1" dirty="0">
                <a:solidFill>
                  <a:schemeClr val="bg2">
                    <a:lumMod val="50000"/>
                  </a:schemeClr>
                </a:solidFill>
                <a:latin typeface="Calibri" panose="020F0502020204030204"/>
                <a:cs typeface="Times New Roman" panose="02020603050405020304" pitchFamily="18" charset="0"/>
              </a:rPr>
              <a:t>135.421 </a:t>
            </a:r>
            <a:r>
              <a:rPr lang="pt-BR" sz="1400" dirty="0">
                <a:solidFill>
                  <a:schemeClr val="bg2">
                    <a:lumMod val="50000"/>
                  </a:schemeClr>
                </a:solidFill>
                <a:latin typeface="Calibri" panose="020F0502020204030204"/>
                <a:cs typeface="Times New Roman" panose="02020603050405020304" pitchFamily="18" charset="0"/>
              </a:rPr>
              <a:t>maiores de 18 anos</a:t>
            </a:r>
          </a:p>
          <a:p>
            <a:pPr algn="just" fontAlgn="auto">
              <a:spcBef>
                <a:spcPts val="0"/>
              </a:spcBef>
              <a:spcAft>
                <a:spcPts val="0"/>
              </a:spcAft>
              <a:buClr>
                <a:prstClr val="black">
                  <a:lumMod val="50000"/>
                  <a:lumOff val="50000"/>
                </a:prstClr>
              </a:buClr>
            </a:pPr>
            <a:endParaRPr lang="pt-BR" sz="1600" b="1" dirty="0">
              <a:solidFill>
                <a:schemeClr val="bg2">
                  <a:lumMod val="50000"/>
                </a:schemeClr>
              </a:solidFill>
              <a:latin typeface="Calibri" panose="020F0502020204030204"/>
              <a:cs typeface="Times New Roman" panose="02020603050405020304" pitchFamily="18" charset="0"/>
            </a:endParaRPr>
          </a:p>
          <a:p>
            <a:pPr algn="just" fontAlgn="auto">
              <a:spcBef>
                <a:spcPts val="0"/>
              </a:spcBef>
              <a:spcAft>
                <a:spcPts val="0"/>
              </a:spcAft>
              <a:buClr>
                <a:prstClr val="black">
                  <a:lumMod val="50000"/>
                  <a:lumOff val="50000"/>
                </a:prstClr>
              </a:buClr>
            </a:pPr>
            <a:r>
              <a:rPr lang="pt-BR" sz="1600" b="1" dirty="0">
                <a:solidFill>
                  <a:schemeClr val="bg2">
                    <a:lumMod val="50000"/>
                  </a:schemeClr>
                </a:solidFill>
                <a:latin typeface="Calibri" panose="020F0502020204030204"/>
                <a:cs typeface="Times New Roman" panose="02020603050405020304" pitchFamily="18" charset="0"/>
              </a:rPr>
              <a:t>Planejamento da Pesquisa:</a:t>
            </a:r>
          </a:p>
          <a:p>
            <a:pPr algn="just" fontAlgn="auto">
              <a:spcBef>
                <a:spcPts val="0"/>
              </a:spcBef>
              <a:spcAft>
                <a:spcPts val="0"/>
              </a:spcAft>
              <a:buClr>
                <a:prstClr val="black">
                  <a:lumMod val="50000"/>
                  <a:lumOff val="50000"/>
                </a:prstClr>
              </a:buClr>
            </a:pPr>
            <a:r>
              <a:rPr lang="pt-BR" sz="1400" b="1" dirty="0">
                <a:solidFill>
                  <a:schemeClr val="bg2">
                    <a:lumMod val="50000"/>
                  </a:schemeClr>
                </a:solidFill>
                <a:latin typeface="Calibri" panose="020F0502020204030204"/>
                <a:cs typeface="Times New Roman" panose="02020603050405020304" pitchFamily="18" charset="0"/>
              </a:rPr>
              <a:t>09/10/2024</a:t>
            </a:r>
          </a:p>
          <a:p>
            <a:pPr algn="just" fontAlgn="auto">
              <a:spcBef>
                <a:spcPts val="0"/>
              </a:spcBef>
              <a:spcAft>
                <a:spcPts val="0"/>
              </a:spcAft>
              <a:buClr>
                <a:prstClr val="black">
                  <a:lumMod val="50000"/>
                  <a:lumOff val="50000"/>
                </a:prstClr>
              </a:buClr>
            </a:pPr>
            <a:endParaRPr lang="pt-BR" sz="1600" b="1" dirty="0">
              <a:solidFill>
                <a:schemeClr val="bg2">
                  <a:lumMod val="50000"/>
                </a:schemeClr>
              </a:solidFill>
              <a:latin typeface="Calibri" panose="020F0502020204030204"/>
              <a:cs typeface="Times New Roman" panose="02020603050405020304" pitchFamily="18" charset="0"/>
            </a:endParaRPr>
          </a:p>
          <a:p>
            <a:pPr algn="just" fontAlgn="auto">
              <a:spcBef>
                <a:spcPts val="0"/>
              </a:spcBef>
              <a:spcAft>
                <a:spcPts val="0"/>
              </a:spcAft>
              <a:buClr>
                <a:prstClr val="black">
                  <a:lumMod val="50000"/>
                  <a:lumOff val="50000"/>
                </a:prstClr>
              </a:buClr>
            </a:pPr>
            <a:r>
              <a:rPr lang="pt-BR" sz="1600" b="1" dirty="0">
                <a:solidFill>
                  <a:schemeClr val="bg2">
                    <a:lumMod val="50000"/>
                  </a:schemeClr>
                </a:solidFill>
                <a:latin typeface="Calibri" panose="020F0502020204030204"/>
                <a:cs typeface="Times New Roman" panose="02020603050405020304" pitchFamily="18" charset="0"/>
              </a:rPr>
              <a:t>Período de Campo:</a:t>
            </a:r>
          </a:p>
          <a:p>
            <a:pPr algn="just" fontAlgn="auto">
              <a:spcBef>
                <a:spcPts val="0"/>
              </a:spcBef>
              <a:spcAft>
                <a:spcPts val="0"/>
              </a:spcAft>
              <a:buClr>
                <a:prstClr val="black">
                  <a:lumMod val="50000"/>
                  <a:lumOff val="50000"/>
                </a:prstClr>
              </a:buClr>
            </a:pPr>
            <a:r>
              <a:rPr lang="pt-BR" sz="1400" b="1" dirty="0">
                <a:solidFill>
                  <a:schemeClr val="bg2">
                    <a:lumMod val="50000"/>
                  </a:schemeClr>
                </a:solidFill>
                <a:latin typeface="Calibri" panose="020F0502020204030204"/>
                <a:cs typeface="Times New Roman" panose="02020603050405020304" pitchFamily="18" charset="0"/>
              </a:rPr>
              <a:t>28/10/2024 à 17/12/2024</a:t>
            </a:r>
          </a:p>
          <a:p>
            <a:pPr algn="just" fontAlgn="auto">
              <a:spcBef>
                <a:spcPts val="0"/>
              </a:spcBef>
              <a:spcAft>
                <a:spcPts val="0"/>
              </a:spcAft>
              <a:buClr>
                <a:prstClr val="black">
                  <a:lumMod val="50000"/>
                  <a:lumOff val="50000"/>
                </a:prstClr>
              </a:buClr>
            </a:pPr>
            <a:endParaRPr lang="pt-BR" sz="1600" b="1" dirty="0">
              <a:solidFill>
                <a:schemeClr val="bg2">
                  <a:lumMod val="50000"/>
                </a:schemeClr>
              </a:solidFill>
              <a:latin typeface="Calibri" panose="020F0502020204030204"/>
              <a:cs typeface="Times New Roman" panose="02020603050405020304" pitchFamily="18" charset="0"/>
            </a:endParaRPr>
          </a:p>
          <a:p>
            <a:pPr algn="just" fontAlgn="auto">
              <a:spcBef>
                <a:spcPts val="0"/>
              </a:spcBef>
              <a:spcAft>
                <a:spcPts val="0"/>
              </a:spcAft>
              <a:buClr>
                <a:prstClr val="black">
                  <a:lumMod val="50000"/>
                  <a:lumOff val="50000"/>
                </a:prstClr>
              </a:buClr>
            </a:pPr>
            <a:r>
              <a:rPr lang="pt-BR" sz="1600" b="1" dirty="0">
                <a:solidFill>
                  <a:schemeClr val="bg2">
                    <a:lumMod val="50000"/>
                  </a:schemeClr>
                </a:solidFill>
                <a:latin typeface="Calibri" panose="020F0502020204030204"/>
                <a:cs typeface="Times New Roman" panose="02020603050405020304" pitchFamily="18" charset="0"/>
              </a:rPr>
              <a:t>Forma de coleta dos dados: </a:t>
            </a:r>
            <a:r>
              <a:rPr lang="pt-BR" sz="1400" dirty="0">
                <a:solidFill>
                  <a:schemeClr val="bg2">
                    <a:lumMod val="50000"/>
                  </a:schemeClr>
                </a:solidFill>
                <a:latin typeface="Calibri" panose="020F0502020204030204"/>
                <a:cs typeface="Calibri Light" panose="020F0302020204030204" pitchFamily="34" charset="0"/>
              </a:rPr>
              <a:t>Pesquisa telefônica (CATI) e online</a:t>
            </a:r>
            <a:r>
              <a:rPr lang="pt-BR" sz="1400" b="1" dirty="0">
                <a:solidFill>
                  <a:schemeClr val="bg2">
                    <a:lumMod val="50000"/>
                  </a:schemeClr>
                </a:solidFill>
                <a:latin typeface="Calibri" panose="020F0502020204030204"/>
                <a:cs typeface="Times New Roman" panose="02020603050405020304" pitchFamily="18" charset="0"/>
              </a:rPr>
              <a:t>. </a:t>
            </a:r>
            <a:r>
              <a:rPr lang="pt-BR" sz="1400" dirty="0">
                <a:solidFill>
                  <a:schemeClr val="bg2">
                    <a:lumMod val="50000"/>
                  </a:schemeClr>
                </a:solidFill>
                <a:latin typeface="Calibri" panose="020F0502020204030204"/>
                <a:cs typeface="Times New Roman" panose="02020603050405020304" pitchFamily="18" charset="0"/>
              </a:rPr>
              <a:t>Seguindo os códigos de ética </a:t>
            </a:r>
            <a:r>
              <a:rPr lang="pt-BR" sz="1400" b="1" dirty="0">
                <a:solidFill>
                  <a:schemeClr val="bg2">
                    <a:lumMod val="50000"/>
                  </a:schemeClr>
                </a:solidFill>
                <a:latin typeface="Calibri" panose="020F0502020204030204"/>
                <a:cs typeface="Times New Roman" panose="02020603050405020304" pitchFamily="18" charset="0"/>
              </a:rPr>
              <a:t>ASQ, ICC/ESOMAR </a:t>
            </a:r>
            <a:r>
              <a:rPr lang="pt-BR" sz="1400" dirty="0">
                <a:solidFill>
                  <a:schemeClr val="bg2">
                    <a:lumMod val="50000"/>
                  </a:schemeClr>
                </a:solidFill>
                <a:latin typeface="Calibri" panose="020F0502020204030204"/>
                <a:cs typeface="Times New Roman" panose="02020603050405020304" pitchFamily="18" charset="0"/>
              </a:rPr>
              <a:t>e a </a:t>
            </a:r>
            <a:r>
              <a:rPr lang="pt-BR" sz="1400" b="1" dirty="0">
                <a:solidFill>
                  <a:schemeClr val="bg2">
                    <a:lumMod val="50000"/>
                  </a:schemeClr>
                </a:solidFill>
                <a:latin typeface="Calibri" panose="020F0502020204030204"/>
                <a:cs typeface="Times New Roman" panose="02020603050405020304" pitchFamily="18" charset="0"/>
              </a:rPr>
              <a:t>norma ABNT NBR ISO 20.252</a:t>
            </a:r>
            <a:endParaRPr lang="pt-BR" sz="1600" b="1" dirty="0">
              <a:solidFill>
                <a:schemeClr val="bg2">
                  <a:lumMod val="50000"/>
                </a:schemeClr>
              </a:solidFill>
              <a:latin typeface="Calibri" panose="020F0502020204030204"/>
              <a:cs typeface="Times New Roman" panose="02020603050405020304" pitchFamily="18" charset="0"/>
            </a:endParaRPr>
          </a:p>
        </p:txBody>
      </p:sp>
    </p:spTree>
    <p:extLst>
      <p:ext uri="{BB962C8B-B14F-4D97-AF65-F5344CB8AC3E}">
        <p14:creationId xmlns:p14="http://schemas.microsoft.com/office/powerpoint/2010/main" val="24079230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B190540-BAEC-1DB4-7CD3-0201AEDEF67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CES - Detalhamento</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4" name="Gráfico 3">
            <a:extLst>
              <a:ext uri="{FF2B5EF4-FFF2-40B4-BE49-F238E27FC236}">
                <a16:creationId xmlns:a16="http://schemas.microsoft.com/office/drawing/2014/main" id="{97715D5C-306B-7867-5BD3-EDCD97DEB8FD}"/>
              </a:ext>
            </a:extLst>
          </p:cNvPr>
          <p:cNvGraphicFramePr/>
          <p:nvPr>
            <p:extLst>
              <p:ext uri="{D42A27DB-BD31-4B8C-83A1-F6EECF244321}">
                <p14:modId xmlns:p14="http://schemas.microsoft.com/office/powerpoint/2010/main" val="1024790255"/>
              </p:ext>
            </p:extLst>
          </p:nvPr>
        </p:nvGraphicFramePr>
        <p:xfrm>
          <a:off x="-5396" y="2492896"/>
          <a:ext cx="4987652" cy="2687472"/>
        </p:xfrm>
        <a:graphic>
          <a:graphicData uri="http://schemas.openxmlformats.org/drawingml/2006/chart">
            <c:chart xmlns:c="http://schemas.openxmlformats.org/drawingml/2006/chart" xmlns:r="http://schemas.openxmlformats.org/officeDocument/2006/relationships" r:id="rId2"/>
          </a:graphicData>
        </a:graphic>
      </p:graphicFrame>
      <p:sp>
        <p:nvSpPr>
          <p:cNvPr id="5" name="CaixaDeTexto 4">
            <a:extLst>
              <a:ext uri="{FF2B5EF4-FFF2-40B4-BE49-F238E27FC236}">
                <a16:creationId xmlns:a16="http://schemas.microsoft.com/office/drawing/2014/main" id="{11BB34FE-D055-C338-3912-559EA9A84346}"/>
              </a:ext>
            </a:extLst>
          </p:cNvPr>
          <p:cNvSpPr txBox="1"/>
          <p:nvPr/>
        </p:nvSpPr>
        <p:spPr>
          <a:xfrm>
            <a:off x="-6309" y="908720"/>
            <a:ext cx="10807659" cy="307726"/>
          </a:xfrm>
          <a:prstGeom prst="rect">
            <a:avLst/>
          </a:prstGeom>
          <a:noFill/>
        </p:spPr>
        <p:txBody>
          <a:bodyPr wrap="square" lIns="91391" tIns="45695" rIns="91391" bIns="45695" rtlCol="0">
            <a:spAutoFit/>
          </a:bodyPr>
          <a:lstStyle/>
          <a:p>
            <a:pPr fontAlgn="auto">
              <a:spcBef>
                <a:spcPts val="0"/>
              </a:spcBef>
              <a:spcAft>
                <a:spcPts val="0"/>
              </a:spcAft>
            </a:pPr>
            <a:r>
              <a:rPr lang="pt-BR" sz="1400" b="1" dirty="0">
                <a:solidFill>
                  <a:schemeClr val="bg2">
                    <a:lumMod val="50000"/>
                  </a:schemeClr>
                </a:solidFill>
                <a:latin typeface="Calibri" panose="020F0502020204030204" pitchFamily="34" charset="0"/>
                <a:cs typeface="Calibri" pitchFamily="34" charset="0"/>
              </a:rPr>
              <a:t>12 - Quando tenho necessidade de resolver um problema ou esclarecer dúvidas com a Saúde AMS não preciso fazer muito esforço (CES).</a:t>
            </a:r>
          </a:p>
        </p:txBody>
      </p:sp>
      <p:sp>
        <p:nvSpPr>
          <p:cNvPr id="51" name="CaixaDeTexto 50">
            <a:extLst>
              <a:ext uri="{FF2B5EF4-FFF2-40B4-BE49-F238E27FC236}">
                <a16:creationId xmlns:a16="http://schemas.microsoft.com/office/drawing/2014/main" id="{6E0EA89B-FA0B-279B-1227-A3D106D214F1}"/>
              </a:ext>
            </a:extLst>
          </p:cNvPr>
          <p:cNvSpPr txBox="1"/>
          <p:nvPr/>
        </p:nvSpPr>
        <p:spPr>
          <a:xfrm>
            <a:off x="-40034" y="6021288"/>
            <a:ext cx="2821606" cy="400110"/>
          </a:xfrm>
          <a:prstGeom prst="rect">
            <a:avLst/>
          </a:prstGeom>
          <a:noFill/>
        </p:spPr>
        <p:txBody>
          <a:bodyPr wrap="none" rtlCol="0">
            <a:spAutoFit/>
          </a:bodyPr>
          <a:lstStyle/>
          <a:p>
            <a:pPr fontAlgn="auto">
              <a:spcBef>
                <a:spcPts val="0"/>
              </a:spcBef>
              <a:spcAft>
                <a:spcPts val="0"/>
              </a:spcAft>
            </a:pPr>
            <a:r>
              <a:rPr lang="pt-BR" sz="1000" dirty="0">
                <a:solidFill>
                  <a:schemeClr val="bg2">
                    <a:lumMod val="50000"/>
                  </a:schemeClr>
                </a:solidFill>
                <a:latin typeface="Calibri" panose="020F0502020204030204"/>
                <a:cs typeface="+mn-cs"/>
              </a:rPr>
              <a:t>Base: 616.</a:t>
            </a:r>
          </a:p>
          <a:p>
            <a:pPr fontAlgn="auto">
              <a:spcBef>
                <a:spcPts val="0"/>
              </a:spcBef>
              <a:spcAft>
                <a:spcPts val="0"/>
              </a:spcAft>
            </a:pPr>
            <a:r>
              <a:rPr lang="pt-BR" sz="1000" dirty="0">
                <a:solidFill>
                  <a:schemeClr val="bg2">
                    <a:lumMod val="50000"/>
                  </a:schemeClr>
                </a:solidFill>
                <a:latin typeface="Calibri" panose="020F0502020204030204"/>
                <a:cs typeface="+mn-cs"/>
              </a:rPr>
              <a:t>Nota: Resultados apresentados em percentual (%).</a:t>
            </a:r>
          </a:p>
        </p:txBody>
      </p:sp>
      <p:sp>
        <p:nvSpPr>
          <p:cNvPr id="54" name="Chave esquerda 9">
            <a:extLst>
              <a:ext uri="{FF2B5EF4-FFF2-40B4-BE49-F238E27FC236}">
                <a16:creationId xmlns:a16="http://schemas.microsoft.com/office/drawing/2014/main" id="{8FC23E64-5D63-1F47-2EEE-06ADEEE8AA22}"/>
              </a:ext>
            </a:extLst>
          </p:cNvPr>
          <p:cNvSpPr/>
          <p:nvPr/>
        </p:nvSpPr>
        <p:spPr>
          <a:xfrm rot="5400000">
            <a:off x="3650184" y="1518909"/>
            <a:ext cx="397381" cy="1875871"/>
          </a:xfrm>
          <a:prstGeom prst="leftBrace">
            <a:avLst/>
          </a:prstGeom>
          <a:noFill/>
          <a:ln w="6350" cap="flat" cmpd="sng" algn="ctr">
            <a:solidFill>
              <a:sysClr val="window" lastClr="FFFFFF">
                <a:lumMod val="65000"/>
              </a:sysClr>
            </a:solidFill>
            <a:prstDash val="solid"/>
            <a:miter lim="800000"/>
          </a:ln>
          <a:effectLst/>
        </p:spPr>
        <p:txBody>
          <a:bodyPr lIns="91385" tIns="45692" rIns="91385" bIns="45692"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pt-BR" sz="1349"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5" name="Elipse 54">
            <a:extLst>
              <a:ext uri="{FF2B5EF4-FFF2-40B4-BE49-F238E27FC236}">
                <a16:creationId xmlns:a16="http://schemas.microsoft.com/office/drawing/2014/main" id="{3E6AC6B9-2A53-E739-145B-BC24BE2690BB}"/>
              </a:ext>
            </a:extLst>
          </p:cNvPr>
          <p:cNvSpPr/>
          <p:nvPr/>
        </p:nvSpPr>
        <p:spPr>
          <a:xfrm>
            <a:off x="3480390" y="1412776"/>
            <a:ext cx="736968" cy="716127"/>
          </a:xfrm>
          <a:prstGeom prst="ellipse">
            <a:avLst/>
          </a:prstGeom>
          <a:solidFill>
            <a:srgbClr val="FF7C80"/>
          </a:solidFill>
          <a:ln w="12700" cap="flat" cmpd="sng" algn="ctr">
            <a:solidFill>
              <a:sysClr val="window" lastClr="FFFFFF"/>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noProof="0" dirty="0">
                <a:solidFill>
                  <a:prstClr val="white"/>
                </a:solidFill>
                <a:latin typeface="Calibri" panose="020F0502020204030204" pitchFamily="34" charset="0"/>
                <a:cs typeface="Calibri" panose="020F0502020204030204" pitchFamily="34" charset="0"/>
              </a:rPr>
              <a:t>55</a:t>
            </a:r>
            <a:endParaRPr kumimoji="0" lang="pt-BR" sz="1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6" name="CaixaDeTexto 55">
            <a:extLst>
              <a:ext uri="{FF2B5EF4-FFF2-40B4-BE49-F238E27FC236}">
                <a16:creationId xmlns:a16="http://schemas.microsoft.com/office/drawing/2014/main" id="{1BBFAF7E-510B-123C-2848-8B8D392DF16A}"/>
              </a:ext>
            </a:extLst>
          </p:cNvPr>
          <p:cNvSpPr txBox="1"/>
          <p:nvPr/>
        </p:nvSpPr>
        <p:spPr>
          <a:xfrm>
            <a:off x="218386" y="3533528"/>
            <a:ext cx="1387962" cy="276942"/>
          </a:xfrm>
          <a:prstGeom prst="rect">
            <a:avLst/>
          </a:prstGeom>
          <a:noFill/>
          <a:ln>
            <a:noFill/>
          </a:ln>
        </p:spPr>
        <p:txBody>
          <a:bodyPr wrap="none" lIns="91385" tIns="45692" rIns="91385" bIns="45692" rtlCol="0">
            <a:spAutoFit/>
          </a:bodyPr>
          <a:lstStyle/>
          <a:p>
            <a:pPr algn="ctr" fontAlgn="auto">
              <a:spcBef>
                <a:spcPts val="0"/>
              </a:spcBef>
              <a:spcAft>
                <a:spcPts val="0"/>
              </a:spcAft>
            </a:pPr>
            <a:r>
              <a:rPr lang="pt-BR" sz="1200" b="1" dirty="0">
                <a:solidFill>
                  <a:srgbClr val="FF7C80"/>
                </a:solidFill>
                <a:latin typeface="Calibri" panose="020F0502020204030204" pitchFamily="34" charset="0"/>
                <a:cs typeface="Calibri" panose="020F0502020204030204" pitchFamily="34" charset="0"/>
              </a:rPr>
              <a:t>Insatisfeitos: 21 pp</a:t>
            </a:r>
          </a:p>
        </p:txBody>
      </p:sp>
      <p:sp>
        <p:nvSpPr>
          <p:cNvPr id="57" name="CaixaDeTexto 56">
            <a:extLst>
              <a:ext uri="{FF2B5EF4-FFF2-40B4-BE49-F238E27FC236}">
                <a16:creationId xmlns:a16="http://schemas.microsoft.com/office/drawing/2014/main" id="{EC9EF64D-0850-D630-8AF6-E0E1EACAE8CC}"/>
              </a:ext>
            </a:extLst>
          </p:cNvPr>
          <p:cNvSpPr txBox="1"/>
          <p:nvPr/>
        </p:nvSpPr>
        <p:spPr>
          <a:xfrm>
            <a:off x="2124908" y="3023234"/>
            <a:ext cx="695656" cy="276942"/>
          </a:xfrm>
          <a:prstGeom prst="rect">
            <a:avLst/>
          </a:prstGeom>
          <a:noFill/>
          <a:ln w="38100">
            <a:noFill/>
          </a:ln>
        </p:spPr>
        <p:txBody>
          <a:bodyPr wrap="none" lIns="91385" tIns="45692" rIns="91385" bIns="45692" rtlCol="0">
            <a:spAutoFit/>
          </a:bodyPr>
          <a:lstStyle/>
          <a:p>
            <a:pPr algn="ctr" fontAlgn="auto">
              <a:spcBef>
                <a:spcPts val="0"/>
              </a:spcBef>
              <a:spcAft>
                <a:spcPts val="0"/>
              </a:spcAft>
            </a:pPr>
            <a:r>
              <a:rPr lang="pt-BR" sz="1200" b="1" dirty="0">
                <a:solidFill>
                  <a:prstClr val="black">
                    <a:lumMod val="75000"/>
                    <a:lumOff val="25000"/>
                  </a:prstClr>
                </a:solidFill>
                <a:latin typeface="Calibri" panose="020F0502020204030204" pitchFamily="34" charset="0"/>
                <a:cs typeface="Calibri" panose="020F0502020204030204" pitchFamily="34" charset="0"/>
              </a:rPr>
              <a:t>Neutros</a:t>
            </a:r>
            <a:endParaRPr lang="pt-BR" sz="1400" b="1" dirty="0">
              <a:solidFill>
                <a:prstClr val="black">
                  <a:lumMod val="75000"/>
                  <a:lumOff val="25000"/>
                </a:prstClr>
              </a:solidFill>
              <a:latin typeface="Calibri" panose="020F0502020204030204" pitchFamily="34" charset="0"/>
              <a:cs typeface="Calibri" panose="020F0502020204030204" pitchFamily="34" charset="0"/>
            </a:endParaRPr>
          </a:p>
        </p:txBody>
      </p:sp>
      <p:sp>
        <p:nvSpPr>
          <p:cNvPr id="58" name="Elipse 57">
            <a:extLst>
              <a:ext uri="{FF2B5EF4-FFF2-40B4-BE49-F238E27FC236}">
                <a16:creationId xmlns:a16="http://schemas.microsoft.com/office/drawing/2014/main" id="{1C7039A9-7F3C-6E4E-31BE-A382D4B66210}"/>
              </a:ext>
            </a:extLst>
          </p:cNvPr>
          <p:cNvSpPr/>
          <p:nvPr/>
        </p:nvSpPr>
        <p:spPr>
          <a:xfrm rot="20147232">
            <a:off x="254995" y="3978114"/>
            <a:ext cx="1624433" cy="357641"/>
          </a:xfrm>
          <a:prstGeom prst="ellipse">
            <a:avLst/>
          </a:prstGeom>
          <a:noFill/>
          <a:ln w="38100" cap="rnd" cmpd="sng" algn="ctr">
            <a:solidFill>
              <a:srgbClr val="FF7C8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Elipse 58">
            <a:extLst>
              <a:ext uri="{FF2B5EF4-FFF2-40B4-BE49-F238E27FC236}">
                <a16:creationId xmlns:a16="http://schemas.microsoft.com/office/drawing/2014/main" id="{3B9FF1AA-2A19-FD51-BE7F-79291E1283C0}"/>
              </a:ext>
            </a:extLst>
          </p:cNvPr>
          <p:cNvSpPr/>
          <p:nvPr/>
        </p:nvSpPr>
        <p:spPr>
          <a:xfrm>
            <a:off x="2209124" y="3271778"/>
            <a:ext cx="554118" cy="517262"/>
          </a:xfrm>
          <a:prstGeom prst="ellipse">
            <a:avLst/>
          </a:prstGeom>
          <a:noFill/>
          <a:ln w="38100" cap="rnd" cmpd="sng" algn="ctr">
            <a:solidFill>
              <a:sysClr val="windowText" lastClr="000000">
                <a:lumMod val="75000"/>
                <a:lumOff val="25000"/>
              </a:sysClr>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0" name="Seta para a direita 11">
            <a:extLst>
              <a:ext uri="{FF2B5EF4-FFF2-40B4-BE49-F238E27FC236}">
                <a16:creationId xmlns:a16="http://schemas.microsoft.com/office/drawing/2014/main" id="{BA7DCF50-0327-A2FE-A238-865ED04F8D3F}"/>
              </a:ext>
            </a:extLst>
          </p:cNvPr>
          <p:cNvSpPr/>
          <p:nvPr/>
        </p:nvSpPr>
        <p:spPr>
          <a:xfrm>
            <a:off x="1204791" y="1240190"/>
            <a:ext cx="1864239" cy="1066972"/>
          </a:xfrm>
          <a:prstGeom prst="rightArrow">
            <a:avLst/>
          </a:prstGeom>
          <a:solidFill>
            <a:srgbClr val="BFBFBF"/>
          </a:solidFill>
          <a:ln w="12700" cap="flat" cmpd="sng" algn="ctr">
            <a:noFill/>
            <a:prstDash val="solid"/>
            <a:miter lim="800000"/>
          </a:ln>
          <a:effectLst>
            <a:outerShdw blurRad="50800" dist="38100" dir="2700000" algn="tl" rotWithShape="0">
              <a:prstClr val="black">
                <a:alpha val="40000"/>
              </a:prstClr>
            </a:outerShdw>
          </a:effectLst>
        </p:spPr>
        <p:txBody>
          <a:bodyPr lIns="91390" tIns="45694" rIns="91390" bIns="45694" rtlCol="0" anchor="ctr"/>
          <a:lstStyle>
            <a:defPPr>
              <a:defRPr lang="pt-BR"/>
            </a:defPPr>
            <a:lvl1pPr algn="l" rtl="0" fontAlgn="base">
              <a:spcBef>
                <a:spcPct val="0"/>
              </a:spcBef>
              <a:spcAft>
                <a:spcPct val="0"/>
              </a:spcAft>
              <a:defRPr sz="2000" kern="1200">
                <a:solidFill>
                  <a:schemeClr val="lt1"/>
                </a:solidFill>
                <a:latin typeface="+mn-lt"/>
                <a:ea typeface="+mn-ea"/>
                <a:cs typeface="+mn-cs"/>
              </a:defRPr>
            </a:lvl1pPr>
            <a:lvl2pPr marL="457200" algn="l" rtl="0" fontAlgn="base">
              <a:spcBef>
                <a:spcPct val="0"/>
              </a:spcBef>
              <a:spcAft>
                <a:spcPct val="0"/>
              </a:spcAft>
              <a:defRPr sz="2000" kern="1200">
                <a:solidFill>
                  <a:schemeClr val="lt1"/>
                </a:solidFill>
                <a:latin typeface="+mn-lt"/>
                <a:ea typeface="+mn-ea"/>
                <a:cs typeface="+mn-cs"/>
              </a:defRPr>
            </a:lvl2pPr>
            <a:lvl3pPr marL="914400" algn="l" rtl="0" fontAlgn="base">
              <a:spcBef>
                <a:spcPct val="0"/>
              </a:spcBef>
              <a:spcAft>
                <a:spcPct val="0"/>
              </a:spcAft>
              <a:defRPr sz="2000" kern="1200">
                <a:solidFill>
                  <a:schemeClr val="lt1"/>
                </a:solidFill>
                <a:latin typeface="+mn-lt"/>
                <a:ea typeface="+mn-ea"/>
                <a:cs typeface="+mn-cs"/>
              </a:defRPr>
            </a:lvl3pPr>
            <a:lvl4pPr marL="1371600" algn="l" rtl="0" fontAlgn="base">
              <a:spcBef>
                <a:spcPct val="0"/>
              </a:spcBef>
              <a:spcAft>
                <a:spcPct val="0"/>
              </a:spcAft>
              <a:defRPr sz="2000" kern="1200">
                <a:solidFill>
                  <a:schemeClr val="lt1"/>
                </a:solidFill>
                <a:latin typeface="+mn-lt"/>
                <a:ea typeface="+mn-ea"/>
                <a:cs typeface="+mn-cs"/>
              </a:defRPr>
            </a:lvl4pPr>
            <a:lvl5pPr marL="1828800" algn="l" rtl="0" fontAlgn="base">
              <a:spcBef>
                <a:spcPct val="0"/>
              </a:spcBef>
              <a:spcAft>
                <a:spcPct val="0"/>
              </a:spcAft>
              <a:defRPr sz="2000" kern="1200">
                <a:solidFill>
                  <a:schemeClr val="lt1"/>
                </a:solidFill>
                <a:latin typeface="+mn-lt"/>
                <a:ea typeface="+mn-ea"/>
                <a:cs typeface="+mn-cs"/>
              </a:defRPr>
            </a:lvl5pPr>
            <a:lvl6pPr marL="2286000" algn="l" defTabSz="914400" rtl="0" eaLnBrk="1" latinLnBrk="0" hangingPunct="1">
              <a:defRPr sz="2000" kern="1200">
                <a:solidFill>
                  <a:schemeClr val="lt1"/>
                </a:solidFill>
                <a:latin typeface="+mn-lt"/>
                <a:ea typeface="+mn-ea"/>
                <a:cs typeface="+mn-cs"/>
              </a:defRPr>
            </a:lvl6pPr>
            <a:lvl7pPr marL="2743200" algn="l" defTabSz="914400" rtl="0" eaLnBrk="1" latinLnBrk="0" hangingPunct="1">
              <a:defRPr sz="2000" kern="1200">
                <a:solidFill>
                  <a:schemeClr val="lt1"/>
                </a:solidFill>
                <a:latin typeface="+mn-lt"/>
                <a:ea typeface="+mn-ea"/>
                <a:cs typeface="+mn-cs"/>
              </a:defRPr>
            </a:lvl7pPr>
            <a:lvl8pPr marL="3200400" algn="l" defTabSz="914400" rtl="0" eaLnBrk="1" latinLnBrk="0" hangingPunct="1">
              <a:defRPr sz="2000" kern="1200">
                <a:solidFill>
                  <a:schemeClr val="lt1"/>
                </a:solidFill>
                <a:latin typeface="+mn-lt"/>
                <a:ea typeface="+mn-ea"/>
                <a:cs typeface="+mn-cs"/>
              </a:defRPr>
            </a:lvl8pPr>
            <a:lvl9pPr marL="3657600" algn="l" defTabSz="914400" rtl="0" eaLnBrk="1" latinLnBrk="0" hangingPunct="1">
              <a:defRPr sz="20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Calibri" pitchFamily="34" charset="0"/>
              </a:rPr>
              <a:t>CES</a:t>
            </a:r>
            <a:endParaRPr kumimoji="0" lang="pt-BR"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Calibri" pitchFamily="34" charset="0"/>
            </a:endParaRPr>
          </a:p>
        </p:txBody>
      </p:sp>
      <p:sp>
        <p:nvSpPr>
          <p:cNvPr id="62" name="CaixaDeTexto 61">
            <a:extLst>
              <a:ext uri="{FF2B5EF4-FFF2-40B4-BE49-F238E27FC236}">
                <a16:creationId xmlns:a16="http://schemas.microsoft.com/office/drawing/2014/main" id="{9B5E4226-5A32-A03D-0D63-E8E88DBB17D6}"/>
              </a:ext>
            </a:extLst>
          </p:cNvPr>
          <p:cNvSpPr txBox="1"/>
          <p:nvPr/>
        </p:nvSpPr>
        <p:spPr>
          <a:xfrm>
            <a:off x="22487" y="5152870"/>
            <a:ext cx="4874132" cy="246221"/>
          </a:xfrm>
          <a:prstGeom prst="rect">
            <a:avLst/>
          </a:prstGeom>
          <a:solidFill>
            <a:srgbClr val="6B6B6B"/>
          </a:solidFill>
        </p:spPr>
        <p:txBody>
          <a:bodyPr wrap="square" rtlCol="0">
            <a:spAutoFit/>
          </a:bodyPr>
          <a:lstStyle/>
          <a:p>
            <a:pPr fontAlgn="auto">
              <a:spcBef>
                <a:spcPts val="0"/>
              </a:spcBef>
              <a:spcAft>
                <a:spcPts val="0"/>
              </a:spcAft>
            </a:pPr>
            <a:r>
              <a:rPr lang="pt-BR" sz="1000" b="1" dirty="0">
                <a:solidFill>
                  <a:prstClr val="white"/>
                </a:solidFill>
                <a:latin typeface="Calibri" panose="020F0502020204030204"/>
                <a:cs typeface="+mn-cs"/>
              </a:rPr>
              <a:t>2023       0                               0                             00	                  00                             00</a:t>
            </a:r>
          </a:p>
        </p:txBody>
      </p:sp>
      <p:grpSp>
        <p:nvGrpSpPr>
          <p:cNvPr id="3" name="Agrupar 2">
            <a:extLst>
              <a:ext uri="{FF2B5EF4-FFF2-40B4-BE49-F238E27FC236}">
                <a16:creationId xmlns:a16="http://schemas.microsoft.com/office/drawing/2014/main" id="{7CC19062-B211-0EB8-854C-E06020610E53}"/>
              </a:ext>
            </a:extLst>
          </p:cNvPr>
          <p:cNvGrpSpPr/>
          <p:nvPr/>
        </p:nvGrpSpPr>
        <p:grpSpPr>
          <a:xfrm>
            <a:off x="-239890" y="5510976"/>
            <a:ext cx="5376400" cy="420248"/>
            <a:chOff x="384150" y="5567100"/>
            <a:chExt cx="5376400" cy="420248"/>
          </a:xfrm>
        </p:grpSpPr>
        <p:pic>
          <p:nvPicPr>
            <p:cNvPr id="10" name="Imagem 9">
              <a:extLst>
                <a:ext uri="{FF2B5EF4-FFF2-40B4-BE49-F238E27FC236}">
                  <a16:creationId xmlns:a16="http://schemas.microsoft.com/office/drawing/2014/main" id="{55E16763-7944-7E7D-1997-72D05ADC62B7}"/>
                </a:ext>
              </a:extLst>
            </p:cNvPr>
            <p:cNvPicPr>
              <a:picLocks noChangeAspect="1"/>
            </p:cNvPicPr>
            <p:nvPr/>
          </p:nvPicPr>
          <p:blipFill>
            <a:blip r:embed="rId3"/>
            <a:stretch>
              <a:fillRect/>
            </a:stretch>
          </p:blipFill>
          <p:spPr>
            <a:xfrm>
              <a:off x="384150" y="5567100"/>
              <a:ext cx="5376400" cy="420248"/>
            </a:xfrm>
            <a:prstGeom prst="rect">
              <a:avLst/>
            </a:prstGeom>
          </p:spPr>
        </p:pic>
        <p:grpSp>
          <p:nvGrpSpPr>
            <p:cNvPr id="11" name="Agrupar 10">
              <a:extLst>
                <a:ext uri="{FF2B5EF4-FFF2-40B4-BE49-F238E27FC236}">
                  <a16:creationId xmlns:a16="http://schemas.microsoft.com/office/drawing/2014/main" id="{C1C826CF-18B9-5DBD-0D99-CF029DFCEE77}"/>
                </a:ext>
              </a:extLst>
            </p:cNvPr>
            <p:cNvGrpSpPr/>
            <p:nvPr/>
          </p:nvGrpSpPr>
          <p:grpSpPr>
            <a:xfrm>
              <a:off x="718856" y="5569340"/>
              <a:ext cx="350140" cy="215444"/>
              <a:chOff x="-432610" y="4943328"/>
              <a:chExt cx="350140" cy="215444"/>
            </a:xfrm>
          </p:grpSpPr>
          <p:sp>
            <p:nvSpPr>
              <p:cNvPr id="12" name="Retângulo 11">
                <a:extLst>
                  <a:ext uri="{FF2B5EF4-FFF2-40B4-BE49-F238E27FC236}">
                    <a16:creationId xmlns:a16="http://schemas.microsoft.com/office/drawing/2014/main" id="{880B1795-B7E6-E86B-B6FB-AFB9E54188F3}"/>
                  </a:ext>
                </a:extLst>
              </p:cNvPr>
              <p:cNvSpPr/>
              <p:nvPr/>
            </p:nvSpPr>
            <p:spPr>
              <a:xfrm>
                <a:off x="-368025" y="4986957"/>
                <a:ext cx="205100" cy="12818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CaixaDeTexto 12">
                <a:extLst>
                  <a:ext uri="{FF2B5EF4-FFF2-40B4-BE49-F238E27FC236}">
                    <a16:creationId xmlns:a16="http://schemas.microsoft.com/office/drawing/2014/main" id="{D5F843E0-64C4-250E-9532-E97D149439EE}"/>
                  </a:ext>
                </a:extLst>
              </p:cNvPr>
              <p:cNvSpPr txBox="1"/>
              <p:nvPr/>
            </p:nvSpPr>
            <p:spPr>
              <a:xfrm>
                <a:off x="-432610" y="4943328"/>
                <a:ext cx="350140" cy="21544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CES</a:t>
                </a:r>
                <a:endParaRPr kumimoji="0" lang="pt-BR" sz="800" b="1" i="0" u="none" strike="noStrike" kern="0" cap="none" spc="0" normalizeH="0" baseline="0" noProof="0" dirty="0">
                  <a:ln>
                    <a:noFill/>
                  </a:ln>
                  <a:solidFill>
                    <a:prstClr val="black"/>
                  </a:solidFill>
                  <a:effectLst/>
                  <a:uLnTx/>
                  <a:uFillTx/>
                  <a:latin typeface="Calibri" panose="020F0502020204030204"/>
                  <a:cs typeface="+mn-cs"/>
                </a:endParaRPr>
              </a:p>
            </p:txBody>
          </p:sp>
        </p:grpSp>
      </p:grpSp>
      <p:sp>
        <p:nvSpPr>
          <p:cNvPr id="14" name="Arredondar Retângulo em um Canto Único 4">
            <a:extLst>
              <a:ext uri="{FF2B5EF4-FFF2-40B4-BE49-F238E27FC236}">
                <a16:creationId xmlns:a16="http://schemas.microsoft.com/office/drawing/2014/main" id="{C79354E9-2FBF-D8FA-3BB1-34BC5E29205D}"/>
              </a:ext>
            </a:extLst>
          </p:cNvPr>
          <p:cNvSpPr/>
          <p:nvPr/>
        </p:nvSpPr>
        <p:spPr>
          <a:xfrm>
            <a:off x="5303569" y="1304195"/>
            <a:ext cx="5376401" cy="4573077"/>
          </a:xfrm>
          <a:prstGeom prst="round1Rect">
            <a:avLst/>
          </a:prstGeom>
          <a:noFill/>
          <a:ln w="12700" cap="flat" cmpd="sng" algn="ctr">
            <a:solidFill>
              <a:srgbClr val="6B6B6B"/>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3203"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CaixaDeTexto 14">
            <a:extLst>
              <a:ext uri="{FF2B5EF4-FFF2-40B4-BE49-F238E27FC236}">
                <a16:creationId xmlns:a16="http://schemas.microsoft.com/office/drawing/2014/main" id="{ED900FD3-6D4D-B355-1657-93607DAF96F4}"/>
              </a:ext>
            </a:extLst>
          </p:cNvPr>
          <p:cNvSpPr txBox="1"/>
          <p:nvPr/>
        </p:nvSpPr>
        <p:spPr>
          <a:xfrm>
            <a:off x="5184651" y="1301531"/>
            <a:ext cx="5376400" cy="474169"/>
          </a:xfrm>
          <a:custGeom>
            <a:avLst/>
            <a:gdLst>
              <a:gd name="connsiteX0" fmla="*/ 0 w 2217728"/>
              <a:gd name="connsiteY0" fmla="*/ 0 h 369012"/>
              <a:gd name="connsiteX1" fmla="*/ 2033222 w 2217728"/>
              <a:gd name="connsiteY1" fmla="*/ 0 h 369012"/>
              <a:gd name="connsiteX2" fmla="*/ 2217728 w 2217728"/>
              <a:gd name="connsiteY2" fmla="*/ 184506 h 369012"/>
              <a:gd name="connsiteX3" fmla="*/ 2033222 w 2217728"/>
              <a:gd name="connsiteY3" fmla="*/ 369012 h 369012"/>
              <a:gd name="connsiteX4" fmla="*/ 0 w 2217728"/>
              <a:gd name="connsiteY4" fmla="*/ 369012 h 369012"/>
              <a:gd name="connsiteX5" fmla="*/ 0 w 2217728"/>
              <a:gd name="connsiteY5" fmla="*/ 0 h 369012"/>
              <a:gd name="connsiteX0" fmla="*/ 0 w 2281228"/>
              <a:gd name="connsiteY0" fmla="*/ 6350 h 369012"/>
              <a:gd name="connsiteX1" fmla="*/ 2096722 w 2281228"/>
              <a:gd name="connsiteY1" fmla="*/ 0 h 369012"/>
              <a:gd name="connsiteX2" fmla="*/ 2281228 w 2281228"/>
              <a:gd name="connsiteY2" fmla="*/ 184506 h 369012"/>
              <a:gd name="connsiteX3" fmla="*/ 2096722 w 2281228"/>
              <a:gd name="connsiteY3" fmla="*/ 369012 h 369012"/>
              <a:gd name="connsiteX4" fmla="*/ 63500 w 2281228"/>
              <a:gd name="connsiteY4" fmla="*/ 369012 h 369012"/>
              <a:gd name="connsiteX5" fmla="*/ 0 w 2281228"/>
              <a:gd name="connsiteY5" fmla="*/ 6350 h 369012"/>
              <a:gd name="connsiteX0" fmla="*/ 11689 w 2292917"/>
              <a:gd name="connsiteY0" fmla="*/ 6350 h 369012"/>
              <a:gd name="connsiteX1" fmla="*/ 2108411 w 2292917"/>
              <a:gd name="connsiteY1" fmla="*/ 0 h 369012"/>
              <a:gd name="connsiteX2" fmla="*/ 2292917 w 2292917"/>
              <a:gd name="connsiteY2" fmla="*/ 184506 h 369012"/>
              <a:gd name="connsiteX3" fmla="*/ 2108411 w 2292917"/>
              <a:gd name="connsiteY3" fmla="*/ 369012 h 369012"/>
              <a:gd name="connsiteX4" fmla="*/ 75189 w 2292917"/>
              <a:gd name="connsiteY4" fmla="*/ 369012 h 369012"/>
              <a:gd name="connsiteX5" fmla="*/ 11689 w 2292917"/>
              <a:gd name="connsiteY5" fmla="*/ 6350 h 369012"/>
              <a:gd name="connsiteX0" fmla="*/ 11689 w 2292917"/>
              <a:gd name="connsiteY0" fmla="*/ 6350 h 369012"/>
              <a:gd name="connsiteX1" fmla="*/ 2108411 w 2292917"/>
              <a:gd name="connsiteY1" fmla="*/ 0 h 369012"/>
              <a:gd name="connsiteX2" fmla="*/ 2292917 w 2292917"/>
              <a:gd name="connsiteY2" fmla="*/ 184506 h 369012"/>
              <a:gd name="connsiteX3" fmla="*/ 2108411 w 2292917"/>
              <a:gd name="connsiteY3" fmla="*/ 369012 h 369012"/>
              <a:gd name="connsiteX4" fmla="*/ 75189 w 2292917"/>
              <a:gd name="connsiteY4" fmla="*/ 369012 h 369012"/>
              <a:gd name="connsiteX5" fmla="*/ 11689 w 2292917"/>
              <a:gd name="connsiteY5" fmla="*/ 6350 h 369012"/>
              <a:gd name="connsiteX0" fmla="*/ 42333 w 2323561"/>
              <a:gd name="connsiteY0" fmla="*/ 6350 h 372187"/>
              <a:gd name="connsiteX1" fmla="*/ 2139055 w 2323561"/>
              <a:gd name="connsiteY1" fmla="*/ 0 h 372187"/>
              <a:gd name="connsiteX2" fmla="*/ 2323561 w 2323561"/>
              <a:gd name="connsiteY2" fmla="*/ 184506 h 372187"/>
              <a:gd name="connsiteX3" fmla="*/ 2139055 w 2323561"/>
              <a:gd name="connsiteY3" fmla="*/ 369012 h 372187"/>
              <a:gd name="connsiteX4" fmla="*/ 10583 w 2323561"/>
              <a:gd name="connsiteY4" fmla="*/ 372187 h 372187"/>
              <a:gd name="connsiteX5" fmla="*/ 42333 w 2323561"/>
              <a:gd name="connsiteY5" fmla="*/ 6350 h 372187"/>
              <a:gd name="connsiteX0" fmla="*/ 148166 w 2429394"/>
              <a:gd name="connsiteY0" fmla="*/ 6350 h 372187"/>
              <a:gd name="connsiteX1" fmla="*/ 2244888 w 2429394"/>
              <a:gd name="connsiteY1" fmla="*/ 0 h 372187"/>
              <a:gd name="connsiteX2" fmla="*/ 2429394 w 2429394"/>
              <a:gd name="connsiteY2" fmla="*/ 184506 h 372187"/>
              <a:gd name="connsiteX3" fmla="*/ 2244888 w 2429394"/>
              <a:gd name="connsiteY3" fmla="*/ 369012 h 372187"/>
              <a:gd name="connsiteX4" fmla="*/ 116416 w 2429394"/>
              <a:gd name="connsiteY4" fmla="*/ 372187 h 372187"/>
              <a:gd name="connsiteX5" fmla="*/ 148166 w 2429394"/>
              <a:gd name="connsiteY5" fmla="*/ 6350 h 372187"/>
              <a:gd name="connsiteX0" fmla="*/ 162725 w 2443953"/>
              <a:gd name="connsiteY0" fmla="*/ 6350 h 372187"/>
              <a:gd name="connsiteX1" fmla="*/ 2259447 w 2443953"/>
              <a:gd name="connsiteY1" fmla="*/ 0 h 372187"/>
              <a:gd name="connsiteX2" fmla="*/ 2443953 w 2443953"/>
              <a:gd name="connsiteY2" fmla="*/ 184506 h 372187"/>
              <a:gd name="connsiteX3" fmla="*/ 2259447 w 2443953"/>
              <a:gd name="connsiteY3" fmla="*/ 369012 h 372187"/>
              <a:gd name="connsiteX4" fmla="*/ 130975 w 2443953"/>
              <a:gd name="connsiteY4" fmla="*/ 372187 h 372187"/>
              <a:gd name="connsiteX5" fmla="*/ 162725 w 2443953"/>
              <a:gd name="connsiteY5" fmla="*/ 6350 h 372187"/>
              <a:gd name="connsiteX0" fmla="*/ 164394 w 2445622"/>
              <a:gd name="connsiteY0" fmla="*/ 6350 h 372187"/>
              <a:gd name="connsiteX1" fmla="*/ 2261116 w 2445622"/>
              <a:gd name="connsiteY1" fmla="*/ 0 h 372187"/>
              <a:gd name="connsiteX2" fmla="*/ 2445622 w 2445622"/>
              <a:gd name="connsiteY2" fmla="*/ 184506 h 372187"/>
              <a:gd name="connsiteX3" fmla="*/ 2261116 w 2445622"/>
              <a:gd name="connsiteY3" fmla="*/ 369012 h 372187"/>
              <a:gd name="connsiteX4" fmla="*/ 132644 w 2445622"/>
              <a:gd name="connsiteY4" fmla="*/ 372187 h 372187"/>
              <a:gd name="connsiteX5" fmla="*/ 164394 w 2445622"/>
              <a:gd name="connsiteY5" fmla="*/ 6350 h 372187"/>
              <a:gd name="connsiteX0" fmla="*/ 135229 w 2416457"/>
              <a:gd name="connsiteY0" fmla="*/ 6350 h 372187"/>
              <a:gd name="connsiteX1" fmla="*/ 2231951 w 2416457"/>
              <a:gd name="connsiteY1" fmla="*/ 0 h 372187"/>
              <a:gd name="connsiteX2" fmla="*/ 2416457 w 2416457"/>
              <a:gd name="connsiteY2" fmla="*/ 184506 h 372187"/>
              <a:gd name="connsiteX3" fmla="*/ 2231951 w 2416457"/>
              <a:gd name="connsiteY3" fmla="*/ 369012 h 372187"/>
              <a:gd name="connsiteX4" fmla="*/ 103479 w 2416457"/>
              <a:gd name="connsiteY4" fmla="*/ 372187 h 372187"/>
              <a:gd name="connsiteX5" fmla="*/ 135229 w 2416457"/>
              <a:gd name="connsiteY5" fmla="*/ 6350 h 372187"/>
              <a:gd name="connsiteX0" fmla="*/ 135229 w 2416457"/>
              <a:gd name="connsiteY0" fmla="*/ 6350 h 372187"/>
              <a:gd name="connsiteX1" fmla="*/ 2231951 w 2416457"/>
              <a:gd name="connsiteY1" fmla="*/ 0 h 372187"/>
              <a:gd name="connsiteX2" fmla="*/ 2416457 w 2416457"/>
              <a:gd name="connsiteY2" fmla="*/ 184506 h 372187"/>
              <a:gd name="connsiteX3" fmla="*/ 2231951 w 2416457"/>
              <a:gd name="connsiteY3" fmla="*/ 369012 h 372187"/>
              <a:gd name="connsiteX4" fmla="*/ 187349 w 2416457"/>
              <a:gd name="connsiteY4" fmla="*/ 365571 h 372187"/>
              <a:gd name="connsiteX5" fmla="*/ 103479 w 2416457"/>
              <a:gd name="connsiteY5" fmla="*/ 372187 h 372187"/>
              <a:gd name="connsiteX6" fmla="*/ 135229 w 2416457"/>
              <a:gd name="connsiteY6" fmla="*/ 6350 h 372187"/>
              <a:gd name="connsiteX0" fmla="*/ 135229 w 2416457"/>
              <a:gd name="connsiteY0" fmla="*/ 6350 h 372187"/>
              <a:gd name="connsiteX1" fmla="*/ 192111 w 2416457"/>
              <a:gd name="connsiteY1" fmla="*/ 3621 h 372187"/>
              <a:gd name="connsiteX2" fmla="*/ 2231951 w 2416457"/>
              <a:gd name="connsiteY2" fmla="*/ 0 h 372187"/>
              <a:gd name="connsiteX3" fmla="*/ 2416457 w 2416457"/>
              <a:gd name="connsiteY3" fmla="*/ 184506 h 372187"/>
              <a:gd name="connsiteX4" fmla="*/ 2231951 w 2416457"/>
              <a:gd name="connsiteY4" fmla="*/ 369012 h 372187"/>
              <a:gd name="connsiteX5" fmla="*/ 187349 w 2416457"/>
              <a:gd name="connsiteY5" fmla="*/ 365571 h 372187"/>
              <a:gd name="connsiteX6" fmla="*/ 103479 w 2416457"/>
              <a:gd name="connsiteY6" fmla="*/ 372187 h 372187"/>
              <a:gd name="connsiteX7" fmla="*/ 135229 w 2416457"/>
              <a:gd name="connsiteY7" fmla="*/ 6350 h 372187"/>
              <a:gd name="connsiteX0" fmla="*/ 86308 w 2367536"/>
              <a:gd name="connsiteY0" fmla="*/ 6350 h 460294"/>
              <a:gd name="connsiteX1" fmla="*/ 143190 w 2367536"/>
              <a:gd name="connsiteY1" fmla="*/ 3621 h 460294"/>
              <a:gd name="connsiteX2" fmla="*/ 2183030 w 2367536"/>
              <a:gd name="connsiteY2" fmla="*/ 0 h 460294"/>
              <a:gd name="connsiteX3" fmla="*/ 2367536 w 2367536"/>
              <a:gd name="connsiteY3" fmla="*/ 184506 h 460294"/>
              <a:gd name="connsiteX4" fmla="*/ 2183030 w 2367536"/>
              <a:gd name="connsiteY4" fmla="*/ 369012 h 460294"/>
              <a:gd name="connsiteX5" fmla="*/ 138428 w 2367536"/>
              <a:gd name="connsiteY5" fmla="*/ 365571 h 460294"/>
              <a:gd name="connsiteX6" fmla="*/ 140283 w 2367536"/>
              <a:gd name="connsiteY6" fmla="*/ 460294 h 460294"/>
              <a:gd name="connsiteX7" fmla="*/ 86308 w 2367536"/>
              <a:gd name="connsiteY7" fmla="*/ 6350 h 460294"/>
              <a:gd name="connsiteX0" fmla="*/ 112514 w 2393742"/>
              <a:gd name="connsiteY0" fmla="*/ 6350 h 460294"/>
              <a:gd name="connsiteX1" fmla="*/ 169396 w 2393742"/>
              <a:gd name="connsiteY1" fmla="*/ 3621 h 460294"/>
              <a:gd name="connsiteX2" fmla="*/ 2209236 w 2393742"/>
              <a:gd name="connsiteY2" fmla="*/ 0 h 460294"/>
              <a:gd name="connsiteX3" fmla="*/ 2393742 w 2393742"/>
              <a:gd name="connsiteY3" fmla="*/ 184506 h 460294"/>
              <a:gd name="connsiteX4" fmla="*/ 2209236 w 2393742"/>
              <a:gd name="connsiteY4" fmla="*/ 369012 h 460294"/>
              <a:gd name="connsiteX5" fmla="*/ 164634 w 2393742"/>
              <a:gd name="connsiteY5" fmla="*/ 365571 h 460294"/>
              <a:gd name="connsiteX6" fmla="*/ 166489 w 2393742"/>
              <a:gd name="connsiteY6" fmla="*/ 460294 h 460294"/>
              <a:gd name="connsiteX7" fmla="*/ 112514 w 2393742"/>
              <a:gd name="connsiteY7" fmla="*/ 6350 h 460294"/>
              <a:gd name="connsiteX0" fmla="*/ 85989 w 2367217"/>
              <a:gd name="connsiteY0" fmla="*/ 6350 h 460294"/>
              <a:gd name="connsiteX1" fmla="*/ 142871 w 2367217"/>
              <a:gd name="connsiteY1" fmla="*/ 3621 h 460294"/>
              <a:gd name="connsiteX2" fmla="*/ 2182711 w 2367217"/>
              <a:gd name="connsiteY2" fmla="*/ 0 h 460294"/>
              <a:gd name="connsiteX3" fmla="*/ 2367217 w 2367217"/>
              <a:gd name="connsiteY3" fmla="*/ 184506 h 460294"/>
              <a:gd name="connsiteX4" fmla="*/ 2182711 w 2367217"/>
              <a:gd name="connsiteY4" fmla="*/ 369012 h 460294"/>
              <a:gd name="connsiteX5" fmla="*/ 138109 w 2367217"/>
              <a:gd name="connsiteY5" fmla="*/ 365571 h 460294"/>
              <a:gd name="connsiteX6" fmla="*/ 139964 w 2367217"/>
              <a:gd name="connsiteY6" fmla="*/ 460294 h 460294"/>
              <a:gd name="connsiteX7" fmla="*/ 85989 w 2367217"/>
              <a:gd name="connsiteY7" fmla="*/ 6350 h 460294"/>
              <a:gd name="connsiteX0" fmla="*/ 42927 w 2324155"/>
              <a:gd name="connsiteY0" fmla="*/ 6350 h 460294"/>
              <a:gd name="connsiteX1" fmla="*/ 99809 w 2324155"/>
              <a:gd name="connsiteY1" fmla="*/ 3621 h 460294"/>
              <a:gd name="connsiteX2" fmla="*/ 2139649 w 2324155"/>
              <a:gd name="connsiteY2" fmla="*/ 0 h 460294"/>
              <a:gd name="connsiteX3" fmla="*/ 2324155 w 2324155"/>
              <a:gd name="connsiteY3" fmla="*/ 184506 h 460294"/>
              <a:gd name="connsiteX4" fmla="*/ 2139649 w 2324155"/>
              <a:gd name="connsiteY4" fmla="*/ 369012 h 460294"/>
              <a:gd name="connsiteX5" fmla="*/ 95047 w 2324155"/>
              <a:gd name="connsiteY5" fmla="*/ 365571 h 460294"/>
              <a:gd name="connsiteX6" fmla="*/ 96902 w 2324155"/>
              <a:gd name="connsiteY6" fmla="*/ 460294 h 460294"/>
              <a:gd name="connsiteX7" fmla="*/ 42927 w 2324155"/>
              <a:gd name="connsiteY7" fmla="*/ 6350 h 460294"/>
              <a:gd name="connsiteX0" fmla="*/ 148987 w 2376240"/>
              <a:gd name="connsiteY0" fmla="*/ 460294 h 460294"/>
              <a:gd name="connsiteX1" fmla="*/ 151894 w 2376240"/>
              <a:gd name="connsiteY1" fmla="*/ 3621 h 460294"/>
              <a:gd name="connsiteX2" fmla="*/ 2191734 w 2376240"/>
              <a:gd name="connsiteY2" fmla="*/ 0 h 460294"/>
              <a:gd name="connsiteX3" fmla="*/ 2376240 w 2376240"/>
              <a:gd name="connsiteY3" fmla="*/ 184506 h 460294"/>
              <a:gd name="connsiteX4" fmla="*/ 2191734 w 2376240"/>
              <a:gd name="connsiteY4" fmla="*/ 369012 h 460294"/>
              <a:gd name="connsiteX5" fmla="*/ 147132 w 2376240"/>
              <a:gd name="connsiteY5" fmla="*/ 365571 h 460294"/>
              <a:gd name="connsiteX6" fmla="*/ 148987 w 2376240"/>
              <a:gd name="connsiteY6" fmla="*/ 460294 h 460294"/>
              <a:gd name="connsiteX0" fmla="*/ 89750 w 2317003"/>
              <a:gd name="connsiteY0" fmla="*/ 460294 h 460294"/>
              <a:gd name="connsiteX1" fmla="*/ 92657 w 2317003"/>
              <a:gd name="connsiteY1" fmla="*/ 3621 h 460294"/>
              <a:gd name="connsiteX2" fmla="*/ 2132497 w 2317003"/>
              <a:gd name="connsiteY2" fmla="*/ 0 h 460294"/>
              <a:gd name="connsiteX3" fmla="*/ 2317003 w 2317003"/>
              <a:gd name="connsiteY3" fmla="*/ 184506 h 460294"/>
              <a:gd name="connsiteX4" fmla="*/ 2132497 w 2317003"/>
              <a:gd name="connsiteY4" fmla="*/ 369012 h 460294"/>
              <a:gd name="connsiteX5" fmla="*/ 87895 w 2317003"/>
              <a:gd name="connsiteY5" fmla="*/ 365571 h 460294"/>
              <a:gd name="connsiteX6" fmla="*/ 89750 w 2317003"/>
              <a:gd name="connsiteY6" fmla="*/ 460294 h 460294"/>
              <a:gd name="connsiteX0" fmla="*/ 95941 w 2323194"/>
              <a:gd name="connsiteY0" fmla="*/ 460294 h 460294"/>
              <a:gd name="connsiteX1" fmla="*/ 90518 w 2323194"/>
              <a:gd name="connsiteY1" fmla="*/ 3621 h 460294"/>
              <a:gd name="connsiteX2" fmla="*/ 2138688 w 2323194"/>
              <a:gd name="connsiteY2" fmla="*/ 0 h 460294"/>
              <a:gd name="connsiteX3" fmla="*/ 2323194 w 2323194"/>
              <a:gd name="connsiteY3" fmla="*/ 184506 h 460294"/>
              <a:gd name="connsiteX4" fmla="*/ 2138688 w 2323194"/>
              <a:gd name="connsiteY4" fmla="*/ 369012 h 460294"/>
              <a:gd name="connsiteX5" fmla="*/ 94086 w 2323194"/>
              <a:gd name="connsiteY5" fmla="*/ 365571 h 460294"/>
              <a:gd name="connsiteX6" fmla="*/ 95941 w 2323194"/>
              <a:gd name="connsiteY6" fmla="*/ 460294 h 460294"/>
              <a:gd name="connsiteX0" fmla="*/ 61895 w 2289148"/>
              <a:gd name="connsiteY0" fmla="*/ 460294 h 460294"/>
              <a:gd name="connsiteX1" fmla="*/ 56472 w 2289148"/>
              <a:gd name="connsiteY1" fmla="*/ 3621 h 460294"/>
              <a:gd name="connsiteX2" fmla="*/ 2104642 w 2289148"/>
              <a:gd name="connsiteY2" fmla="*/ 0 h 460294"/>
              <a:gd name="connsiteX3" fmla="*/ 2289148 w 2289148"/>
              <a:gd name="connsiteY3" fmla="*/ 184506 h 460294"/>
              <a:gd name="connsiteX4" fmla="*/ 2104642 w 2289148"/>
              <a:gd name="connsiteY4" fmla="*/ 369012 h 460294"/>
              <a:gd name="connsiteX5" fmla="*/ 60040 w 2289148"/>
              <a:gd name="connsiteY5" fmla="*/ 365571 h 460294"/>
              <a:gd name="connsiteX6" fmla="*/ 61895 w 2289148"/>
              <a:gd name="connsiteY6" fmla="*/ 460294 h 4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9148" h="460294">
                <a:moveTo>
                  <a:pt x="61895" y="460294"/>
                </a:moveTo>
                <a:cubicBezTo>
                  <a:pt x="62689" y="399969"/>
                  <a:pt x="-74058" y="210178"/>
                  <a:pt x="56472" y="3621"/>
                </a:cubicBezTo>
                <a:lnTo>
                  <a:pt x="2104642" y="0"/>
                </a:lnTo>
                <a:lnTo>
                  <a:pt x="2289148" y="184506"/>
                </a:lnTo>
                <a:lnTo>
                  <a:pt x="2104642" y="369012"/>
                </a:lnTo>
                <a:lnTo>
                  <a:pt x="60040" y="365571"/>
                </a:lnTo>
                <a:cubicBezTo>
                  <a:pt x="60658" y="397145"/>
                  <a:pt x="61277" y="428720"/>
                  <a:pt x="61895" y="460294"/>
                </a:cubicBezTo>
                <a:close/>
              </a:path>
            </a:pathLst>
          </a:custGeom>
          <a:solidFill>
            <a:srgbClr val="6B6B6B"/>
          </a:solidFill>
          <a:ln>
            <a:noFill/>
          </a:ln>
        </p:spPr>
        <p:txBody>
          <a:bodyPr wrap="square" lIns="320279" tIns="64056" bIns="192167" rtlCol="0">
            <a:spAutoFit/>
          </a:bodyPr>
          <a:lstStyle/>
          <a:p>
            <a:pPr defTabSz="1625030" fontAlgn="auto">
              <a:spcBef>
                <a:spcPts val="0"/>
              </a:spcBef>
              <a:spcAft>
                <a:spcPts val="0"/>
              </a:spcAft>
            </a:pPr>
            <a:r>
              <a:rPr lang="pt-BR" sz="1400" b="1" kern="0" dirty="0">
                <a:solidFill>
                  <a:prstClr val="white"/>
                </a:solidFill>
                <a:latin typeface="Calibri" panose="020F0502020204030204" pitchFamily="34" charset="0"/>
                <a:cs typeface="Arial"/>
                <a:sym typeface="Arial"/>
              </a:rPr>
              <a:t>Justificativas dos 45% que enxergam médio e alto esforço:</a:t>
            </a:r>
          </a:p>
        </p:txBody>
      </p:sp>
      <p:sp>
        <p:nvSpPr>
          <p:cNvPr id="16" name="CaixaDeTexto 15">
            <a:extLst>
              <a:ext uri="{FF2B5EF4-FFF2-40B4-BE49-F238E27FC236}">
                <a16:creationId xmlns:a16="http://schemas.microsoft.com/office/drawing/2014/main" id="{C1B0DFF4-67D8-9F11-C57B-FCF364B8D3E2}"/>
              </a:ext>
            </a:extLst>
          </p:cNvPr>
          <p:cNvSpPr txBox="1"/>
          <p:nvPr/>
        </p:nvSpPr>
        <p:spPr>
          <a:xfrm>
            <a:off x="5335597" y="1775700"/>
            <a:ext cx="5344372" cy="3939540"/>
          </a:xfrm>
          <a:prstGeom prst="rect">
            <a:avLst/>
          </a:prstGeom>
          <a:noFill/>
        </p:spPr>
        <p:txBody>
          <a:bodyPr wrap="square" rtlCol="0">
            <a:spAutoFit/>
          </a:bodyPr>
          <a:lstStyle/>
          <a:p>
            <a:pPr marL="285750" indent="-285750" algn="just" fontAlgn="auto">
              <a:spcBef>
                <a:spcPts val="600"/>
              </a:spcBef>
              <a:spcAft>
                <a:spcPts val="600"/>
              </a:spcAft>
              <a:buFont typeface="Arial" panose="020B0604020202020204" pitchFamily="34" charset="0"/>
              <a:buChar char="•"/>
            </a:pPr>
            <a:r>
              <a:rPr lang="pt-BR" sz="1200" dirty="0">
                <a:solidFill>
                  <a:prstClr val="black">
                    <a:lumMod val="75000"/>
                    <a:lumOff val="25000"/>
                  </a:prstClr>
                </a:solidFill>
                <a:latin typeface="Calibri" panose="020F0502020204030204"/>
                <a:cs typeface="+mn-cs"/>
              </a:rPr>
              <a:t>“Tive problemas, quando minha filha necessitou de um exame específico e as atendentes não sabiam me informar onde poderia ser feito, tive que procurar por conta própria.”</a:t>
            </a:r>
          </a:p>
          <a:p>
            <a:pPr marL="285750" indent="-285750" algn="just" fontAlgn="auto">
              <a:spcBef>
                <a:spcPts val="600"/>
              </a:spcBef>
              <a:spcAft>
                <a:spcPts val="600"/>
              </a:spcAft>
              <a:buFont typeface="Arial" panose="020B0604020202020204" pitchFamily="34" charset="0"/>
              <a:buChar char="•"/>
            </a:pPr>
            <a:r>
              <a:rPr lang="pt-BR" sz="1200" dirty="0">
                <a:solidFill>
                  <a:prstClr val="black">
                    <a:lumMod val="75000"/>
                    <a:lumOff val="25000"/>
                  </a:prstClr>
                </a:solidFill>
                <a:latin typeface="Calibri" panose="020F0502020204030204"/>
                <a:cs typeface="+mn-cs"/>
              </a:rPr>
              <a:t>“Nunca consigo resolver. Nunca tem acesso ao nosso problema.”</a:t>
            </a:r>
          </a:p>
          <a:p>
            <a:pPr marL="285750" indent="-285750" algn="just" fontAlgn="auto">
              <a:spcBef>
                <a:spcPts val="600"/>
              </a:spcBef>
              <a:spcAft>
                <a:spcPts val="600"/>
              </a:spcAft>
              <a:buFont typeface="Arial" panose="020B0604020202020204" pitchFamily="34" charset="0"/>
              <a:buChar char="•"/>
            </a:pPr>
            <a:r>
              <a:rPr lang="pt-BR" sz="1200" dirty="0">
                <a:solidFill>
                  <a:prstClr val="black">
                    <a:lumMod val="75000"/>
                    <a:lumOff val="25000"/>
                  </a:prstClr>
                </a:solidFill>
                <a:latin typeface="Calibri" panose="020F0502020204030204"/>
                <a:cs typeface="+mn-cs"/>
              </a:rPr>
              <a:t>“SAC nem toda vez conseguiu resolver minha situação e muito complicado falar com eles.”</a:t>
            </a:r>
          </a:p>
          <a:p>
            <a:pPr marL="285750" indent="-285750" algn="just" fontAlgn="auto">
              <a:spcBef>
                <a:spcPts val="600"/>
              </a:spcBef>
              <a:spcAft>
                <a:spcPts val="600"/>
              </a:spcAft>
              <a:buFont typeface="Arial" panose="020B0604020202020204" pitchFamily="34" charset="0"/>
              <a:buChar char="•"/>
            </a:pPr>
            <a:r>
              <a:rPr lang="pt-BR" sz="1200" dirty="0">
                <a:solidFill>
                  <a:prstClr val="black">
                    <a:lumMod val="75000"/>
                    <a:lumOff val="25000"/>
                  </a:prstClr>
                </a:solidFill>
                <a:latin typeface="Calibri" panose="020F0502020204030204"/>
                <a:cs typeface="+mn-cs"/>
              </a:rPr>
              <a:t>“Dificuldade de falar nos canais de atendimento.”</a:t>
            </a:r>
          </a:p>
          <a:p>
            <a:pPr marL="285750" indent="-285750" algn="just" fontAlgn="auto">
              <a:spcBef>
                <a:spcPts val="600"/>
              </a:spcBef>
              <a:spcAft>
                <a:spcPts val="600"/>
              </a:spcAft>
              <a:buFont typeface="Arial" panose="020B0604020202020204" pitchFamily="34" charset="0"/>
              <a:buChar char="•"/>
            </a:pPr>
            <a:r>
              <a:rPr lang="pt-BR" sz="1200" dirty="0">
                <a:solidFill>
                  <a:prstClr val="black">
                    <a:lumMod val="75000"/>
                    <a:lumOff val="25000"/>
                  </a:prstClr>
                </a:solidFill>
                <a:latin typeface="Calibri" panose="020F0502020204030204"/>
                <a:cs typeface="+mn-cs"/>
              </a:rPr>
              <a:t>“Demora para atender ligações, demora na liberação de medicamento.”</a:t>
            </a:r>
          </a:p>
          <a:p>
            <a:pPr marL="285750" indent="-285750" algn="just" fontAlgn="auto">
              <a:spcBef>
                <a:spcPts val="600"/>
              </a:spcBef>
              <a:spcAft>
                <a:spcPts val="600"/>
              </a:spcAft>
              <a:buFont typeface="Arial" panose="020B0604020202020204" pitchFamily="34" charset="0"/>
              <a:buChar char="•"/>
            </a:pPr>
            <a:r>
              <a:rPr lang="pt-BR" sz="1200" dirty="0">
                <a:solidFill>
                  <a:prstClr val="black">
                    <a:lumMod val="75000"/>
                    <a:lumOff val="25000"/>
                  </a:prstClr>
                </a:solidFill>
                <a:latin typeface="Calibri" panose="020F0502020204030204"/>
                <a:cs typeface="+mn-cs"/>
              </a:rPr>
              <a:t>“Dificuldade de acesso para dúvidas e reclamações e baixa capacidade dos atendentes de solucionar o problema. Canal por WhatsApp que é com IA com opções insuficientes.”</a:t>
            </a:r>
          </a:p>
          <a:p>
            <a:pPr marL="285750" indent="-285750" algn="just" fontAlgn="auto">
              <a:spcBef>
                <a:spcPts val="600"/>
              </a:spcBef>
              <a:spcAft>
                <a:spcPts val="600"/>
              </a:spcAft>
              <a:buFont typeface="Arial" panose="020B0604020202020204" pitchFamily="34" charset="0"/>
              <a:buChar char="•"/>
            </a:pPr>
            <a:r>
              <a:rPr lang="pt-BR" sz="1200" dirty="0">
                <a:solidFill>
                  <a:prstClr val="black">
                    <a:lumMod val="75000"/>
                    <a:lumOff val="25000"/>
                  </a:prstClr>
                </a:solidFill>
                <a:latin typeface="Calibri" panose="020F0502020204030204"/>
                <a:cs typeface="+mn-cs"/>
              </a:rPr>
              <a:t>“Uma luta pra conseguir falar com alguém seja por ligação ou WhatsApp, quando consegue por mensagem demora e nos abandona rápido demais e sem resolver a dúvida .”</a:t>
            </a:r>
          </a:p>
          <a:p>
            <a:pPr marL="285750" indent="-285750" algn="just" fontAlgn="auto">
              <a:spcBef>
                <a:spcPts val="600"/>
              </a:spcBef>
              <a:spcAft>
                <a:spcPts val="600"/>
              </a:spcAft>
              <a:buFont typeface="Arial" panose="020B0604020202020204" pitchFamily="34" charset="0"/>
              <a:buChar char="•"/>
            </a:pPr>
            <a:r>
              <a:rPr lang="pt-BR" sz="1200" dirty="0">
                <a:solidFill>
                  <a:prstClr val="black">
                    <a:lumMod val="75000"/>
                    <a:lumOff val="25000"/>
                  </a:prstClr>
                </a:solidFill>
                <a:latin typeface="Calibri" panose="020F0502020204030204"/>
                <a:cs typeface="+mn-cs"/>
              </a:rPr>
              <a:t>“Difícil o acesso para contato.”</a:t>
            </a:r>
          </a:p>
        </p:txBody>
      </p:sp>
      <p:grpSp>
        <p:nvGrpSpPr>
          <p:cNvPr id="30" name="Agrupar 29">
            <a:extLst>
              <a:ext uri="{FF2B5EF4-FFF2-40B4-BE49-F238E27FC236}">
                <a16:creationId xmlns:a16="http://schemas.microsoft.com/office/drawing/2014/main" id="{45809B6D-CA9C-D043-808C-C7C7DB890226}"/>
              </a:ext>
            </a:extLst>
          </p:cNvPr>
          <p:cNvGrpSpPr/>
          <p:nvPr/>
        </p:nvGrpSpPr>
        <p:grpSpPr>
          <a:xfrm>
            <a:off x="-6309" y="2125735"/>
            <a:ext cx="2215434" cy="1015233"/>
            <a:chOff x="-6309" y="2204864"/>
            <a:chExt cx="2215434" cy="1015233"/>
          </a:xfrm>
        </p:grpSpPr>
        <p:sp>
          <p:nvSpPr>
            <p:cNvPr id="31" name="Retângulo 30">
              <a:extLst>
                <a:ext uri="{FF2B5EF4-FFF2-40B4-BE49-F238E27FC236}">
                  <a16:creationId xmlns:a16="http://schemas.microsoft.com/office/drawing/2014/main" id="{4ED264D7-0355-C928-DB72-DBE4E54EB81F}"/>
                </a:ext>
              </a:extLst>
            </p:cNvPr>
            <p:cNvSpPr/>
            <p:nvPr/>
          </p:nvSpPr>
          <p:spPr>
            <a:xfrm>
              <a:off x="109203" y="2424684"/>
              <a:ext cx="2099922" cy="690955"/>
            </a:xfrm>
            <a:prstGeom prst="rect">
              <a:avLst/>
            </a:prstGeom>
            <a:solidFill>
              <a:sysClr val="window" lastClr="FFFFFF">
                <a:lumMod val="95000"/>
              </a:sys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id="{ACF232CA-5EEA-B526-BA1A-7B1AD86B1CDB}"/>
                </a:ext>
              </a:extLst>
            </p:cNvPr>
            <p:cNvSpPr/>
            <p:nvPr/>
          </p:nvSpPr>
          <p:spPr>
            <a:xfrm>
              <a:off x="204446" y="2665568"/>
              <a:ext cx="420424" cy="389235"/>
            </a:xfrm>
            <a:prstGeom prst="ellipse">
              <a:avLst/>
            </a:prstGeom>
            <a:solidFill>
              <a:srgbClr val="FFE699"/>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rPr>
                <a:t>81</a:t>
              </a:r>
              <a:endParaRPr kumimoji="0" lang="pt-BR" sz="12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endParaRPr>
            </a:p>
          </p:txBody>
        </p:sp>
        <p:sp>
          <p:nvSpPr>
            <p:cNvPr id="33" name="CaixaDeTexto 32">
              <a:extLst>
                <a:ext uri="{FF2B5EF4-FFF2-40B4-BE49-F238E27FC236}">
                  <a16:creationId xmlns:a16="http://schemas.microsoft.com/office/drawing/2014/main" id="{1990E279-8C64-0913-4C0D-7A745827686B}"/>
                </a:ext>
              </a:extLst>
            </p:cNvPr>
            <p:cNvSpPr txBox="1"/>
            <p:nvPr/>
          </p:nvSpPr>
          <p:spPr>
            <a:xfrm>
              <a:off x="179714" y="2451085"/>
              <a:ext cx="447558"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white">
                      <a:lumMod val="50000"/>
                    </a:prstClr>
                  </a:solidFill>
                  <a:effectLst/>
                  <a:uLnTx/>
                  <a:uFillTx/>
                  <a:latin typeface="Calibri" panose="020F0502020204030204"/>
                  <a:cs typeface="+mn-cs"/>
                </a:rPr>
                <a:t>2020</a:t>
              </a:r>
            </a:p>
          </p:txBody>
        </p:sp>
        <p:sp>
          <p:nvSpPr>
            <p:cNvPr id="34" name="Elipse 33">
              <a:extLst>
                <a:ext uri="{FF2B5EF4-FFF2-40B4-BE49-F238E27FC236}">
                  <a16:creationId xmlns:a16="http://schemas.microsoft.com/office/drawing/2014/main" id="{7F316314-2FAA-3B3D-6507-ED2DF009D28A}"/>
                </a:ext>
              </a:extLst>
            </p:cNvPr>
            <p:cNvSpPr/>
            <p:nvPr/>
          </p:nvSpPr>
          <p:spPr>
            <a:xfrm>
              <a:off x="708546" y="2663220"/>
              <a:ext cx="420424" cy="389235"/>
            </a:xfrm>
            <a:prstGeom prst="ellipse">
              <a:avLst/>
            </a:prstGeom>
            <a:solidFill>
              <a:srgbClr val="FF7C80"/>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74</a:t>
              </a:r>
              <a:endParaRPr kumimoji="0" lang="pt-BR" sz="12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35" name="CaixaDeTexto 34">
              <a:extLst>
                <a:ext uri="{FF2B5EF4-FFF2-40B4-BE49-F238E27FC236}">
                  <a16:creationId xmlns:a16="http://schemas.microsoft.com/office/drawing/2014/main" id="{449A7D31-B9C6-3510-D19B-39C0B7A42CB9}"/>
                </a:ext>
              </a:extLst>
            </p:cNvPr>
            <p:cNvSpPr txBox="1"/>
            <p:nvPr/>
          </p:nvSpPr>
          <p:spPr>
            <a:xfrm>
              <a:off x="683814" y="2448737"/>
              <a:ext cx="447558"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white">
                      <a:lumMod val="50000"/>
                    </a:prstClr>
                  </a:solidFill>
                  <a:effectLst/>
                  <a:uLnTx/>
                  <a:uFillTx/>
                  <a:latin typeface="Calibri" panose="020F0502020204030204"/>
                  <a:cs typeface="+mn-cs"/>
                </a:rPr>
                <a:t>2021</a:t>
              </a:r>
            </a:p>
          </p:txBody>
        </p:sp>
        <p:sp>
          <p:nvSpPr>
            <p:cNvPr id="36" name="Elipse 35">
              <a:extLst>
                <a:ext uri="{FF2B5EF4-FFF2-40B4-BE49-F238E27FC236}">
                  <a16:creationId xmlns:a16="http://schemas.microsoft.com/office/drawing/2014/main" id="{EB26C73B-F887-6CF4-4F6C-0D60BDCC8D29}"/>
                </a:ext>
              </a:extLst>
            </p:cNvPr>
            <p:cNvSpPr/>
            <p:nvPr/>
          </p:nvSpPr>
          <p:spPr>
            <a:xfrm>
              <a:off x="1176935" y="2667574"/>
              <a:ext cx="420424" cy="389235"/>
            </a:xfrm>
            <a:prstGeom prst="ellipse">
              <a:avLst/>
            </a:prstGeom>
            <a:solidFill>
              <a:srgbClr val="FF7C80"/>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75</a:t>
              </a:r>
              <a:endParaRPr kumimoji="0" lang="pt-BR" sz="1200" b="1" i="0" u="none" strike="noStrike" kern="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37" name="CaixaDeTexto 36">
              <a:extLst>
                <a:ext uri="{FF2B5EF4-FFF2-40B4-BE49-F238E27FC236}">
                  <a16:creationId xmlns:a16="http://schemas.microsoft.com/office/drawing/2014/main" id="{FDF384E7-9AD9-F534-2254-46ADCBD9AADB}"/>
                </a:ext>
              </a:extLst>
            </p:cNvPr>
            <p:cNvSpPr txBox="1"/>
            <p:nvPr/>
          </p:nvSpPr>
          <p:spPr>
            <a:xfrm>
              <a:off x="1152203" y="2453091"/>
              <a:ext cx="447558"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white">
                      <a:lumMod val="50000"/>
                    </a:prstClr>
                  </a:solidFill>
                  <a:effectLst/>
                  <a:uLnTx/>
                  <a:uFillTx/>
                  <a:latin typeface="Calibri" panose="020F0502020204030204"/>
                  <a:cs typeface="+mn-cs"/>
                </a:rPr>
                <a:t>2022</a:t>
              </a:r>
            </a:p>
          </p:txBody>
        </p:sp>
        <p:sp>
          <p:nvSpPr>
            <p:cNvPr id="38" name="Retângulo 37">
              <a:extLst>
                <a:ext uri="{FF2B5EF4-FFF2-40B4-BE49-F238E27FC236}">
                  <a16:creationId xmlns:a16="http://schemas.microsoft.com/office/drawing/2014/main" id="{FAA53263-7E38-F0DB-CEB4-A61B6229B282}"/>
                </a:ext>
              </a:extLst>
            </p:cNvPr>
            <p:cNvSpPr/>
            <p:nvPr/>
          </p:nvSpPr>
          <p:spPr>
            <a:xfrm>
              <a:off x="-6309" y="2243104"/>
              <a:ext cx="84071" cy="976993"/>
            </a:xfrm>
            <a:prstGeom prst="rect">
              <a:avLst/>
            </a:prstGeom>
            <a:solidFill>
              <a:sysClr val="window" lastClr="FFFFFF">
                <a:lumMod val="75000"/>
              </a:sys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CaixaDeTexto 38">
              <a:extLst>
                <a:ext uri="{FF2B5EF4-FFF2-40B4-BE49-F238E27FC236}">
                  <a16:creationId xmlns:a16="http://schemas.microsoft.com/office/drawing/2014/main" id="{F2432388-6295-D534-3544-7D16405C6784}"/>
                </a:ext>
              </a:extLst>
            </p:cNvPr>
            <p:cNvSpPr txBox="1"/>
            <p:nvPr/>
          </p:nvSpPr>
          <p:spPr>
            <a:xfrm>
              <a:off x="77762" y="2204864"/>
              <a:ext cx="187140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1" i="0" u="none" strike="noStrike" kern="0" cap="none" spc="0" normalizeH="0" baseline="0" noProof="0" dirty="0">
                  <a:ln>
                    <a:noFill/>
                  </a:ln>
                  <a:solidFill>
                    <a:prstClr val="white">
                      <a:lumMod val="50000"/>
                    </a:prstClr>
                  </a:solidFill>
                  <a:effectLst/>
                  <a:uLnTx/>
                  <a:uFillTx/>
                  <a:latin typeface="Calibri" panose="020F0502020204030204"/>
                  <a:cs typeface="+mn-cs"/>
                </a:rPr>
                <a:t>HISTÓRICO:</a:t>
              </a:r>
            </a:p>
          </p:txBody>
        </p:sp>
        <p:sp>
          <p:nvSpPr>
            <p:cNvPr id="40" name="Elipse 39">
              <a:extLst>
                <a:ext uri="{FF2B5EF4-FFF2-40B4-BE49-F238E27FC236}">
                  <a16:creationId xmlns:a16="http://schemas.microsoft.com/office/drawing/2014/main" id="{353E51DC-4F44-249A-637C-5602FF84A5E0}"/>
                </a:ext>
              </a:extLst>
            </p:cNvPr>
            <p:cNvSpPr/>
            <p:nvPr/>
          </p:nvSpPr>
          <p:spPr>
            <a:xfrm>
              <a:off x="1680991" y="2670905"/>
              <a:ext cx="420424" cy="389235"/>
            </a:xfrm>
            <a:prstGeom prst="ellipse">
              <a:avLst/>
            </a:prstGeom>
            <a:solidFill>
              <a:srgbClr val="FF7979"/>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78</a:t>
              </a:r>
              <a:endParaRPr kumimoji="0" lang="pt-BR" sz="1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1" name="CaixaDeTexto 40">
              <a:extLst>
                <a:ext uri="{FF2B5EF4-FFF2-40B4-BE49-F238E27FC236}">
                  <a16:creationId xmlns:a16="http://schemas.microsoft.com/office/drawing/2014/main" id="{37780ABC-6327-5B87-93EC-8402C2F90B69}"/>
                </a:ext>
              </a:extLst>
            </p:cNvPr>
            <p:cNvSpPr txBox="1"/>
            <p:nvPr/>
          </p:nvSpPr>
          <p:spPr>
            <a:xfrm>
              <a:off x="1656259" y="2456422"/>
              <a:ext cx="447558"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white">
                      <a:lumMod val="50000"/>
                    </a:prstClr>
                  </a:solidFill>
                  <a:effectLst/>
                  <a:uLnTx/>
                  <a:uFillTx/>
                  <a:latin typeface="Calibri" panose="020F0502020204030204"/>
                  <a:cs typeface="+mn-cs"/>
                </a:rPr>
                <a:t>2023</a:t>
              </a:r>
            </a:p>
          </p:txBody>
        </p:sp>
      </p:grpSp>
    </p:spTree>
    <p:extLst>
      <p:ext uri="{BB962C8B-B14F-4D97-AF65-F5344CB8AC3E}">
        <p14:creationId xmlns:p14="http://schemas.microsoft.com/office/powerpoint/2010/main" val="425234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heel(1)">
                                      <p:cBhvr>
                                        <p:cTn id="10" dur="10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heel(1)">
                                      <p:cBhvr>
                                        <p:cTn id="18" dur="1000"/>
                                        <p:tgtEl>
                                          <p:spTgt spid="5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1000"/>
                                        <p:tgtEl>
                                          <p:spTgt spid="54"/>
                                        </p:tgtEl>
                                      </p:cBhvr>
                                    </p:animEffect>
                                    <p:anim calcmode="lin" valueType="num">
                                      <p:cBhvr>
                                        <p:cTn id="24" dur="1000" fill="hold"/>
                                        <p:tgtEl>
                                          <p:spTgt spid="54"/>
                                        </p:tgtEl>
                                        <p:attrNameLst>
                                          <p:attrName>ppt_x</p:attrName>
                                        </p:attrNameLst>
                                      </p:cBhvr>
                                      <p:tavLst>
                                        <p:tav tm="0">
                                          <p:val>
                                            <p:strVal val="#ppt_x"/>
                                          </p:val>
                                        </p:tav>
                                        <p:tav tm="100000">
                                          <p:val>
                                            <p:strVal val="#ppt_x"/>
                                          </p:val>
                                        </p:tav>
                                      </p:tavLst>
                                    </p:anim>
                                    <p:anim calcmode="lin" valueType="num">
                                      <p:cBhvr>
                                        <p:cTn id="25" dur="1000" fill="hold"/>
                                        <p:tgtEl>
                                          <p:spTgt spid="5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anim calcmode="lin" valueType="num">
                                      <p:cBhvr>
                                        <p:cTn id="29" dur="1000" fill="hold"/>
                                        <p:tgtEl>
                                          <p:spTgt spid="55"/>
                                        </p:tgtEl>
                                        <p:attrNameLst>
                                          <p:attrName>ppt_x</p:attrName>
                                        </p:attrNameLst>
                                      </p:cBhvr>
                                      <p:tavLst>
                                        <p:tav tm="0">
                                          <p:val>
                                            <p:strVal val="#ppt_x"/>
                                          </p:val>
                                        </p:tav>
                                        <p:tav tm="100000">
                                          <p:val>
                                            <p:strVal val="#ppt_x"/>
                                          </p:val>
                                        </p:tav>
                                      </p:tavLst>
                                    </p:anim>
                                    <p:anim calcmode="lin" valueType="num">
                                      <p:cBhvr>
                                        <p:cTn id="30" dur="1000" fill="hold"/>
                                        <p:tgtEl>
                                          <p:spTgt spid="5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 presetClass="entr" presetSubtype="8" fill="hold" grpId="0" nodeType="afterEffect">
                                  <p:stCondLst>
                                    <p:cond delay="0"/>
                                  </p:stCondLst>
                                  <p:childTnLst>
                                    <p:set>
                                      <p:cBhvr>
                                        <p:cTn id="33" dur="1" fill="hold">
                                          <p:stCondLst>
                                            <p:cond delay="0"/>
                                          </p:stCondLst>
                                        </p:cTn>
                                        <p:tgtEl>
                                          <p:spTgt spid="60"/>
                                        </p:tgtEl>
                                        <p:attrNameLst>
                                          <p:attrName>style.visibility</p:attrName>
                                        </p:attrNameLst>
                                      </p:cBhvr>
                                      <p:to>
                                        <p:strVal val="visible"/>
                                      </p:to>
                                    </p:set>
                                    <p:anim calcmode="lin" valueType="num">
                                      <p:cBhvr additive="base">
                                        <p:cTn id="34" dur="500" fill="hold"/>
                                        <p:tgtEl>
                                          <p:spTgt spid="60"/>
                                        </p:tgtEl>
                                        <p:attrNameLst>
                                          <p:attrName>ppt_x</p:attrName>
                                        </p:attrNameLst>
                                      </p:cBhvr>
                                      <p:tavLst>
                                        <p:tav tm="0">
                                          <p:val>
                                            <p:strVal val="0-#ppt_w/2"/>
                                          </p:val>
                                        </p:tav>
                                        <p:tav tm="100000">
                                          <p:val>
                                            <p:strVal val="#ppt_x"/>
                                          </p:val>
                                        </p:tav>
                                      </p:tavLst>
                                    </p:anim>
                                    <p:anim calcmode="lin" valueType="num">
                                      <p:cBhvr additive="base">
                                        <p:cTn id="35" dur="500" fill="hold"/>
                                        <p:tgtEl>
                                          <p:spTgt spid="60"/>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500"/>
                                        <p:tgtEl>
                                          <p:spTgt spid="6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p:bldP spid="57" grpId="0"/>
      <p:bldP spid="58" grpId="0" animBg="1"/>
      <p:bldP spid="59" grpId="0" animBg="1"/>
      <p:bldP spid="60" grpId="0" animBg="1"/>
      <p:bldP spid="62" grpId="0" animBg="1"/>
      <p:bldP spid="14" grpId="0" animBg="1"/>
      <p:bldP spid="15" grpId="0" animBg="1"/>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B190540-BAEC-1DB4-7CD3-0201AEDEF67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Jornada do Cliente</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17" name="Gráfico 16">
            <a:extLst>
              <a:ext uri="{FF2B5EF4-FFF2-40B4-BE49-F238E27FC236}">
                <a16:creationId xmlns:a16="http://schemas.microsoft.com/office/drawing/2014/main" id="{64727C3E-39A6-CC81-B458-CD97B5231D70}"/>
              </a:ext>
            </a:extLst>
          </p:cNvPr>
          <p:cNvGraphicFramePr/>
          <p:nvPr>
            <p:extLst>
              <p:ext uri="{D42A27DB-BD31-4B8C-83A1-F6EECF244321}">
                <p14:modId xmlns:p14="http://schemas.microsoft.com/office/powerpoint/2010/main" val="4112026861"/>
              </p:ext>
            </p:extLst>
          </p:nvPr>
        </p:nvGraphicFramePr>
        <p:xfrm>
          <a:off x="648147" y="972991"/>
          <a:ext cx="7761857" cy="4673804"/>
        </p:xfrm>
        <a:graphic>
          <a:graphicData uri="http://schemas.openxmlformats.org/drawingml/2006/chart">
            <c:chart xmlns:c="http://schemas.openxmlformats.org/drawingml/2006/chart" xmlns:r="http://schemas.openxmlformats.org/officeDocument/2006/relationships" r:id="rId2"/>
          </a:graphicData>
        </a:graphic>
      </p:graphicFrame>
      <p:sp>
        <p:nvSpPr>
          <p:cNvPr id="35" name="CaixaDeTexto 34">
            <a:extLst>
              <a:ext uri="{FF2B5EF4-FFF2-40B4-BE49-F238E27FC236}">
                <a16:creationId xmlns:a16="http://schemas.microsoft.com/office/drawing/2014/main" id="{A4C2F4B5-8D92-063B-A23A-B4EF5D661340}"/>
              </a:ext>
            </a:extLst>
          </p:cNvPr>
          <p:cNvSpPr txBox="1"/>
          <p:nvPr/>
        </p:nvSpPr>
        <p:spPr>
          <a:xfrm>
            <a:off x="-35492" y="6166466"/>
            <a:ext cx="2821606" cy="246221"/>
          </a:xfrm>
          <a:prstGeom prst="rect">
            <a:avLst/>
          </a:prstGeom>
          <a:noFill/>
        </p:spPr>
        <p:txBody>
          <a:bodyPr wrap="none" rtlCol="0">
            <a:spAutoFit/>
          </a:bodyPr>
          <a:lstStyle/>
          <a:p>
            <a:pPr fontAlgn="auto">
              <a:spcBef>
                <a:spcPts val="0"/>
              </a:spcBef>
              <a:spcAft>
                <a:spcPts val="0"/>
              </a:spcAft>
            </a:pPr>
            <a:r>
              <a:rPr lang="pt-BR" sz="1000" dirty="0">
                <a:solidFill>
                  <a:schemeClr val="bg2">
                    <a:lumMod val="50000"/>
                  </a:schemeClr>
                </a:solidFill>
                <a:latin typeface="Calibri" panose="020F0502020204030204"/>
                <a:cs typeface="+mn-cs"/>
              </a:rPr>
              <a:t>Nota: Resultados apresentados em percentual (%).</a:t>
            </a:r>
          </a:p>
        </p:txBody>
      </p:sp>
      <p:graphicFrame>
        <p:nvGraphicFramePr>
          <p:cNvPr id="36" name="Tabela 35">
            <a:extLst>
              <a:ext uri="{FF2B5EF4-FFF2-40B4-BE49-F238E27FC236}">
                <a16:creationId xmlns:a16="http://schemas.microsoft.com/office/drawing/2014/main" id="{29E4EDF5-2FDF-C288-E45F-4EC0704A2EC6}"/>
              </a:ext>
            </a:extLst>
          </p:cNvPr>
          <p:cNvGraphicFramePr>
            <a:graphicFrameLocks noGrp="1"/>
          </p:cNvGraphicFramePr>
          <p:nvPr>
            <p:extLst>
              <p:ext uri="{D42A27DB-BD31-4B8C-83A1-F6EECF244321}">
                <p14:modId xmlns:p14="http://schemas.microsoft.com/office/powerpoint/2010/main" val="2501853986"/>
              </p:ext>
            </p:extLst>
          </p:nvPr>
        </p:nvGraphicFramePr>
        <p:xfrm>
          <a:off x="8929067" y="913142"/>
          <a:ext cx="1713600" cy="4484646"/>
        </p:xfrm>
        <a:graphic>
          <a:graphicData uri="http://schemas.openxmlformats.org/drawingml/2006/table">
            <a:tbl>
              <a:tblPr/>
              <a:tblGrid>
                <a:gridCol w="428400">
                  <a:extLst>
                    <a:ext uri="{9D8B030D-6E8A-4147-A177-3AD203B41FA5}">
                      <a16:colId xmlns:a16="http://schemas.microsoft.com/office/drawing/2014/main" val="1995534324"/>
                    </a:ext>
                  </a:extLst>
                </a:gridCol>
                <a:gridCol w="428400">
                  <a:extLst>
                    <a:ext uri="{9D8B030D-6E8A-4147-A177-3AD203B41FA5}">
                      <a16:colId xmlns:a16="http://schemas.microsoft.com/office/drawing/2014/main" val="1790336341"/>
                    </a:ext>
                  </a:extLst>
                </a:gridCol>
                <a:gridCol w="428400">
                  <a:extLst>
                    <a:ext uri="{9D8B030D-6E8A-4147-A177-3AD203B41FA5}">
                      <a16:colId xmlns:a16="http://schemas.microsoft.com/office/drawing/2014/main" val="515028303"/>
                    </a:ext>
                  </a:extLst>
                </a:gridCol>
                <a:gridCol w="428400">
                  <a:extLst>
                    <a:ext uri="{9D8B030D-6E8A-4147-A177-3AD203B41FA5}">
                      <a16:colId xmlns:a16="http://schemas.microsoft.com/office/drawing/2014/main" val="4208306558"/>
                    </a:ext>
                  </a:extLst>
                </a:gridCol>
              </a:tblGrid>
              <a:tr h="35337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200" b="1" i="0" u="none" strike="noStrike" dirty="0">
                          <a:solidFill>
                            <a:schemeClr val="tx1">
                              <a:lumMod val="75000"/>
                              <a:lumOff val="25000"/>
                            </a:schemeClr>
                          </a:solidFill>
                          <a:effectLst/>
                          <a:latin typeface="Calibri" panose="020F0502020204030204" pitchFamily="34" charset="0"/>
                        </a:rPr>
                        <a:t>2023</a:t>
                      </a:r>
                      <a:endParaRPr lang="pt-BR" sz="1200" b="1" i="0" u="none" strike="noStrike" dirty="0">
                        <a:solidFill>
                          <a:schemeClr val="tx1">
                            <a:lumMod val="75000"/>
                            <a:lumOff val="25000"/>
                          </a:schemeClr>
                        </a:solidFill>
                        <a:effectLst/>
                        <a:latin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200" b="1" i="0" u="none" strike="noStrike" dirty="0">
                          <a:solidFill>
                            <a:schemeClr val="tx1">
                              <a:lumMod val="75000"/>
                              <a:lumOff val="25000"/>
                            </a:schemeClr>
                          </a:solidFill>
                          <a:effectLst/>
                          <a:latin typeface="Calibri" panose="020F0502020204030204" pitchFamily="34" charset="0"/>
                        </a:rPr>
                        <a:t>2022</a:t>
                      </a:r>
                      <a:endParaRPr lang="pt-BR" sz="1200" b="1" i="0" u="none" strike="noStrike" dirty="0">
                        <a:solidFill>
                          <a:schemeClr val="tx1">
                            <a:lumMod val="75000"/>
                            <a:lumOff val="25000"/>
                          </a:schemeClr>
                        </a:solidFill>
                        <a:effectLst/>
                        <a:latin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2021</a:t>
                      </a: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2020</a:t>
                      </a: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4343037"/>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84</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en-US" sz="1200" b="1" i="0" u="none" strike="noStrike" kern="1200" dirty="0">
                          <a:solidFill>
                            <a:schemeClr val="tx1">
                              <a:lumMod val="75000"/>
                              <a:lumOff val="25000"/>
                            </a:schemeClr>
                          </a:solidFill>
                          <a:effectLst/>
                          <a:latin typeface="Calibri" panose="020F0502020204030204" pitchFamily="34" charset="0"/>
                          <a:ea typeface="+mn-ea"/>
                          <a:cs typeface="+mn-cs"/>
                        </a:rPr>
                        <a:t>85</a:t>
                      </a:r>
                      <a:endParaRPr lang="pt-BR" sz="1200" b="1" i="0" u="none" strike="noStrike" kern="1200" dirty="0">
                        <a:solidFill>
                          <a:schemeClr val="tx1">
                            <a:lumMod val="75000"/>
                            <a:lumOff val="25000"/>
                          </a:schemeClr>
                        </a:solidFill>
                        <a:effectLst/>
                        <a:latin typeface="Calibri" panose="020F0502020204030204" pitchFamily="34" charset="0"/>
                        <a:ea typeface="+mn-ea"/>
                        <a:cs typeface="+mn-cs"/>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90</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mn-cs"/>
                        </a:rPr>
                        <a:t>90</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016647009"/>
                  </a:ext>
                </a:extLst>
              </a:tr>
              <a:tr h="17668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64023"/>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tx1">
                              <a:lumMod val="75000"/>
                              <a:lumOff val="25000"/>
                            </a:schemeClr>
                          </a:solidFill>
                          <a:effectLst/>
                          <a:latin typeface="Calibri" panose="020F0502020204030204" pitchFamily="34" charset="0"/>
                        </a:rPr>
                        <a:t>81</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en-US" sz="1200" b="1" i="0" u="none" strike="noStrike" dirty="0">
                          <a:solidFill>
                            <a:schemeClr val="tx1">
                              <a:lumMod val="75000"/>
                              <a:lumOff val="25000"/>
                            </a:schemeClr>
                          </a:solidFill>
                          <a:effectLst/>
                          <a:latin typeface="Calibri" panose="020F0502020204030204" pitchFamily="34" charset="0"/>
                        </a:rPr>
                        <a:t>81</a:t>
                      </a:r>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dirty="0">
                          <a:solidFill>
                            <a:schemeClr val="tx1">
                              <a:lumMod val="75000"/>
                              <a:lumOff val="25000"/>
                            </a:schemeClr>
                          </a:solidFill>
                          <a:effectLst/>
                          <a:latin typeface="Calibri" panose="020F0502020204030204" pitchFamily="34" charset="0"/>
                        </a:rPr>
                        <a:t>87</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dirty="0">
                          <a:solidFill>
                            <a:schemeClr val="tx1">
                              <a:lumMod val="75000"/>
                              <a:lumOff val="25000"/>
                            </a:schemeClr>
                          </a:solidFill>
                          <a:effectLst/>
                          <a:latin typeface="Calibri" panose="020F0502020204030204" pitchFamily="34" charset="0"/>
                        </a:rPr>
                        <a:t>88</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2338854297"/>
                  </a:ext>
                </a:extLst>
              </a:tr>
              <a:tr h="17668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9298206"/>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69</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en-US" sz="1200" b="1" i="0" u="none" strike="noStrike" dirty="0">
                          <a:solidFill>
                            <a:schemeClr val="bg1"/>
                          </a:solidFill>
                          <a:effectLst/>
                          <a:latin typeface="Calibri" panose="020F0502020204030204" pitchFamily="34" charset="0"/>
                        </a:rPr>
                        <a:t>65</a:t>
                      </a: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dirty="0">
                          <a:solidFill>
                            <a:srgbClr val="FFFFFF"/>
                          </a:solidFill>
                          <a:effectLst/>
                          <a:latin typeface="Calibri" panose="020F0502020204030204" pitchFamily="34" charset="0"/>
                        </a:rPr>
                        <a:t>73</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dirty="0">
                          <a:solidFill>
                            <a:srgbClr val="FFFFFF"/>
                          </a:solidFill>
                          <a:effectLst/>
                          <a:latin typeface="Calibri" panose="020F0502020204030204" pitchFamily="34" charset="0"/>
                        </a:rPr>
                        <a:t>75</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1164019509"/>
                  </a:ext>
                </a:extLst>
              </a:tr>
              <a:tr h="17668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6688008"/>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77</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en-US" sz="1200" b="1" i="0" u="none" strike="noStrike" dirty="0">
                          <a:solidFill>
                            <a:schemeClr val="bg1"/>
                          </a:solidFill>
                          <a:effectLst/>
                          <a:latin typeface="Calibri" panose="020F0502020204030204" pitchFamily="34" charset="0"/>
                        </a:rPr>
                        <a:t>76</a:t>
                      </a: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dirty="0">
                          <a:solidFill>
                            <a:schemeClr val="bg1"/>
                          </a:solidFill>
                          <a:effectLst/>
                          <a:latin typeface="Calibri" panose="020F0502020204030204" pitchFamily="34" charset="0"/>
                        </a:rPr>
                        <a:t>79</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dirty="0">
                          <a:solidFill>
                            <a:srgbClr val="404040"/>
                          </a:solidFill>
                          <a:effectLst/>
                          <a:latin typeface="Calibri" panose="020F0502020204030204" pitchFamily="34" charset="0"/>
                        </a:rPr>
                        <a:t>82</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1416595624"/>
                  </a:ext>
                </a:extLst>
              </a:tr>
              <a:tr h="18886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85075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77</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en-US" sz="1200" b="1" i="0" u="none" strike="noStrike" dirty="0">
                          <a:solidFill>
                            <a:schemeClr val="bg1"/>
                          </a:solidFill>
                          <a:effectLst/>
                          <a:latin typeface="Calibri" panose="020F0502020204030204" pitchFamily="34" charset="0"/>
                        </a:rPr>
                        <a:t>72</a:t>
                      </a: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dirty="0">
                          <a:solidFill>
                            <a:srgbClr val="FFFFFF"/>
                          </a:solidFill>
                          <a:effectLst/>
                          <a:latin typeface="Calibri" panose="020F0502020204030204" pitchFamily="34" charset="0"/>
                        </a:rPr>
                        <a:t>72</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dirty="0">
                          <a:solidFill>
                            <a:srgbClr val="FFFFFF"/>
                          </a:solidFill>
                          <a:effectLst/>
                          <a:latin typeface="Calibri" panose="020F0502020204030204" pitchFamily="34" charset="0"/>
                        </a:rPr>
                        <a:t>76</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1658058622"/>
                  </a:ext>
                </a:extLst>
              </a:tr>
              <a:tr h="18886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4858596"/>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76</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en-US" sz="1200" b="1" i="0" u="none" strike="noStrike" dirty="0">
                          <a:solidFill>
                            <a:schemeClr val="bg1"/>
                          </a:solidFill>
                          <a:effectLst/>
                          <a:latin typeface="Calibri" panose="020F0502020204030204" pitchFamily="34" charset="0"/>
                        </a:rPr>
                        <a:t>77</a:t>
                      </a: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dirty="0">
                          <a:solidFill>
                            <a:schemeClr val="bg1"/>
                          </a:solidFill>
                          <a:effectLst/>
                          <a:latin typeface="Calibri" panose="020F0502020204030204" pitchFamily="34" charset="0"/>
                        </a:rPr>
                        <a:t>78</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dirty="0">
                          <a:solidFill>
                            <a:srgbClr val="404040"/>
                          </a:solidFill>
                          <a:effectLst/>
                          <a:latin typeface="Calibri" panose="020F0502020204030204" pitchFamily="34" charset="0"/>
                        </a:rPr>
                        <a:t>82</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1434138072"/>
                  </a:ext>
                </a:extLst>
              </a:tr>
              <a:tr h="18886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67864"/>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69</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en-US" sz="1200" b="1" i="0" u="none" strike="noStrike" dirty="0">
                          <a:solidFill>
                            <a:schemeClr val="bg1"/>
                          </a:solidFill>
                          <a:effectLst/>
                          <a:latin typeface="Calibri" panose="020F0502020204030204" pitchFamily="34" charset="0"/>
                        </a:rPr>
                        <a:t>65</a:t>
                      </a: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dirty="0">
                          <a:solidFill>
                            <a:srgbClr val="FFFFFF"/>
                          </a:solidFill>
                          <a:effectLst/>
                          <a:latin typeface="Calibri" panose="020F0502020204030204" pitchFamily="34" charset="0"/>
                        </a:rPr>
                        <a:t>73</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dirty="0">
                          <a:solidFill>
                            <a:srgbClr val="FFFFFF"/>
                          </a:solidFill>
                          <a:effectLst/>
                          <a:latin typeface="Calibri" panose="020F0502020204030204" pitchFamily="34" charset="0"/>
                        </a:rPr>
                        <a:t>75</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740203502"/>
                  </a:ext>
                </a:extLst>
              </a:tr>
              <a:tr h="144000">
                <a:tc>
                  <a:txBody>
                    <a:bodyPr/>
                    <a:lstStyle/>
                    <a:p>
                      <a:pPr algn="ctr" fontAlgn="ctr"/>
                      <a:endParaRPr lang="pt-BR" sz="1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9156512"/>
                  </a:ext>
                </a:extLst>
              </a:tr>
              <a:tr h="360000">
                <a:tc>
                  <a:txBody>
                    <a:bodyPr/>
                    <a:lstStyle/>
                    <a:p>
                      <a:pPr algn="ctr" fontAlgn="ctr"/>
                      <a:r>
                        <a:rPr lang="pt-BR" sz="1200" b="1" i="0" u="none" strike="noStrike" dirty="0">
                          <a:solidFill>
                            <a:schemeClr val="bg1"/>
                          </a:solidFill>
                          <a:effectLst/>
                          <a:latin typeface="Calibri" panose="020F0502020204030204" pitchFamily="34" charset="0"/>
                        </a:rPr>
                        <a:t>57</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en-US" sz="1200" b="1" i="0" u="none" strike="noStrike" dirty="0">
                          <a:solidFill>
                            <a:schemeClr val="bg1"/>
                          </a:solidFill>
                          <a:effectLst/>
                          <a:latin typeface="Calibri" panose="020F0502020204030204" pitchFamily="34" charset="0"/>
                        </a:rPr>
                        <a:t>59</a:t>
                      </a:r>
                      <a:endParaRPr lang="pt-BR" sz="1200" b="1" i="0" u="none" strike="noStrike" dirty="0">
                        <a:solidFill>
                          <a:schemeClr val="bg1"/>
                        </a:solidFill>
                        <a:effectLst/>
                        <a:latin typeface="Calibri" panose="020F0502020204030204" pitchFamily="34" charset="0"/>
                      </a:endParaRP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dirty="0">
                          <a:solidFill>
                            <a:srgbClr val="FFFFFF"/>
                          </a:solidFill>
                          <a:effectLst/>
                          <a:latin typeface="Calibri" panose="020F0502020204030204" pitchFamily="34" charset="0"/>
                        </a:rPr>
                        <a:t>65</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dirty="0">
                          <a:solidFill>
                            <a:srgbClr val="FFFFFF"/>
                          </a:solidFill>
                          <a:effectLst/>
                          <a:latin typeface="Calibri" panose="020F0502020204030204" pitchFamily="34" charset="0"/>
                        </a:rPr>
                        <a:t>67</a:t>
                      </a:r>
                    </a:p>
                  </a:txBody>
                  <a:tcPr marL="9525" marR="9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1067633923"/>
                  </a:ext>
                </a:extLst>
              </a:tr>
            </a:tbl>
          </a:graphicData>
        </a:graphic>
      </p:graphicFrame>
      <p:sp>
        <p:nvSpPr>
          <p:cNvPr id="53" name="Seta: para Baixo 52">
            <a:extLst>
              <a:ext uri="{FF2B5EF4-FFF2-40B4-BE49-F238E27FC236}">
                <a16:creationId xmlns:a16="http://schemas.microsoft.com/office/drawing/2014/main" id="{9C7FF16E-4199-2252-D098-9DAECCF7CF57}"/>
              </a:ext>
            </a:extLst>
          </p:cNvPr>
          <p:cNvSpPr/>
          <p:nvPr/>
        </p:nvSpPr>
        <p:spPr>
          <a:xfrm rot="10800000" flipV="1">
            <a:off x="8567312" y="1340768"/>
            <a:ext cx="236156" cy="261663"/>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 name="Imagem 2">
            <a:extLst>
              <a:ext uri="{FF2B5EF4-FFF2-40B4-BE49-F238E27FC236}">
                <a16:creationId xmlns:a16="http://schemas.microsoft.com/office/drawing/2014/main" id="{5B68F158-4777-D70B-DBD0-B1EBB7A759C9}"/>
              </a:ext>
            </a:extLst>
          </p:cNvPr>
          <p:cNvPicPr>
            <a:picLocks noChangeAspect="1"/>
          </p:cNvPicPr>
          <p:nvPr/>
        </p:nvPicPr>
        <p:blipFill>
          <a:blip r:embed="rId3"/>
          <a:stretch>
            <a:fillRect/>
          </a:stretch>
        </p:blipFill>
        <p:spPr>
          <a:xfrm>
            <a:off x="5728917" y="5739682"/>
            <a:ext cx="4066470" cy="597564"/>
          </a:xfrm>
          <a:prstGeom prst="rect">
            <a:avLst/>
          </a:prstGeom>
        </p:spPr>
      </p:pic>
      <p:pic>
        <p:nvPicPr>
          <p:cNvPr id="4" name="Imagem 3">
            <a:extLst>
              <a:ext uri="{FF2B5EF4-FFF2-40B4-BE49-F238E27FC236}">
                <a16:creationId xmlns:a16="http://schemas.microsoft.com/office/drawing/2014/main" id="{DA6C02E9-528C-0D20-D25F-5F5754B46AEF}"/>
              </a:ext>
            </a:extLst>
          </p:cNvPr>
          <p:cNvPicPr>
            <a:picLocks noChangeAspect="1"/>
          </p:cNvPicPr>
          <p:nvPr/>
        </p:nvPicPr>
        <p:blipFill>
          <a:blip r:embed="rId4"/>
          <a:stretch>
            <a:fillRect/>
          </a:stretch>
        </p:blipFill>
        <p:spPr>
          <a:xfrm>
            <a:off x="3646325" y="5733256"/>
            <a:ext cx="2075779" cy="608604"/>
          </a:xfrm>
          <a:prstGeom prst="rect">
            <a:avLst/>
          </a:prstGeom>
        </p:spPr>
      </p:pic>
      <p:sp>
        <p:nvSpPr>
          <p:cNvPr id="5" name="CaixaDeTexto 4">
            <a:extLst>
              <a:ext uri="{FF2B5EF4-FFF2-40B4-BE49-F238E27FC236}">
                <a16:creationId xmlns:a16="http://schemas.microsoft.com/office/drawing/2014/main" id="{99D808F2-7401-A41E-5702-C7708D8FD3D2}"/>
              </a:ext>
            </a:extLst>
          </p:cNvPr>
          <p:cNvSpPr txBox="1"/>
          <p:nvPr/>
        </p:nvSpPr>
        <p:spPr>
          <a:xfrm>
            <a:off x="-1896" y="4662486"/>
            <a:ext cx="1152128" cy="307724"/>
          </a:xfrm>
          <a:prstGeom prst="rect">
            <a:avLst/>
          </a:prstGeom>
          <a:noFill/>
        </p:spPr>
        <p:txBody>
          <a:bodyPr wrap="square" lIns="91390" tIns="45694" rIns="91390" bIns="45694" rtlCol="0">
            <a:spAutoFit/>
          </a:bodyPr>
          <a:lstStyle/>
          <a:p>
            <a:pPr algn="ctr" fontAlgn="auto">
              <a:spcBef>
                <a:spcPts val="0"/>
              </a:spcBef>
              <a:spcAft>
                <a:spcPts val="0"/>
              </a:spcAft>
            </a:pPr>
            <a:r>
              <a:rPr lang="pt-BR" sz="1400" b="1" dirty="0">
                <a:solidFill>
                  <a:srgbClr val="FF7C80"/>
                </a:solidFill>
                <a:latin typeface="Calibri" panose="020F0502020204030204"/>
                <a:cs typeface="+mn-cs"/>
              </a:rPr>
              <a:t>FRAQUEZAS</a:t>
            </a:r>
          </a:p>
        </p:txBody>
      </p:sp>
      <p:sp>
        <p:nvSpPr>
          <p:cNvPr id="6" name="Fluxograma: Processo 5">
            <a:extLst>
              <a:ext uri="{FF2B5EF4-FFF2-40B4-BE49-F238E27FC236}">
                <a16:creationId xmlns:a16="http://schemas.microsoft.com/office/drawing/2014/main" id="{05EFED0F-BE7F-E3D6-37F6-5D3596B6FD3A}"/>
              </a:ext>
            </a:extLst>
          </p:cNvPr>
          <p:cNvSpPr/>
          <p:nvPr/>
        </p:nvSpPr>
        <p:spPr>
          <a:xfrm>
            <a:off x="76271" y="1170955"/>
            <a:ext cx="10648639" cy="3770213"/>
          </a:xfrm>
          <a:prstGeom prst="flowChartProcess">
            <a:avLst/>
          </a:pr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Fluxograma: Processo 6">
            <a:extLst>
              <a:ext uri="{FF2B5EF4-FFF2-40B4-BE49-F238E27FC236}">
                <a16:creationId xmlns:a16="http://schemas.microsoft.com/office/drawing/2014/main" id="{F0796D6A-6C3E-DBA1-4B16-CC0E8D9BAFE9}"/>
              </a:ext>
            </a:extLst>
          </p:cNvPr>
          <p:cNvSpPr/>
          <p:nvPr/>
        </p:nvSpPr>
        <p:spPr>
          <a:xfrm>
            <a:off x="76271" y="4941168"/>
            <a:ext cx="10648639" cy="543080"/>
          </a:xfrm>
          <a:prstGeom prst="flowChartProcess">
            <a:avLst/>
          </a:pr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CaixaDeTexto 7">
            <a:extLst>
              <a:ext uri="{FF2B5EF4-FFF2-40B4-BE49-F238E27FC236}">
                <a16:creationId xmlns:a16="http://schemas.microsoft.com/office/drawing/2014/main" id="{EB045424-7E7A-911D-DFA1-51240A47F633}"/>
              </a:ext>
            </a:extLst>
          </p:cNvPr>
          <p:cNvSpPr txBox="1"/>
          <p:nvPr/>
        </p:nvSpPr>
        <p:spPr>
          <a:xfrm>
            <a:off x="-29220" y="5229200"/>
            <a:ext cx="981080" cy="307724"/>
          </a:xfrm>
          <a:prstGeom prst="rect">
            <a:avLst/>
          </a:prstGeom>
          <a:noFill/>
        </p:spPr>
        <p:txBody>
          <a:bodyPr wrap="square" lIns="91390" tIns="45694" rIns="91390" bIns="45694" rtlCol="0">
            <a:spAutoFit/>
          </a:bodyPr>
          <a:lstStyle/>
          <a:p>
            <a:pPr algn="ctr" fontAlgn="auto">
              <a:spcBef>
                <a:spcPts val="0"/>
              </a:spcBef>
              <a:spcAft>
                <a:spcPts val="0"/>
              </a:spcAft>
            </a:pPr>
            <a:r>
              <a:rPr lang="en-US" sz="1400" b="1" dirty="0">
                <a:solidFill>
                  <a:srgbClr val="FF7C80"/>
                </a:solidFill>
                <a:latin typeface="Calibri" panose="020F0502020204030204"/>
                <a:cs typeface="+mn-cs"/>
              </a:rPr>
              <a:t>AMEAÇA</a:t>
            </a:r>
            <a:endParaRPr lang="pt-BR" sz="1400" b="1" dirty="0">
              <a:solidFill>
                <a:srgbClr val="FF7C80"/>
              </a:solidFill>
              <a:latin typeface="Calibri" panose="020F0502020204030204"/>
              <a:cs typeface="+mn-cs"/>
            </a:endParaRPr>
          </a:p>
        </p:txBody>
      </p:sp>
      <p:sp>
        <p:nvSpPr>
          <p:cNvPr id="10" name="Seta: para Baixo 9">
            <a:extLst>
              <a:ext uri="{FF2B5EF4-FFF2-40B4-BE49-F238E27FC236}">
                <a16:creationId xmlns:a16="http://schemas.microsoft.com/office/drawing/2014/main" id="{CB4BF281-6B3E-DB35-1432-21C61AB81796}"/>
              </a:ext>
            </a:extLst>
          </p:cNvPr>
          <p:cNvSpPr/>
          <p:nvPr/>
        </p:nvSpPr>
        <p:spPr>
          <a:xfrm rot="10800000" flipV="1">
            <a:off x="8568135" y="2400591"/>
            <a:ext cx="236156" cy="261663"/>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Seta: para Baixo 10">
            <a:extLst>
              <a:ext uri="{FF2B5EF4-FFF2-40B4-BE49-F238E27FC236}">
                <a16:creationId xmlns:a16="http://schemas.microsoft.com/office/drawing/2014/main" id="{A7C3DAFB-1000-7EC6-3D41-95FE9FEB7EB4}"/>
              </a:ext>
            </a:extLst>
          </p:cNvPr>
          <p:cNvSpPr/>
          <p:nvPr/>
        </p:nvSpPr>
        <p:spPr>
          <a:xfrm rot="10800000" flipV="1">
            <a:off x="8567312" y="2961755"/>
            <a:ext cx="236156" cy="261663"/>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Seta: para Baixo 11">
            <a:extLst>
              <a:ext uri="{FF2B5EF4-FFF2-40B4-BE49-F238E27FC236}">
                <a16:creationId xmlns:a16="http://schemas.microsoft.com/office/drawing/2014/main" id="{AE196D3C-AE08-B2EB-98EC-67DA1EC26ACA}"/>
              </a:ext>
            </a:extLst>
          </p:cNvPr>
          <p:cNvSpPr/>
          <p:nvPr/>
        </p:nvSpPr>
        <p:spPr>
          <a:xfrm rot="10800000" flipV="1">
            <a:off x="8575174" y="3497305"/>
            <a:ext cx="236156" cy="261663"/>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Seta: para Baixo 12">
            <a:extLst>
              <a:ext uri="{FF2B5EF4-FFF2-40B4-BE49-F238E27FC236}">
                <a16:creationId xmlns:a16="http://schemas.microsoft.com/office/drawing/2014/main" id="{4A7C239A-4279-47FF-4D6B-DFB79FB20C12}"/>
              </a:ext>
            </a:extLst>
          </p:cNvPr>
          <p:cNvSpPr/>
          <p:nvPr/>
        </p:nvSpPr>
        <p:spPr>
          <a:xfrm rot="10800000" flipV="1">
            <a:off x="8577187" y="3998265"/>
            <a:ext cx="236156" cy="261663"/>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Seta: para Baixo 13">
            <a:extLst>
              <a:ext uri="{FF2B5EF4-FFF2-40B4-BE49-F238E27FC236}">
                <a16:creationId xmlns:a16="http://schemas.microsoft.com/office/drawing/2014/main" id="{CADA2358-FF4D-C698-850A-0F4A4219B0B6}"/>
              </a:ext>
            </a:extLst>
          </p:cNvPr>
          <p:cNvSpPr/>
          <p:nvPr/>
        </p:nvSpPr>
        <p:spPr>
          <a:xfrm rot="10800000" flipV="1">
            <a:off x="8575174" y="4581128"/>
            <a:ext cx="236156" cy="261663"/>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Seta: para Baixo 14">
            <a:extLst>
              <a:ext uri="{FF2B5EF4-FFF2-40B4-BE49-F238E27FC236}">
                <a16:creationId xmlns:a16="http://schemas.microsoft.com/office/drawing/2014/main" id="{9EF8D98A-5B23-B2CD-6C83-CB03B54D7256}"/>
              </a:ext>
            </a:extLst>
          </p:cNvPr>
          <p:cNvSpPr/>
          <p:nvPr/>
        </p:nvSpPr>
        <p:spPr>
          <a:xfrm rot="10800000" flipV="1">
            <a:off x="8575997" y="5110982"/>
            <a:ext cx="236156" cy="261663"/>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Seta: para Baixo 15">
            <a:extLst>
              <a:ext uri="{FF2B5EF4-FFF2-40B4-BE49-F238E27FC236}">
                <a16:creationId xmlns:a16="http://schemas.microsoft.com/office/drawing/2014/main" id="{EE294383-9C54-0C3F-D94B-F27D6ACA3E06}"/>
              </a:ext>
            </a:extLst>
          </p:cNvPr>
          <p:cNvSpPr/>
          <p:nvPr/>
        </p:nvSpPr>
        <p:spPr>
          <a:xfrm rot="10800000" flipV="1">
            <a:off x="8575174" y="1870680"/>
            <a:ext cx="236156" cy="261663"/>
          </a:xfrm>
          <a:prstGeom prst="downArrow">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17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1000"/>
                                        <p:tgtEl>
                                          <p:spTgt spid="53"/>
                                        </p:tgtEl>
                                      </p:cBhvr>
                                    </p:animEffect>
                                    <p:anim calcmode="lin" valueType="num">
                                      <p:cBhvr>
                                        <p:cTn id="11" dur="1000" fill="hold"/>
                                        <p:tgtEl>
                                          <p:spTgt spid="53"/>
                                        </p:tgtEl>
                                        <p:attrNameLst>
                                          <p:attrName>ppt_x</p:attrName>
                                        </p:attrNameLst>
                                      </p:cBhvr>
                                      <p:tavLst>
                                        <p:tav tm="0">
                                          <p:val>
                                            <p:strVal val="#ppt_x"/>
                                          </p:val>
                                        </p:tav>
                                        <p:tav tm="100000">
                                          <p:val>
                                            <p:strVal val="#ppt_x"/>
                                          </p:val>
                                        </p:tav>
                                      </p:tavLst>
                                    </p:anim>
                                    <p:anim calcmode="lin" valueType="num">
                                      <p:cBhvr>
                                        <p:cTn id="1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anim calcmode="lin" valueType="num">
                                      <p:cBhvr>
                                        <p:cTn id="56" dur="1000" fill="hold"/>
                                        <p:tgtEl>
                                          <p:spTgt spid="14"/>
                                        </p:tgtEl>
                                        <p:attrNameLst>
                                          <p:attrName>ppt_x</p:attrName>
                                        </p:attrNameLst>
                                      </p:cBhvr>
                                      <p:tavLst>
                                        <p:tav tm="0">
                                          <p:val>
                                            <p:strVal val="#ppt_x"/>
                                          </p:val>
                                        </p:tav>
                                        <p:tav tm="100000">
                                          <p:val>
                                            <p:strVal val="#ppt_x"/>
                                          </p:val>
                                        </p:tav>
                                      </p:tavLst>
                                    </p:anim>
                                    <p:anim calcmode="lin" valueType="num">
                                      <p:cBhvr>
                                        <p:cTn id="57" dur="1000" fill="hold"/>
                                        <p:tgtEl>
                                          <p:spTgt spid="1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 grpId="0"/>
      <p:bldP spid="6" grpId="0" animBg="1"/>
      <p:bldP spid="7" grpId="0" animBg="1"/>
      <p:bldP spid="8" grpId="0"/>
      <p:bldP spid="10" grpId="0" animBg="1"/>
      <p:bldP spid="11" grpId="0" animBg="1"/>
      <p:bldP spid="12" grpId="0" animBg="1"/>
      <p:bldP spid="13" grpId="0" animBg="1"/>
      <p:bldP spid="14" grpId="0" animBg="1"/>
      <p:bldP spid="15"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B190540-BAEC-1DB4-7CD3-0201AEDEF67F}"/>
              </a:ext>
            </a:extLst>
          </p:cNvPr>
          <p:cNvSpPr/>
          <p:nvPr/>
        </p:nvSpPr>
        <p:spPr>
          <a:xfrm>
            <a:off x="1" y="168832"/>
            <a:ext cx="8186400"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latin typeface="Arial Rounded MT Bold" panose="020F0704030504030204" pitchFamily="34" charset="0"/>
              </a:rPr>
              <a:t>Jornada do Cliente – Gênero e Faixa etária</a:t>
            </a:r>
            <a:endParaRPr lang="pt-BR" sz="2400" dirty="0">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3" name="Tabela 2">
            <a:extLst>
              <a:ext uri="{FF2B5EF4-FFF2-40B4-BE49-F238E27FC236}">
                <a16:creationId xmlns:a16="http://schemas.microsoft.com/office/drawing/2014/main" id="{10139124-8562-60B8-861D-5E7AE7985F15}"/>
              </a:ext>
            </a:extLst>
          </p:cNvPr>
          <p:cNvGraphicFramePr>
            <a:graphicFrameLocks noGrp="1"/>
          </p:cNvGraphicFramePr>
          <p:nvPr>
            <p:extLst>
              <p:ext uri="{D42A27DB-BD31-4B8C-83A1-F6EECF244321}">
                <p14:modId xmlns:p14="http://schemas.microsoft.com/office/powerpoint/2010/main" val="420848712"/>
              </p:ext>
            </p:extLst>
          </p:nvPr>
        </p:nvGraphicFramePr>
        <p:xfrm>
          <a:off x="80512" y="980377"/>
          <a:ext cx="10640325" cy="4731439"/>
        </p:xfrm>
        <a:graphic>
          <a:graphicData uri="http://schemas.openxmlformats.org/drawingml/2006/table">
            <a:tbl>
              <a:tblPr/>
              <a:tblGrid>
                <a:gridCol w="4428000">
                  <a:extLst>
                    <a:ext uri="{9D8B030D-6E8A-4147-A177-3AD203B41FA5}">
                      <a16:colId xmlns:a16="http://schemas.microsoft.com/office/drawing/2014/main" val="855960767"/>
                    </a:ext>
                  </a:extLst>
                </a:gridCol>
                <a:gridCol w="648000">
                  <a:extLst>
                    <a:ext uri="{9D8B030D-6E8A-4147-A177-3AD203B41FA5}">
                      <a16:colId xmlns:a16="http://schemas.microsoft.com/office/drawing/2014/main" val="3564945274"/>
                    </a:ext>
                  </a:extLst>
                </a:gridCol>
                <a:gridCol w="183874">
                  <a:extLst>
                    <a:ext uri="{9D8B030D-6E8A-4147-A177-3AD203B41FA5}">
                      <a16:colId xmlns:a16="http://schemas.microsoft.com/office/drawing/2014/main" val="626258300"/>
                    </a:ext>
                  </a:extLst>
                </a:gridCol>
                <a:gridCol w="648000">
                  <a:extLst>
                    <a:ext uri="{9D8B030D-6E8A-4147-A177-3AD203B41FA5}">
                      <a16:colId xmlns:a16="http://schemas.microsoft.com/office/drawing/2014/main" val="3714069949"/>
                    </a:ext>
                  </a:extLst>
                </a:gridCol>
                <a:gridCol w="648000">
                  <a:extLst>
                    <a:ext uri="{9D8B030D-6E8A-4147-A177-3AD203B41FA5}">
                      <a16:colId xmlns:a16="http://schemas.microsoft.com/office/drawing/2014/main" val="3288379899"/>
                    </a:ext>
                  </a:extLst>
                </a:gridCol>
                <a:gridCol w="196451">
                  <a:extLst>
                    <a:ext uri="{9D8B030D-6E8A-4147-A177-3AD203B41FA5}">
                      <a16:colId xmlns:a16="http://schemas.microsoft.com/office/drawing/2014/main" val="3934750973"/>
                    </a:ext>
                  </a:extLst>
                </a:gridCol>
                <a:gridCol w="648000">
                  <a:extLst>
                    <a:ext uri="{9D8B030D-6E8A-4147-A177-3AD203B41FA5}">
                      <a16:colId xmlns:a16="http://schemas.microsoft.com/office/drawing/2014/main" val="1328686774"/>
                    </a:ext>
                  </a:extLst>
                </a:gridCol>
                <a:gridCol w="648000">
                  <a:extLst>
                    <a:ext uri="{9D8B030D-6E8A-4147-A177-3AD203B41FA5}">
                      <a16:colId xmlns:a16="http://schemas.microsoft.com/office/drawing/2014/main" val="3072138829"/>
                    </a:ext>
                  </a:extLst>
                </a:gridCol>
                <a:gridCol w="648000">
                  <a:extLst>
                    <a:ext uri="{9D8B030D-6E8A-4147-A177-3AD203B41FA5}">
                      <a16:colId xmlns:a16="http://schemas.microsoft.com/office/drawing/2014/main" val="3697062183"/>
                    </a:ext>
                  </a:extLst>
                </a:gridCol>
                <a:gridCol w="648000">
                  <a:extLst>
                    <a:ext uri="{9D8B030D-6E8A-4147-A177-3AD203B41FA5}">
                      <a16:colId xmlns:a16="http://schemas.microsoft.com/office/drawing/2014/main" val="1888154293"/>
                    </a:ext>
                  </a:extLst>
                </a:gridCol>
                <a:gridCol w="648000">
                  <a:extLst>
                    <a:ext uri="{9D8B030D-6E8A-4147-A177-3AD203B41FA5}">
                      <a16:colId xmlns:a16="http://schemas.microsoft.com/office/drawing/2014/main" val="1274691415"/>
                    </a:ext>
                  </a:extLst>
                </a:gridCol>
                <a:gridCol w="648000">
                  <a:extLst>
                    <a:ext uri="{9D8B030D-6E8A-4147-A177-3AD203B41FA5}">
                      <a16:colId xmlns:a16="http://schemas.microsoft.com/office/drawing/2014/main" val="129939280"/>
                    </a:ext>
                  </a:extLst>
                </a:gridCol>
              </a:tblGrid>
              <a:tr h="38151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chemeClr val="bg2">
                            <a:lumMod val="50000"/>
                          </a:schemeClr>
                        </a:solidFill>
                        <a:effectLst/>
                        <a:latin typeface="Calibri" panose="020F0502020204030204" pitchFamily="34" charset="0"/>
                      </a:endParaRPr>
                    </a:p>
                  </a:txBody>
                  <a:tcPr marL="8198" marR="8198" marT="8198" marB="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Geral</a:t>
                      </a:r>
                    </a:p>
                  </a:txBody>
                  <a:tcPr marL="8198" marR="8198" marT="8198"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Fem.</a:t>
                      </a: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Masc.</a:t>
                      </a: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chemeClr val="bg2">
                            <a:lumMod val="50000"/>
                          </a:schemeClr>
                        </a:solidFill>
                        <a:effectLst/>
                        <a:latin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18 a 25 </a:t>
                      </a:r>
                    </a:p>
                    <a:p>
                      <a:pPr algn="ctr" fontAlgn="ctr"/>
                      <a:r>
                        <a:rPr lang="pt-BR" sz="1100" b="1" i="0" u="none" strike="noStrike" dirty="0">
                          <a:solidFill>
                            <a:schemeClr val="bg2">
                              <a:lumMod val="50000"/>
                            </a:schemeClr>
                          </a:solidFill>
                          <a:effectLst/>
                          <a:latin typeface="Calibri" panose="020F0502020204030204" pitchFamily="34" charset="0"/>
                        </a:rPr>
                        <a:t>anos</a:t>
                      </a:r>
                    </a:p>
                  </a:txBody>
                  <a:tcPr marL="8525" marR="8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26 a 35</a:t>
                      </a:r>
                    </a:p>
                    <a:p>
                      <a:pPr algn="ctr" fontAlgn="ctr"/>
                      <a:r>
                        <a:rPr lang="pt-BR" sz="1100" b="1" i="0" u="none" strike="noStrike" dirty="0">
                          <a:solidFill>
                            <a:schemeClr val="bg2">
                              <a:lumMod val="50000"/>
                            </a:schemeClr>
                          </a:solidFill>
                          <a:effectLst/>
                          <a:latin typeface="Calibri" panose="020F0502020204030204" pitchFamily="34" charset="0"/>
                        </a:rPr>
                        <a:t>anos</a:t>
                      </a:r>
                    </a:p>
                  </a:txBody>
                  <a:tcPr marL="8525" marR="8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36 a 45</a:t>
                      </a:r>
                    </a:p>
                    <a:p>
                      <a:pPr algn="ctr" fontAlgn="ctr"/>
                      <a:r>
                        <a:rPr lang="pt-BR" sz="1100" b="1" i="0" u="none" strike="noStrike" dirty="0">
                          <a:solidFill>
                            <a:schemeClr val="bg2">
                              <a:lumMod val="50000"/>
                            </a:schemeClr>
                          </a:solidFill>
                          <a:effectLst/>
                          <a:latin typeface="Calibri" panose="020F0502020204030204" pitchFamily="34" charset="0"/>
                        </a:rPr>
                        <a:t>anos</a:t>
                      </a:r>
                    </a:p>
                  </a:txBody>
                  <a:tcPr marL="8525" marR="8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46 a 55</a:t>
                      </a:r>
                    </a:p>
                    <a:p>
                      <a:pPr algn="ctr" fontAlgn="ctr"/>
                      <a:r>
                        <a:rPr lang="pt-BR" sz="1100" b="1" i="0" u="none" strike="noStrike" dirty="0">
                          <a:solidFill>
                            <a:schemeClr val="bg2">
                              <a:lumMod val="50000"/>
                            </a:schemeClr>
                          </a:solidFill>
                          <a:effectLst/>
                          <a:latin typeface="Calibri" panose="020F0502020204030204" pitchFamily="34" charset="0"/>
                        </a:rPr>
                        <a:t>anos</a:t>
                      </a:r>
                    </a:p>
                  </a:txBody>
                  <a:tcPr marL="8525" marR="8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56 a 65</a:t>
                      </a:r>
                    </a:p>
                    <a:p>
                      <a:pPr algn="ctr" fontAlgn="ctr"/>
                      <a:r>
                        <a:rPr lang="pt-BR" sz="1100" b="1" i="0" u="none" strike="noStrike" dirty="0">
                          <a:solidFill>
                            <a:schemeClr val="bg2">
                              <a:lumMod val="50000"/>
                            </a:schemeClr>
                          </a:solidFill>
                          <a:effectLst/>
                          <a:latin typeface="Calibri" panose="020F0502020204030204" pitchFamily="34" charset="0"/>
                        </a:rPr>
                        <a:t>anos</a:t>
                      </a:r>
                    </a:p>
                  </a:txBody>
                  <a:tcPr marL="8525" marR="8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chemeClr val="bg2">
                              <a:lumMod val="50000"/>
                            </a:schemeClr>
                          </a:solidFill>
                          <a:effectLst/>
                          <a:latin typeface="Calibri" panose="020F0502020204030204" pitchFamily="34" charset="0"/>
                        </a:rPr>
                        <a:t>Mais de 65 anos</a:t>
                      </a:r>
                    </a:p>
                  </a:txBody>
                  <a:tcPr marL="8525" marR="8525" marT="9525"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616464124"/>
                  </a:ext>
                </a:extLst>
              </a:tr>
              <a:tr h="360000">
                <a:tc>
                  <a:txBody>
                    <a:bodyPr/>
                    <a:lstStyle/>
                    <a:p>
                      <a:pPr algn="l" fontAlgn="b"/>
                      <a:r>
                        <a:rPr lang="pt-BR" sz="1100" b="0" i="0" u="none" strike="noStrike" kern="1200" dirty="0">
                          <a:solidFill>
                            <a:schemeClr val="bg2">
                              <a:lumMod val="50000"/>
                            </a:schemeClr>
                          </a:solidFill>
                          <a:effectLst/>
                          <a:latin typeface="Calibri" panose="020F0502020204030204" pitchFamily="34" charset="0"/>
                          <a:ea typeface="+mn-ea"/>
                          <a:cs typeface="+mn-cs"/>
                        </a:rPr>
                        <a:t>15 - A rede credenciada para realização de exames atende as minhas necessidades</a:t>
                      </a:r>
                    </a:p>
                  </a:txBody>
                  <a:tcPr marL="7620" marR="7620" marT="7620" marB="0" anchor="b">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Calibri" panose="020F0502020204030204" pitchFamily="34" charset="0"/>
                        </a:rPr>
                        <a:t>74</a:t>
                      </a:r>
                    </a:p>
                  </a:txBody>
                  <a:tcPr marL="7620" marR="7620" marT="7620"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Calibri" panose="020F0502020204030204" pitchFamily="34" charset="0"/>
                        </a:rPr>
                        <a:t>73</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Calibri" panose="020F0502020204030204" pitchFamily="34" charset="0"/>
                        </a:rPr>
                        <a:t>75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tx1">
                              <a:lumMod val="75000"/>
                              <a:lumOff val="25000"/>
                            </a:schemeClr>
                          </a:solidFill>
                          <a:effectLst/>
                          <a:latin typeface="Calibri" panose="020F0502020204030204" pitchFamily="34" charset="0"/>
                          <a:ea typeface="+mn-ea"/>
                          <a:cs typeface="Calibri" panose="020F0502020204030204" pitchFamily="34" charset="0"/>
                        </a:rPr>
                        <a:t>82</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64</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72</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kern="1200" dirty="0">
                          <a:solidFill>
                            <a:schemeClr val="tx1">
                              <a:lumMod val="75000"/>
                              <a:lumOff val="25000"/>
                            </a:schemeClr>
                          </a:solidFill>
                          <a:effectLst/>
                          <a:latin typeface="Calibri" panose="020F0502020204030204" pitchFamily="34" charset="0"/>
                          <a:ea typeface="+mn-ea"/>
                          <a:cs typeface="Calibri" panose="020F0502020204030204" pitchFamily="34" charset="0"/>
                        </a:rPr>
                        <a:t>82</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78</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75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3669192901"/>
                  </a:ext>
                </a:extLst>
              </a:tr>
              <a:tr h="212887">
                <a:tc>
                  <a:txBody>
                    <a:bodyPr/>
                    <a:lstStyle/>
                    <a:p>
                      <a:pPr algn="l" fontAlgn="b"/>
                      <a:endParaRPr lang="pt-BR" sz="1100" b="0" i="0" u="none" strike="noStrike" kern="1200">
                        <a:solidFill>
                          <a:schemeClr val="bg2">
                            <a:lumMod val="50000"/>
                          </a:schemeClr>
                        </a:solidFill>
                        <a:effectLst/>
                        <a:latin typeface="Calibri" panose="020F0502020204030204" pitchFamily="34" charset="0"/>
                        <a:ea typeface="+mn-ea"/>
                        <a:cs typeface="+mn-cs"/>
                      </a:endParaRPr>
                    </a:p>
                  </a:txBody>
                  <a:tcPr marL="7620" marR="7620" marT="7620" marB="0" anchor="b">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5168625"/>
                  </a:ext>
                </a:extLst>
              </a:tr>
              <a:tr h="360000">
                <a:tc>
                  <a:txBody>
                    <a:bodyPr/>
                    <a:lstStyle/>
                    <a:p>
                      <a:pPr algn="l" fontAlgn="b"/>
                      <a:r>
                        <a:rPr lang="pt-BR" sz="1100" b="0" i="0" u="none" strike="noStrike" kern="1200" dirty="0">
                          <a:solidFill>
                            <a:schemeClr val="bg2">
                              <a:lumMod val="50000"/>
                            </a:schemeClr>
                          </a:solidFill>
                          <a:effectLst/>
                          <a:latin typeface="Calibri" panose="020F0502020204030204" pitchFamily="34" charset="0"/>
                          <a:ea typeface="+mn-ea"/>
                          <a:cs typeface="+mn-cs"/>
                        </a:rPr>
                        <a:t>14 - A rede de hospitais credenciados atende as minhas necessidades</a:t>
                      </a:r>
                    </a:p>
                  </a:txBody>
                  <a:tcPr marL="7620" marR="7620" marT="7620" marB="0" anchor="b">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74</a:t>
                      </a:r>
                    </a:p>
                  </a:txBody>
                  <a:tcPr marL="7620" marR="7620" marT="7620"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76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71</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79</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62</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71</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tx1">
                              <a:lumMod val="75000"/>
                              <a:lumOff val="25000"/>
                            </a:schemeClr>
                          </a:solidFill>
                          <a:effectLst/>
                          <a:latin typeface="Calibri" panose="020F0502020204030204" pitchFamily="34" charset="0"/>
                          <a:ea typeface="+mn-ea"/>
                          <a:cs typeface="Calibri" panose="020F0502020204030204" pitchFamily="34" charset="0"/>
                        </a:rPr>
                        <a:t>86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kern="1200" dirty="0">
                          <a:solidFill>
                            <a:schemeClr val="tx1">
                              <a:lumMod val="75000"/>
                              <a:lumOff val="25000"/>
                            </a:schemeClr>
                          </a:solidFill>
                          <a:effectLst/>
                          <a:latin typeface="Calibri" panose="020F0502020204030204" pitchFamily="34" charset="0"/>
                          <a:ea typeface="+mn-ea"/>
                          <a:cs typeface="Calibri" panose="020F0502020204030204" pitchFamily="34" charset="0"/>
                        </a:rPr>
                        <a:t>85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69</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1604796658"/>
                  </a:ext>
                </a:extLst>
              </a:tr>
              <a:tr h="212887">
                <a:tc>
                  <a:txBody>
                    <a:bodyPr/>
                    <a:lstStyle/>
                    <a:p>
                      <a:pPr algn="l" fontAlgn="b"/>
                      <a:endParaRPr lang="pt-BR" sz="1100" b="0" i="0" u="none" strike="noStrike" kern="1200" dirty="0">
                        <a:solidFill>
                          <a:schemeClr val="bg2">
                            <a:lumMod val="50000"/>
                          </a:schemeClr>
                        </a:solidFill>
                        <a:effectLst/>
                        <a:latin typeface="Calibri" panose="020F0502020204030204" pitchFamily="34" charset="0"/>
                        <a:ea typeface="+mn-ea"/>
                        <a:cs typeface="+mn-cs"/>
                      </a:endParaRPr>
                    </a:p>
                  </a:txBody>
                  <a:tcPr marL="7620" marR="7620" marT="7620" marB="0" anchor="b">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5564672"/>
                  </a:ext>
                </a:extLst>
              </a:tr>
              <a:tr h="360000">
                <a:tc>
                  <a:txBody>
                    <a:bodyPr/>
                    <a:lstStyle/>
                    <a:p>
                      <a:pPr algn="l" fontAlgn="b"/>
                      <a:r>
                        <a:rPr lang="pt-BR" sz="1100" b="0" i="0" u="none" strike="noStrike" kern="1200" dirty="0">
                          <a:solidFill>
                            <a:schemeClr val="bg2">
                              <a:lumMod val="50000"/>
                            </a:schemeClr>
                          </a:solidFill>
                          <a:effectLst/>
                          <a:latin typeface="Calibri" panose="020F0502020204030204" pitchFamily="34" charset="0"/>
                          <a:ea typeface="+mn-ea"/>
                          <a:cs typeface="+mn-cs"/>
                        </a:rPr>
                        <a:t>17 - A facilidade para agendamento de exames atende as minhas expectativas em relação ao prazo, ou seja, não há dificuldades para agendar</a:t>
                      </a:r>
                    </a:p>
                  </a:txBody>
                  <a:tcPr marL="7620" marR="7620" marT="7620" marB="0" anchor="b">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62</a:t>
                      </a:r>
                    </a:p>
                  </a:txBody>
                  <a:tcPr marL="7620" marR="7620" marT="7620"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Calibri" panose="020F0502020204030204" pitchFamily="34" charset="0"/>
                        </a:rPr>
                        <a:t>59</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65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78</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62</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61</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74</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69</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807630169"/>
                  </a:ext>
                </a:extLst>
              </a:tr>
              <a:tr h="212887">
                <a:tc>
                  <a:txBody>
                    <a:bodyPr/>
                    <a:lstStyle/>
                    <a:p>
                      <a:pPr algn="l" fontAlgn="b"/>
                      <a:endParaRPr lang="pt-BR" sz="1100" b="0" i="0" u="none" strike="noStrike" kern="1200">
                        <a:solidFill>
                          <a:schemeClr val="bg2">
                            <a:lumMod val="50000"/>
                          </a:schemeClr>
                        </a:solidFill>
                        <a:effectLst/>
                        <a:latin typeface="Calibri" panose="020F0502020204030204" pitchFamily="34" charset="0"/>
                        <a:ea typeface="+mn-ea"/>
                        <a:cs typeface="+mn-cs"/>
                      </a:endParaRPr>
                    </a:p>
                  </a:txBody>
                  <a:tcPr marL="7620" marR="7620" marT="7620" marB="0" anchor="b">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9480623"/>
                  </a:ext>
                </a:extLst>
              </a:tr>
              <a:tr h="360000">
                <a:tc>
                  <a:txBody>
                    <a:bodyPr/>
                    <a:lstStyle/>
                    <a:p>
                      <a:pPr algn="l" fontAlgn="b"/>
                      <a:r>
                        <a:rPr lang="pt-BR" sz="1100" b="0" i="0" u="none" strike="noStrike" kern="1200" dirty="0">
                          <a:solidFill>
                            <a:schemeClr val="bg2">
                              <a:lumMod val="50000"/>
                            </a:schemeClr>
                          </a:solidFill>
                          <a:effectLst/>
                          <a:latin typeface="Calibri" panose="020F0502020204030204" pitchFamily="34" charset="0"/>
                          <a:ea typeface="+mn-ea"/>
                          <a:cs typeface="+mn-cs"/>
                        </a:rPr>
                        <a:t>19 - Quando preciso, tenho facilidade para entrar em contato com a minha operadora de plano de saúde</a:t>
                      </a:r>
                    </a:p>
                  </a:txBody>
                  <a:tcPr marL="7620" marR="7620" marT="7620" marB="0" anchor="b">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59</a:t>
                      </a:r>
                    </a:p>
                  </a:txBody>
                  <a:tcPr marL="7620" marR="7620" marT="7620"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58</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Calibri" panose="020F0502020204030204" pitchFamily="34" charset="0"/>
                        </a:rPr>
                        <a:t>61</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tx1">
                              <a:lumMod val="75000"/>
                              <a:lumOff val="25000"/>
                            </a:schemeClr>
                          </a:solidFill>
                          <a:effectLst/>
                          <a:latin typeface="Calibri" panose="020F0502020204030204" pitchFamily="34" charset="0"/>
                          <a:ea typeface="+mn-ea"/>
                          <a:cs typeface="Calibri" panose="020F0502020204030204" pitchFamily="34" charset="0"/>
                        </a:rPr>
                        <a:t>85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Calibri" panose="020F0502020204030204" pitchFamily="34" charset="0"/>
                        </a:rPr>
                        <a:t>58</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59</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2976896550"/>
                  </a:ext>
                </a:extLst>
              </a:tr>
              <a:tr h="212887">
                <a:tc>
                  <a:txBody>
                    <a:bodyPr/>
                    <a:lstStyle/>
                    <a:p>
                      <a:pPr algn="l" fontAlgn="b"/>
                      <a:endParaRPr lang="pt-BR" sz="1100" b="0" i="0" u="none" strike="noStrike" kern="1200" dirty="0">
                        <a:solidFill>
                          <a:schemeClr val="bg2">
                            <a:lumMod val="50000"/>
                          </a:schemeClr>
                        </a:solidFill>
                        <a:effectLst/>
                        <a:latin typeface="Calibri" panose="020F0502020204030204" pitchFamily="34" charset="0"/>
                        <a:ea typeface="+mn-ea"/>
                        <a:cs typeface="+mn-cs"/>
                      </a:endParaRPr>
                    </a:p>
                  </a:txBody>
                  <a:tcPr marL="7620" marR="7620" marT="7620" marB="0" anchor="b">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7742078"/>
                  </a:ext>
                </a:extLst>
              </a:tr>
              <a:tr h="360000">
                <a:tc>
                  <a:txBody>
                    <a:bodyPr/>
                    <a:lstStyle/>
                    <a:p>
                      <a:pPr algn="l" fontAlgn="b"/>
                      <a:r>
                        <a:rPr lang="pt-BR" sz="1100" b="0" i="0" u="none" strike="noStrike" kern="1200" dirty="0">
                          <a:solidFill>
                            <a:schemeClr val="bg2">
                              <a:lumMod val="50000"/>
                            </a:schemeClr>
                          </a:solidFill>
                          <a:effectLst/>
                          <a:latin typeface="Calibri" panose="020F0502020204030204" pitchFamily="34" charset="0"/>
                          <a:ea typeface="+mn-ea"/>
                          <a:cs typeface="+mn-cs"/>
                        </a:rPr>
                        <a:t>18 - Os canais de comunicação são bem definidos (quando tenho um assunto, sei com quem tratar)</a:t>
                      </a:r>
                    </a:p>
                  </a:txBody>
                  <a:tcPr marL="7620" marR="7620" marT="7620" marB="0" anchor="b">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58</a:t>
                      </a:r>
                    </a:p>
                  </a:txBody>
                  <a:tcPr marL="7620" marR="7620" marT="7620"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54</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63</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tx1">
                              <a:lumMod val="75000"/>
                              <a:lumOff val="25000"/>
                            </a:schemeClr>
                          </a:solidFill>
                          <a:effectLst/>
                          <a:latin typeface="Calibri" panose="020F0502020204030204" pitchFamily="34" charset="0"/>
                          <a:ea typeface="+mn-ea"/>
                          <a:cs typeface="Calibri" panose="020F0502020204030204" pitchFamily="34" charset="0"/>
                        </a:rPr>
                        <a:t>85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51</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57</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Calibri" panose="020F0502020204030204" pitchFamily="34" charset="0"/>
                        </a:rPr>
                        <a:t>52</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53</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3773660370"/>
                  </a:ext>
                </a:extLst>
              </a:tr>
              <a:tr h="212887">
                <a:tc>
                  <a:txBody>
                    <a:bodyPr/>
                    <a:lstStyle/>
                    <a:p>
                      <a:pPr algn="l" fontAlgn="b"/>
                      <a:endParaRPr lang="pt-BR" sz="1100" b="0" i="0" u="none" strike="noStrike" kern="1200">
                        <a:solidFill>
                          <a:schemeClr val="bg2">
                            <a:lumMod val="50000"/>
                          </a:schemeClr>
                        </a:solidFill>
                        <a:effectLst/>
                        <a:latin typeface="Calibri" panose="020F0502020204030204" pitchFamily="34" charset="0"/>
                        <a:ea typeface="+mn-ea"/>
                        <a:cs typeface="+mn-cs"/>
                      </a:endParaRPr>
                    </a:p>
                  </a:txBody>
                  <a:tcPr marL="7620" marR="7620" marT="7620" marB="0" anchor="b">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672734"/>
                  </a:ext>
                </a:extLst>
              </a:tr>
              <a:tr h="360000">
                <a:tc>
                  <a:txBody>
                    <a:bodyPr/>
                    <a:lstStyle/>
                    <a:p>
                      <a:pPr algn="l" fontAlgn="b"/>
                      <a:r>
                        <a:rPr lang="pt-BR" sz="1100" b="0" i="0" u="none" strike="noStrike" kern="1200" dirty="0">
                          <a:solidFill>
                            <a:schemeClr val="bg2">
                              <a:lumMod val="50000"/>
                            </a:schemeClr>
                          </a:solidFill>
                          <a:effectLst/>
                          <a:latin typeface="Calibri" panose="020F0502020204030204" pitchFamily="34" charset="0"/>
                          <a:ea typeface="+mn-ea"/>
                          <a:cs typeface="+mn-cs"/>
                        </a:rPr>
                        <a:t>20 - Os canais de atendimento da minha operadora de saúde atendem as minhas expectativas</a:t>
                      </a:r>
                    </a:p>
                  </a:txBody>
                  <a:tcPr marL="7620" marR="7620" marT="7620" marB="0" anchor="b">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56</a:t>
                      </a:r>
                    </a:p>
                  </a:txBody>
                  <a:tcPr marL="7620" marR="7620" marT="7620"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51</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61</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tx1">
                              <a:lumMod val="75000"/>
                              <a:lumOff val="25000"/>
                            </a:schemeClr>
                          </a:solidFill>
                          <a:effectLst/>
                          <a:latin typeface="Calibri" panose="020F0502020204030204" pitchFamily="34" charset="0"/>
                          <a:ea typeface="+mn-ea"/>
                          <a:cs typeface="Calibri" panose="020F0502020204030204" pitchFamily="34" charset="0"/>
                        </a:rPr>
                        <a:t>84</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52</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Calibri" panose="020F0502020204030204" pitchFamily="34" charset="0"/>
                        </a:rPr>
                        <a:t>52</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3635680704"/>
                  </a:ext>
                </a:extLst>
              </a:tr>
              <a:tr h="202348">
                <a:tc>
                  <a:txBody>
                    <a:bodyPr/>
                    <a:lstStyle/>
                    <a:p>
                      <a:pPr algn="l" fontAlgn="b"/>
                      <a:endParaRPr lang="pt-BR" sz="1100" b="0" i="0" u="none" strike="noStrike" kern="1200" dirty="0">
                        <a:solidFill>
                          <a:schemeClr val="bg2">
                            <a:lumMod val="50000"/>
                          </a:schemeClr>
                        </a:solidFill>
                        <a:effectLst/>
                        <a:latin typeface="Calibri" panose="020F0502020204030204" pitchFamily="34" charset="0"/>
                        <a:ea typeface="+mn-ea"/>
                        <a:cs typeface="+mn-cs"/>
                      </a:endParaRPr>
                    </a:p>
                  </a:txBody>
                  <a:tcPr marL="7620" marR="7620" marT="7620" marB="0" anchor="b">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8198" marR="8198" marT="8198"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8506389"/>
                  </a:ext>
                </a:extLst>
              </a:tr>
              <a:tr h="360000">
                <a:tc>
                  <a:txBody>
                    <a:bodyPr/>
                    <a:lstStyle/>
                    <a:p>
                      <a:pPr algn="l" fontAlgn="b"/>
                      <a:r>
                        <a:rPr lang="pt-BR" sz="1100" b="0" i="0" u="none" strike="noStrike" kern="1200" dirty="0">
                          <a:solidFill>
                            <a:schemeClr val="bg2">
                              <a:lumMod val="50000"/>
                            </a:schemeClr>
                          </a:solidFill>
                          <a:effectLst/>
                          <a:latin typeface="Calibri" panose="020F0502020204030204" pitchFamily="34" charset="0"/>
                          <a:ea typeface="+mn-ea"/>
                          <a:cs typeface="+mn-cs"/>
                        </a:rPr>
                        <a:t>16 - A facilidade para agendamento de consultas atende as minhas expectativas em relação ao prazo, ou seja, não há dificuldades para agendar</a:t>
                      </a:r>
                    </a:p>
                  </a:txBody>
                  <a:tcPr marL="7620" marR="7620" marT="7620" marB="0" anchor="b">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Calibri" panose="020F0502020204030204" pitchFamily="34" charset="0"/>
                        </a:rPr>
                        <a:t>54</a:t>
                      </a:r>
                    </a:p>
                  </a:txBody>
                  <a:tcPr marL="7620" marR="7620" marT="7620"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Calibri" panose="020F0502020204030204" pitchFamily="34" charset="0"/>
                        </a:rPr>
                        <a:t>50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59</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73</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51</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49</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55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65</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Calibri" panose="020F0502020204030204" pitchFamily="34" charset="0"/>
                        </a:rPr>
                        <a:t>63</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4134140228"/>
                  </a:ext>
                </a:extLst>
              </a:tr>
              <a:tr h="203145">
                <a:tc>
                  <a:txBody>
                    <a:bodyPr/>
                    <a:lstStyle/>
                    <a:p>
                      <a:pPr algn="l" fontAlgn="b"/>
                      <a:endParaRPr lang="pt-BR" sz="1100" b="0" i="0" u="none" strike="noStrike" kern="1200" dirty="0">
                        <a:solidFill>
                          <a:schemeClr val="bg2">
                            <a:lumMod val="50000"/>
                          </a:schemeClr>
                        </a:solidFill>
                        <a:effectLst/>
                        <a:latin typeface="Calibri" panose="020F0502020204030204" pitchFamily="34" charset="0"/>
                        <a:ea typeface="+mn-ea"/>
                        <a:cs typeface="+mn-cs"/>
                      </a:endParaRPr>
                    </a:p>
                  </a:txBody>
                  <a:tcPr marL="0" marR="0" marT="0" marB="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4417568"/>
                  </a:ext>
                </a:extLst>
              </a:tr>
              <a:tr h="360000">
                <a:tc>
                  <a:txBody>
                    <a:bodyPr/>
                    <a:lstStyle/>
                    <a:p>
                      <a:pPr algn="l" fontAlgn="b"/>
                      <a:r>
                        <a:rPr lang="pt-BR" sz="1100" b="0" i="0" u="none" strike="noStrike" dirty="0">
                          <a:solidFill>
                            <a:srgbClr val="000000"/>
                          </a:solidFill>
                          <a:effectLst/>
                          <a:latin typeface="Calibri" panose="020F0502020204030204" pitchFamily="34" charset="0"/>
                        </a:rPr>
                        <a:t>13 - A rede de médicos credenciados atende as minhas necessidades</a:t>
                      </a:r>
                    </a:p>
                  </a:txBody>
                  <a:tcPr marL="7620" marR="7620" marT="7620" marB="0" anchor="b">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Calibri" panose="020F0502020204030204" pitchFamily="34" charset="0"/>
                        </a:rPr>
                        <a:t>44</a:t>
                      </a:r>
                    </a:p>
                  </a:txBody>
                  <a:tcPr marL="7620" marR="7620" marT="7620" marB="0" anchor="ctr">
                    <a:lnL w="57150" cap="flat" cmpd="sng" algn="ctr">
                      <a:no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Calibri" panose="020F0502020204030204" pitchFamily="34" charset="0"/>
                        </a:rPr>
                        <a:t>41</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Calibri" panose="020F0502020204030204" pitchFamily="34" charset="0"/>
                        </a:rPr>
                        <a:t>48</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endParaRPr lang="pt-BR" sz="1200" b="1" i="0" u="none" strike="noStrike" kern="1200" dirty="0">
                        <a:solidFill>
                          <a:schemeClr val="bg1"/>
                        </a:solidFill>
                        <a:effectLst/>
                        <a:latin typeface="Calibri" panose="020F0502020204030204" pitchFamily="34" charset="0"/>
                        <a:ea typeface="+mn-ea"/>
                        <a:cs typeface="Calibri" panose="020F0502020204030204" pitchFamily="34" charset="0"/>
                      </a:endParaRPr>
                    </a:p>
                  </a:txBody>
                  <a:tcPr marL="0" marR="0" marT="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78</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38</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40</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37</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a:solidFill>
                            <a:schemeClr val="bg1"/>
                          </a:solidFill>
                          <a:effectLst/>
                          <a:latin typeface="Calibri" panose="020F0502020204030204" pitchFamily="34" charset="0"/>
                          <a:ea typeface="+mn-ea"/>
                          <a:cs typeface="Calibri" panose="020F0502020204030204" pitchFamily="34" charset="0"/>
                        </a:rPr>
                        <a:t>48</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tc>
                  <a:txBody>
                    <a:bodyPr/>
                    <a:lstStyle/>
                    <a:p>
                      <a:pPr algn="ctr" fontAlgn="ctr"/>
                      <a:r>
                        <a:rPr lang="pt-BR" sz="1200" b="1" i="0" u="none" strike="noStrike" kern="1200" dirty="0">
                          <a:solidFill>
                            <a:schemeClr val="bg1"/>
                          </a:solidFill>
                          <a:effectLst/>
                          <a:latin typeface="Calibri" panose="020F0502020204030204" pitchFamily="34" charset="0"/>
                          <a:ea typeface="+mn-ea"/>
                          <a:cs typeface="Calibri" panose="020F0502020204030204" pitchFamily="34" charset="0"/>
                        </a:rPr>
                        <a:t>56</a:t>
                      </a:r>
                    </a:p>
                  </a:txBody>
                  <a:tcPr marL="7620" marR="7620" marT="7620" marB="0" anchor="ctr">
                    <a:lnL w="57150" cap="flat" cmpd="sng" algn="ctr">
                      <a:solidFill>
                        <a:sysClr val="window" lastClr="FFFFFF"/>
                      </a:solidFill>
                      <a:prstDash val="solid"/>
                      <a:round/>
                      <a:headEnd type="none" w="med" len="med"/>
                      <a:tailEnd type="none" w="med" len="med"/>
                    </a:lnL>
                    <a:lnR w="57150" cap="flat" cmpd="sng" algn="ctr">
                      <a:solidFill>
                        <a:sysClr val="window" lastClr="FFFFFF"/>
                      </a:solidFill>
                      <a:prstDash val="solid"/>
                      <a:round/>
                      <a:headEnd type="none" w="med" len="med"/>
                      <a:tailEnd type="none" w="med" len="med"/>
                    </a:lnR>
                    <a:lnT w="57150" cap="flat" cmpd="sng" algn="ctr">
                      <a:solidFill>
                        <a:sysClr val="window" lastClr="FFFFFF"/>
                      </a:solidFill>
                      <a:prstDash val="solid"/>
                      <a:round/>
                      <a:headEnd type="none" w="med" len="med"/>
                      <a:tailEnd type="none" w="med" len="med"/>
                    </a:lnT>
                    <a:lnB w="571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2898944597"/>
                  </a:ext>
                </a:extLst>
              </a:tr>
            </a:tbl>
          </a:graphicData>
        </a:graphic>
      </p:graphicFrame>
      <p:grpSp>
        <p:nvGrpSpPr>
          <p:cNvPr id="4" name="Agrupar 3">
            <a:extLst>
              <a:ext uri="{FF2B5EF4-FFF2-40B4-BE49-F238E27FC236}">
                <a16:creationId xmlns:a16="http://schemas.microsoft.com/office/drawing/2014/main" id="{DB1E8B9D-8D77-6699-6328-A78C8D052611}"/>
              </a:ext>
            </a:extLst>
          </p:cNvPr>
          <p:cNvGrpSpPr/>
          <p:nvPr/>
        </p:nvGrpSpPr>
        <p:grpSpPr>
          <a:xfrm>
            <a:off x="3312443" y="6028733"/>
            <a:ext cx="6459391" cy="319209"/>
            <a:chOff x="4635337" y="5863153"/>
            <a:chExt cx="6459391" cy="319209"/>
          </a:xfrm>
        </p:grpSpPr>
        <p:sp>
          <p:nvSpPr>
            <p:cNvPr id="5" name="Retângulo 4">
              <a:extLst>
                <a:ext uri="{FF2B5EF4-FFF2-40B4-BE49-F238E27FC236}">
                  <a16:creationId xmlns:a16="http://schemas.microsoft.com/office/drawing/2014/main" id="{A57D50EF-4BC8-2E59-458B-1C80D4855633}"/>
                </a:ext>
              </a:extLst>
            </p:cNvPr>
            <p:cNvSpPr/>
            <p:nvPr/>
          </p:nvSpPr>
          <p:spPr>
            <a:xfrm>
              <a:off x="4635337" y="5863153"/>
              <a:ext cx="6459391" cy="319209"/>
            </a:xfrm>
            <a:prstGeom prst="rect">
              <a:avLst/>
            </a:prstGeom>
            <a:solidFill>
              <a:srgbClr val="FBFBFB"/>
            </a:solidFill>
            <a:ln w="12700" cap="flat" cmpd="sng" algn="ctr">
              <a:solidFill>
                <a:sysClr val="window" lastClr="FFFFFF">
                  <a:lumMod val="9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 name="Agrupar 5">
              <a:extLst>
                <a:ext uri="{FF2B5EF4-FFF2-40B4-BE49-F238E27FC236}">
                  <a16:creationId xmlns:a16="http://schemas.microsoft.com/office/drawing/2014/main" id="{6591473F-5FC4-6BAD-DF99-16A4C95C877E}"/>
                </a:ext>
              </a:extLst>
            </p:cNvPr>
            <p:cNvGrpSpPr/>
            <p:nvPr/>
          </p:nvGrpSpPr>
          <p:grpSpPr>
            <a:xfrm>
              <a:off x="4741763" y="5894805"/>
              <a:ext cx="6352965" cy="261558"/>
              <a:chOff x="2577809" y="6108634"/>
              <a:chExt cx="6352965" cy="261558"/>
            </a:xfrm>
          </p:grpSpPr>
          <p:sp>
            <p:nvSpPr>
              <p:cNvPr id="7" name="Retângulo de cantos arredondados 247">
                <a:extLst>
                  <a:ext uri="{FF2B5EF4-FFF2-40B4-BE49-F238E27FC236}">
                    <a16:creationId xmlns:a16="http://schemas.microsoft.com/office/drawing/2014/main" id="{03824E25-76C3-B031-FA99-D931EB17C875}"/>
                  </a:ext>
                </a:extLst>
              </p:cNvPr>
              <p:cNvSpPr/>
              <p:nvPr/>
            </p:nvSpPr>
            <p:spPr>
              <a:xfrm>
                <a:off x="3933677" y="6170828"/>
                <a:ext cx="288787" cy="144000"/>
              </a:xfrm>
              <a:prstGeom prst="roundRect">
                <a:avLst/>
              </a:prstGeom>
              <a:solidFill>
                <a:srgbClr val="FFE699"/>
              </a:solidFill>
              <a:ln w="12700" cap="flat" cmpd="sng" algn="ctr">
                <a:noFill/>
                <a:prstDash val="solid"/>
                <a:miter lim="800000"/>
              </a:ln>
              <a:effectLst/>
            </p:spPr>
            <p:txBody>
              <a:bodyPr lIns="91390" tIns="45694" rIns="91390" bIns="4569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100" b="0" i="0" u="none" strike="noStrike" kern="0" cap="none" spc="0" normalizeH="0" baseline="0" noProof="0" dirty="0">
                  <a:ln>
                    <a:noFill/>
                  </a:ln>
                  <a:solidFill>
                    <a:prstClr val="black"/>
                  </a:solidFill>
                  <a:effectLst/>
                  <a:uLnTx/>
                  <a:uFillTx/>
                  <a:latin typeface="Calibri" panose="020F0502020204030204"/>
                  <a:cs typeface="Calibri" pitchFamily="34" charset="0"/>
                </a:endParaRPr>
              </a:p>
            </p:txBody>
          </p:sp>
          <p:sp>
            <p:nvSpPr>
              <p:cNvPr id="8" name="Retângulo de cantos arredondados 248">
                <a:extLst>
                  <a:ext uri="{FF2B5EF4-FFF2-40B4-BE49-F238E27FC236}">
                    <a16:creationId xmlns:a16="http://schemas.microsoft.com/office/drawing/2014/main" id="{08554907-0240-5B19-3A13-4566B198D0D3}"/>
                  </a:ext>
                </a:extLst>
              </p:cNvPr>
              <p:cNvSpPr/>
              <p:nvPr/>
            </p:nvSpPr>
            <p:spPr>
              <a:xfrm>
                <a:off x="6111011" y="6170828"/>
                <a:ext cx="276483" cy="144000"/>
              </a:xfrm>
              <a:prstGeom prst="roundRect">
                <a:avLst/>
              </a:prstGeom>
              <a:solidFill>
                <a:srgbClr val="FF7C80"/>
              </a:solidFill>
              <a:ln w="12700" cap="flat" cmpd="sng" algn="ctr">
                <a:noFill/>
                <a:prstDash val="solid"/>
                <a:miter lim="800000"/>
              </a:ln>
              <a:effectLst/>
            </p:spPr>
            <p:txBody>
              <a:bodyPr lIns="91390" tIns="45694" rIns="91390" bIns="4569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100" b="0" i="0" u="none" strike="noStrike" kern="0" cap="none" spc="0" normalizeH="0" baseline="0" noProof="0" dirty="0">
                  <a:ln>
                    <a:noFill/>
                  </a:ln>
                  <a:solidFill>
                    <a:prstClr val="white"/>
                  </a:solidFill>
                  <a:effectLst/>
                  <a:uLnTx/>
                  <a:uFillTx/>
                  <a:latin typeface="Calibri" panose="020F0502020204030204"/>
                  <a:cs typeface="Calibri" pitchFamily="34" charset="0"/>
                </a:endParaRPr>
              </a:p>
            </p:txBody>
          </p:sp>
          <p:sp>
            <p:nvSpPr>
              <p:cNvPr id="9" name="CaixaDeTexto 8">
                <a:extLst>
                  <a:ext uri="{FF2B5EF4-FFF2-40B4-BE49-F238E27FC236}">
                    <a16:creationId xmlns:a16="http://schemas.microsoft.com/office/drawing/2014/main" id="{AAC96029-EB7E-C604-F6FA-0362449EEB35}"/>
                  </a:ext>
                </a:extLst>
              </p:cNvPr>
              <p:cNvSpPr txBox="1"/>
              <p:nvPr/>
            </p:nvSpPr>
            <p:spPr>
              <a:xfrm>
                <a:off x="2794735" y="6108634"/>
                <a:ext cx="1343121" cy="261558"/>
              </a:xfrm>
              <a:prstGeom prst="rect">
                <a:avLst/>
              </a:prstGeom>
              <a:noFill/>
            </p:spPr>
            <p:txBody>
              <a:bodyPr wrap="square" lIns="91390" tIns="45694" rIns="91390" bIns="4569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Excelência /Força</a:t>
                </a:r>
              </a:p>
            </p:txBody>
          </p:sp>
          <p:sp>
            <p:nvSpPr>
              <p:cNvPr id="10" name="Retângulo de cantos arredondados 246">
                <a:extLst>
                  <a:ext uri="{FF2B5EF4-FFF2-40B4-BE49-F238E27FC236}">
                    <a16:creationId xmlns:a16="http://schemas.microsoft.com/office/drawing/2014/main" id="{EDFECB25-FF3D-C039-D604-9E19D19BA46C}"/>
                  </a:ext>
                </a:extLst>
              </p:cNvPr>
              <p:cNvSpPr/>
              <p:nvPr/>
            </p:nvSpPr>
            <p:spPr>
              <a:xfrm>
                <a:off x="2577809" y="6170828"/>
                <a:ext cx="276483" cy="144000"/>
              </a:xfrm>
              <a:prstGeom prst="roundRect">
                <a:avLst/>
              </a:prstGeom>
              <a:solidFill>
                <a:srgbClr val="70AD47"/>
              </a:solidFill>
              <a:ln w="12700" cap="flat" cmpd="sng" algn="ctr">
                <a:noFill/>
                <a:prstDash val="solid"/>
                <a:miter lim="800000"/>
              </a:ln>
              <a:effectLst/>
            </p:spPr>
            <p:txBody>
              <a:bodyPr lIns="91390" tIns="45694" rIns="91390" bIns="4569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100" b="0" i="0" u="none" strike="noStrike" kern="0" cap="none" spc="0" normalizeH="0" baseline="0" noProof="0" dirty="0">
                  <a:ln>
                    <a:noFill/>
                  </a:ln>
                  <a:solidFill>
                    <a:prstClr val="white"/>
                  </a:solidFill>
                  <a:effectLst/>
                  <a:uLnTx/>
                  <a:uFillTx/>
                  <a:latin typeface="Calibri" panose="020F0502020204030204"/>
                  <a:cs typeface="Calibri" pitchFamily="34" charset="0"/>
                </a:endParaRPr>
              </a:p>
            </p:txBody>
          </p:sp>
          <p:sp>
            <p:nvSpPr>
              <p:cNvPr id="11" name="CaixaDeTexto 10">
                <a:extLst>
                  <a:ext uri="{FF2B5EF4-FFF2-40B4-BE49-F238E27FC236}">
                    <a16:creationId xmlns:a16="http://schemas.microsoft.com/office/drawing/2014/main" id="{6AFE75B0-FCDB-4C7A-685E-D65169353AD5}"/>
                  </a:ext>
                </a:extLst>
              </p:cNvPr>
              <p:cNvSpPr txBox="1"/>
              <p:nvPr/>
            </p:nvSpPr>
            <p:spPr>
              <a:xfrm>
                <a:off x="4189718" y="6108634"/>
                <a:ext cx="1845377"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Conformidade / Oportunidade</a:t>
                </a:r>
              </a:p>
            </p:txBody>
          </p:sp>
          <p:sp>
            <p:nvSpPr>
              <p:cNvPr id="12" name="CaixaDeTexto 11">
                <a:extLst>
                  <a:ext uri="{FF2B5EF4-FFF2-40B4-BE49-F238E27FC236}">
                    <a16:creationId xmlns:a16="http://schemas.microsoft.com/office/drawing/2014/main" id="{14ED9B6D-7C55-EEB7-0F04-37D699166A85}"/>
                  </a:ext>
                </a:extLst>
              </p:cNvPr>
              <p:cNvSpPr txBox="1"/>
              <p:nvPr/>
            </p:nvSpPr>
            <p:spPr>
              <a:xfrm>
                <a:off x="6368854" y="6108634"/>
                <a:ext cx="2561920" cy="2539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50" b="0"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Não conformidade / Fraquezas ou Ameaças</a:t>
                </a:r>
              </a:p>
            </p:txBody>
          </p:sp>
        </p:grpSp>
      </p:grpSp>
      <p:sp>
        <p:nvSpPr>
          <p:cNvPr id="13" name="CaixaDeTexto 12">
            <a:extLst>
              <a:ext uri="{FF2B5EF4-FFF2-40B4-BE49-F238E27FC236}">
                <a16:creationId xmlns:a16="http://schemas.microsoft.com/office/drawing/2014/main" id="{FF03BF20-B359-C043-0CA9-EAD56BFA0157}"/>
              </a:ext>
            </a:extLst>
          </p:cNvPr>
          <p:cNvSpPr txBox="1"/>
          <p:nvPr/>
        </p:nvSpPr>
        <p:spPr>
          <a:xfrm>
            <a:off x="-21431" y="6101721"/>
            <a:ext cx="2821606" cy="246221"/>
          </a:xfrm>
          <a:prstGeom prst="rect">
            <a:avLst/>
          </a:prstGeom>
          <a:noFill/>
        </p:spPr>
        <p:txBody>
          <a:bodyPr wrap="none" rtlCol="0">
            <a:spAutoFit/>
          </a:bodyPr>
          <a:lstStyle/>
          <a:p>
            <a:pPr fontAlgn="auto">
              <a:spcBef>
                <a:spcPts val="0"/>
              </a:spcBef>
              <a:spcAft>
                <a:spcPts val="0"/>
              </a:spcAft>
            </a:pPr>
            <a:r>
              <a:rPr lang="pt-BR" sz="1000" dirty="0">
                <a:solidFill>
                  <a:prstClr val="black">
                    <a:lumMod val="75000"/>
                    <a:lumOff val="25000"/>
                  </a:prstClr>
                </a:solidFill>
                <a:latin typeface="Calibri" panose="020F0502020204030204"/>
                <a:cs typeface="+mn-cs"/>
              </a:rPr>
              <a:t>Nota: Resultados apresentados em percentual (%).</a:t>
            </a:r>
          </a:p>
        </p:txBody>
      </p:sp>
    </p:spTree>
    <p:extLst>
      <p:ext uri="{BB962C8B-B14F-4D97-AF65-F5344CB8AC3E}">
        <p14:creationId xmlns:p14="http://schemas.microsoft.com/office/powerpoint/2010/main" val="1164437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B190540-BAEC-1DB4-7CD3-0201AEDEF67F}"/>
              </a:ext>
            </a:extLst>
          </p:cNvPr>
          <p:cNvSpPr/>
          <p:nvPr/>
        </p:nvSpPr>
        <p:spPr>
          <a:xfrm>
            <a:off x="1" y="168832"/>
            <a:ext cx="8185211"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latin typeface="Arial Rounded MT Bold" panose="020F0704030504030204" pitchFamily="34" charset="0"/>
              </a:rPr>
              <a:t>Jornada do Cliente – Justificativas dos não satisfeitos</a:t>
            </a:r>
            <a:endParaRPr lang="pt-BR"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aixaDeTexto 2">
            <a:extLst>
              <a:ext uri="{FF2B5EF4-FFF2-40B4-BE49-F238E27FC236}">
                <a16:creationId xmlns:a16="http://schemas.microsoft.com/office/drawing/2014/main" id="{304198A2-C711-843F-77F7-BD3A65A79CB2}"/>
              </a:ext>
            </a:extLst>
          </p:cNvPr>
          <p:cNvSpPr txBox="1"/>
          <p:nvPr/>
        </p:nvSpPr>
        <p:spPr>
          <a:xfrm>
            <a:off x="6440" y="1279793"/>
            <a:ext cx="10794910" cy="5078313"/>
          </a:xfrm>
          <a:prstGeom prst="rect">
            <a:avLst/>
          </a:prstGeom>
          <a:noFill/>
        </p:spPr>
        <p:txBody>
          <a:bodyPr wrap="square" rtlCol="0">
            <a:spAutoFit/>
          </a:bodyPr>
          <a:lstStyle>
            <a:defPPr>
              <a:defRPr lang="pt-BR"/>
            </a:defPPr>
            <a:lvl1pPr marL="380990" indent="-380990" algn="just">
              <a:spcBef>
                <a:spcPts val="933"/>
              </a:spcBef>
              <a:buFont typeface="Wingdings" panose="05000000000000000000" pitchFamily="2" charset="2"/>
              <a:buChar char="§"/>
              <a:defRPr sz="1200">
                <a:solidFill>
                  <a:schemeClr val="bg1">
                    <a:lumMod val="50000"/>
                  </a:schemeClr>
                </a:solidFill>
              </a:defRPr>
            </a:lvl1pPr>
          </a:lstStyle>
          <a:p>
            <a:pPr fontAlgn="auto">
              <a:spcAft>
                <a:spcPts val="0"/>
              </a:spcAft>
            </a:pPr>
            <a:r>
              <a:rPr lang="pt-BR" dirty="0">
                <a:solidFill>
                  <a:schemeClr val="bg2">
                    <a:lumMod val="50000"/>
                  </a:schemeClr>
                </a:solidFill>
                <a:latin typeface="Calibri" panose="020F0502020204030204"/>
                <a:cs typeface="+mn-cs"/>
              </a:rPr>
              <a:t>“Zona oeste do rio de janeiro poucos profissionais.”</a:t>
            </a:r>
          </a:p>
          <a:p>
            <a:pPr fontAlgn="auto">
              <a:spcAft>
                <a:spcPts val="0"/>
              </a:spcAft>
            </a:pPr>
            <a:r>
              <a:rPr lang="pt-BR" dirty="0">
                <a:solidFill>
                  <a:schemeClr val="bg2">
                    <a:lumMod val="50000"/>
                  </a:schemeClr>
                </a:solidFill>
                <a:latin typeface="Calibri" panose="020F0502020204030204"/>
                <a:cs typeface="+mn-cs"/>
              </a:rPr>
              <a:t>“A rede credenciada é muito Limitada e precisa ser ampliada. Alguns exames não são cobertos pelo plano, mesmo se realizados em hospitais credenciados.”</a:t>
            </a:r>
          </a:p>
          <a:p>
            <a:pPr fontAlgn="auto">
              <a:spcAft>
                <a:spcPts val="0"/>
              </a:spcAft>
            </a:pPr>
            <a:r>
              <a:rPr lang="pt-BR" dirty="0">
                <a:solidFill>
                  <a:schemeClr val="bg2">
                    <a:lumMod val="50000"/>
                  </a:schemeClr>
                </a:solidFill>
                <a:latin typeface="Calibri" panose="020F0502020204030204"/>
                <a:cs typeface="+mn-cs"/>
              </a:rPr>
              <a:t>“os laboratórios que estava acostumada a usar em outros planos não aceitam MAS.”</a:t>
            </a:r>
          </a:p>
          <a:p>
            <a:pPr fontAlgn="auto">
              <a:spcAft>
                <a:spcPts val="0"/>
              </a:spcAft>
            </a:pPr>
            <a:r>
              <a:rPr lang="pt-BR" dirty="0">
                <a:solidFill>
                  <a:schemeClr val="bg2">
                    <a:lumMod val="50000"/>
                  </a:schemeClr>
                </a:solidFill>
                <a:latin typeface="Calibri" panose="020F0502020204030204"/>
                <a:cs typeface="+mn-cs"/>
              </a:rPr>
              <a:t>“Demora na liberação do plano para liberação de alguns procedimentos.”</a:t>
            </a:r>
          </a:p>
          <a:p>
            <a:pPr fontAlgn="auto">
              <a:spcAft>
                <a:spcPts val="0"/>
              </a:spcAft>
            </a:pPr>
            <a:r>
              <a:rPr lang="pt-BR" dirty="0">
                <a:solidFill>
                  <a:schemeClr val="bg2">
                    <a:lumMod val="50000"/>
                  </a:schemeClr>
                </a:solidFill>
                <a:latin typeface="Calibri" panose="020F0502020204030204"/>
                <a:cs typeface="+mn-cs"/>
              </a:rPr>
              <a:t>“Poucos credenciados para especialidades específicas ... dificuldade de encontrar agenda.”</a:t>
            </a:r>
          </a:p>
          <a:p>
            <a:pPr fontAlgn="auto">
              <a:spcAft>
                <a:spcPts val="0"/>
              </a:spcAft>
            </a:pPr>
            <a:r>
              <a:rPr lang="pt-BR" dirty="0">
                <a:solidFill>
                  <a:schemeClr val="bg2">
                    <a:lumMod val="50000"/>
                  </a:schemeClr>
                </a:solidFill>
                <a:latin typeface="Calibri" panose="020F0502020204030204"/>
                <a:cs typeface="+mn-cs"/>
              </a:rPr>
              <a:t>“Difícil saber quais clínicas são conveniadas.”</a:t>
            </a:r>
          </a:p>
          <a:p>
            <a:pPr fontAlgn="auto">
              <a:spcAft>
                <a:spcPts val="0"/>
              </a:spcAft>
            </a:pPr>
            <a:r>
              <a:rPr lang="pt-BR" dirty="0">
                <a:solidFill>
                  <a:schemeClr val="bg2">
                    <a:lumMod val="50000"/>
                  </a:schemeClr>
                </a:solidFill>
                <a:latin typeface="Calibri" panose="020F0502020204030204"/>
                <a:cs typeface="+mn-cs"/>
              </a:rPr>
              <a:t>“A lista de credenciados está constantemente desatualizada.”</a:t>
            </a:r>
          </a:p>
          <a:p>
            <a:pPr fontAlgn="auto">
              <a:spcAft>
                <a:spcPts val="0"/>
              </a:spcAft>
            </a:pPr>
            <a:r>
              <a:rPr lang="pt-BR" dirty="0">
                <a:solidFill>
                  <a:schemeClr val="bg2">
                    <a:lumMod val="50000"/>
                  </a:schemeClr>
                </a:solidFill>
                <a:latin typeface="Calibri" panose="020F0502020204030204"/>
                <a:cs typeface="+mn-cs"/>
              </a:rPr>
              <a:t>“Na cidade de Linhares quase não tem médicos credenciados.”</a:t>
            </a:r>
          </a:p>
          <a:p>
            <a:pPr fontAlgn="auto">
              <a:spcAft>
                <a:spcPts val="0"/>
              </a:spcAft>
            </a:pPr>
            <a:r>
              <a:rPr lang="pt-BR" dirty="0">
                <a:solidFill>
                  <a:schemeClr val="bg2">
                    <a:lumMod val="50000"/>
                  </a:schemeClr>
                </a:solidFill>
                <a:latin typeface="Calibri" panose="020F0502020204030204"/>
                <a:cs typeface="+mn-cs"/>
              </a:rPr>
              <a:t>“Quando precisamos consultar com urgência com um medico especifico as vagas mais próximas são depois de três meses.”</a:t>
            </a:r>
          </a:p>
          <a:p>
            <a:pPr fontAlgn="auto">
              <a:spcAft>
                <a:spcPts val="0"/>
              </a:spcAft>
            </a:pPr>
            <a:r>
              <a:rPr lang="pt-BR" dirty="0">
                <a:solidFill>
                  <a:schemeClr val="bg2">
                    <a:lumMod val="50000"/>
                  </a:schemeClr>
                </a:solidFill>
                <a:latin typeface="Calibri" panose="020F0502020204030204"/>
                <a:cs typeface="+mn-cs"/>
              </a:rPr>
              <a:t>“Aumentou a burocracia para liberação de exames.”</a:t>
            </a:r>
          </a:p>
          <a:p>
            <a:pPr fontAlgn="auto">
              <a:spcAft>
                <a:spcPts val="0"/>
              </a:spcAft>
            </a:pPr>
            <a:r>
              <a:rPr lang="pt-BR" dirty="0">
                <a:solidFill>
                  <a:schemeClr val="bg2">
                    <a:lumMod val="50000"/>
                  </a:schemeClr>
                </a:solidFill>
                <a:latin typeface="Calibri" panose="020F0502020204030204"/>
                <a:cs typeface="+mn-cs"/>
              </a:rPr>
              <a:t>“Poucas opções.”</a:t>
            </a:r>
          </a:p>
          <a:p>
            <a:pPr fontAlgn="auto">
              <a:spcAft>
                <a:spcPts val="0"/>
              </a:spcAft>
            </a:pPr>
            <a:r>
              <a:rPr lang="pt-BR" dirty="0">
                <a:solidFill>
                  <a:schemeClr val="bg2">
                    <a:lumMod val="50000"/>
                  </a:schemeClr>
                </a:solidFill>
                <a:latin typeface="Calibri" panose="020F0502020204030204"/>
                <a:cs typeface="+mn-cs"/>
              </a:rPr>
              <a:t>“Exames de imagem demoram muito para agendarmos.”</a:t>
            </a:r>
          </a:p>
          <a:p>
            <a:pPr fontAlgn="auto">
              <a:spcAft>
                <a:spcPts val="0"/>
              </a:spcAft>
            </a:pPr>
            <a:r>
              <a:rPr lang="pt-BR" dirty="0">
                <a:solidFill>
                  <a:schemeClr val="bg2">
                    <a:lumMod val="50000"/>
                  </a:schemeClr>
                </a:solidFill>
                <a:latin typeface="Calibri" panose="020F0502020204030204"/>
                <a:cs typeface="+mn-cs"/>
              </a:rPr>
              <a:t>“Falta de cobertura de algumas especializações.”</a:t>
            </a:r>
          </a:p>
          <a:p>
            <a:pPr fontAlgn="auto">
              <a:spcAft>
                <a:spcPts val="0"/>
              </a:spcAft>
            </a:pPr>
            <a:r>
              <a:rPr lang="pt-BR" dirty="0">
                <a:solidFill>
                  <a:schemeClr val="bg2">
                    <a:lumMod val="50000"/>
                  </a:schemeClr>
                </a:solidFill>
                <a:latin typeface="Calibri" panose="020F0502020204030204"/>
                <a:cs typeface="+mn-cs"/>
              </a:rPr>
              <a:t>“Na região de Mariana e Ouro Preto poucas clinicas com atendimento e com poucos horários.”</a:t>
            </a:r>
          </a:p>
          <a:p>
            <a:pPr fontAlgn="auto">
              <a:spcAft>
                <a:spcPts val="0"/>
              </a:spcAft>
            </a:pPr>
            <a:r>
              <a:rPr lang="pt-BR" dirty="0">
                <a:solidFill>
                  <a:schemeClr val="bg2">
                    <a:lumMod val="50000"/>
                  </a:schemeClr>
                </a:solidFill>
                <a:latin typeface="Calibri" panose="020F0502020204030204"/>
                <a:cs typeface="+mn-cs"/>
              </a:rPr>
              <a:t>“Algumas clínicas que fazem ultrassom, por exemplo, restringem com quais médicos os exames podem ser agendados.”</a:t>
            </a:r>
          </a:p>
          <a:p>
            <a:pPr fontAlgn="auto">
              <a:spcAft>
                <a:spcPts val="0"/>
              </a:spcAft>
            </a:pPr>
            <a:r>
              <a:rPr lang="pt-BR" dirty="0">
                <a:solidFill>
                  <a:schemeClr val="bg2">
                    <a:lumMod val="50000"/>
                  </a:schemeClr>
                </a:solidFill>
                <a:latin typeface="Calibri" panose="020F0502020204030204"/>
                <a:cs typeface="+mn-cs"/>
              </a:rPr>
              <a:t>“Não atende, ocorreram vários descredenciamentos.”</a:t>
            </a:r>
          </a:p>
          <a:p>
            <a:pPr fontAlgn="auto">
              <a:spcAft>
                <a:spcPts val="0"/>
              </a:spcAft>
            </a:pPr>
            <a:r>
              <a:rPr lang="pt-BR" dirty="0">
                <a:solidFill>
                  <a:schemeClr val="bg2">
                    <a:lumMod val="50000"/>
                  </a:schemeClr>
                </a:solidFill>
                <a:latin typeface="Calibri" panose="020F0502020204030204"/>
                <a:cs typeface="+mn-cs"/>
              </a:rPr>
              <a:t>“Rede de atendimento com cada vez com menos profissionais próximo a onde eu moro no Rio de Janeiro.”</a:t>
            </a:r>
          </a:p>
        </p:txBody>
      </p:sp>
      <p:sp>
        <p:nvSpPr>
          <p:cNvPr id="4" name="CaixaDeTexto 3">
            <a:extLst>
              <a:ext uri="{FF2B5EF4-FFF2-40B4-BE49-F238E27FC236}">
                <a16:creationId xmlns:a16="http://schemas.microsoft.com/office/drawing/2014/main" id="{80DC302D-A578-C607-2F45-D2E6861F6E6E}"/>
              </a:ext>
            </a:extLst>
          </p:cNvPr>
          <p:cNvSpPr txBox="1"/>
          <p:nvPr/>
        </p:nvSpPr>
        <p:spPr>
          <a:xfrm>
            <a:off x="6439" y="908720"/>
            <a:ext cx="10794909" cy="307777"/>
          </a:xfrm>
          <a:prstGeom prst="rect">
            <a:avLst/>
          </a:prstGeom>
          <a:noFill/>
        </p:spPr>
        <p:txBody>
          <a:bodyPr wrap="square" rtlCol="0">
            <a:spAutoFit/>
          </a:bodyPr>
          <a:lstStyle/>
          <a:p>
            <a:pPr algn="just" fontAlgn="auto">
              <a:spcBef>
                <a:spcPts val="933"/>
              </a:spcBef>
              <a:spcAft>
                <a:spcPts val="0"/>
              </a:spcAft>
            </a:pPr>
            <a:r>
              <a:rPr lang="pt-BR" sz="1400" b="1" dirty="0">
                <a:solidFill>
                  <a:schemeClr val="bg2">
                    <a:lumMod val="50000"/>
                  </a:schemeClr>
                </a:solidFill>
                <a:latin typeface="Calibri" panose="020F0502020204030204"/>
                <a:cs typeface="+mn-cs"/>
              </a:rPr>
              <a:t>15 - A rede credenciada para realização de exames atende as minhas necessidades. (74%)</a:t>
            </a:r>
          </a:p>
        </p:txBody>
      </p:sp>
    </p:spTree>
    <p:extLst>
      <p:ext uri="{BB962C8B-B14F-4D97-AF65-F5344CB8AC3E}">
        <p14:creationId xmlns:p14="http://schemas.microsoft.com/office/powerpoint/2010/main" val="2268566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2F01F-BA55-7AD5-A686-182ABB0A7C26}"/>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8FF028B2-562B-BDE4-BDDE-11FD8D62D470}"/>
              </a:ext>
            </a:extLst>
          </p:cNvPr>
          <p:cNvSpPr/>
          <p:nvPr/>
        </p:nvSpPr>
        <p:spPr>
          <a:xfrm>
            <a:off x="1" y="168832"/>
            <a:ext cx="8185211"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latin typeface="Arial Rounded MT Bold" panose="020F0704030504030204" pitchFamily="34" charset="0"/>
              </a:rPr>
              <a:t>Jornada do Cliente – Justificativas dos não satisfeitos</a:t>
            </a:r>
            <a:endParaRPr lang="pt-BR"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aixaDeTexto 2">
            <a:extLst>
              <a:ext uri="{FF2B5EF4-FFF2-40B4-BE49-F238E27FC236}">
                <a16:creationId xmlns:a16="http://schemas.microsoft.com/office/drawing/2014/main" id="{58E8AF76-AAE5-575D-D5C9-88707E68B736}"/>
              </a:ext>
            </a:extLst>
          </p:cNvPr>
          <p:cNvSpPr txBox="1"/>
          <p:nvPr/>
        </p:nvSpPr>
        <p:spPr>
          <a:xfrm>
            <a:off x="6440" y="1279793"/>
            <a:ext cx="10794910" cy="5078313"/>
          </a:xfrm>
          <a:prstGeom prst="rect">
            <a:avLst/>
          </a:prstGeom>
          <a:noFill/>
        </p:spPr>
        <p:txBody>
          <a:bodyPr wrap="square" rtlCol="0">
            <a:spAutoFit/>
          </a:bodyPr>
          <a:lstStyle>
            <a:defPPr>
              <a:defRPr lang="pt-BR"/>
            </a:defPPr>
            <a:lvl1pPr marL="380990" indent="-380990" algn="just">
              <a:spcBef>
                <a:spcPts val="933"/>
              </a:spcBef>
              <a:buFont typeface="Wingdings" panose="05000000000000000000" pitchFamily="2" charset="2"/>
              <a:buChar char="§"/>
              <a:defRPr sz="1200">
                <a:solidFill>
                  <a:schemeClr val="bg1">
                    <a:lumMod val="50000"/>
                  </a:schemeClr>
                </a:solidFill>
              </a:defRPr>
            </a:lvl1pPr>
          </a:lstStyle>
          <a:p>
            <a:pPr fontAlgn="auto">
              <a:spcAft>
                <a:spcPts val="0"/>
              </a:spcAft>
            </a:pPr>
            <a:r>
              <a:rPr lang="pt-BR" dirty="0">
                <a:solidFill>
                  <a:schemeClr val="bg2">
                    <a:lumMod val="50000"/>
                  </a:schemeClr>
                </a:solidFill>
                <a:latin typeface="Calibri" panose="020F0502020204030204"/>
                <a:cs typeface="+mn-cs"/>
              </a:rPr>
              <a:t>“Não são nem 3 e o atendimento é horrível. De ar condicionado sem funcionar a baratas passeando é o que encontramos.”</a:t>
            </a:r>
          </a:p>
          <a:p>
            <a:pPr fontAlgn="auto">
              <a:spcAft>
                <a:spcPts val="0"/>
              </a:spcAft>
            </a:pPr>
            <a:r>
              <a:rPr lang="pt-BR" dirty="0">
                <a:solidFill>
                  <a:schemeClr val="bg2">
                    <a:lumMod val="50000"/>
                  </a:schemeClr>
                </a:solidFill>
                <a:latin typeface="Calibri" panose="020F0502020204030204"/>
                <a:cs typeface="+mn-cs"/>
              </a:rPr>
              <a:t>“Muito ruim na zona oeste do rio de janeiro... Poucos profissionais.”</a:t>
            </a:r>
          </a:p>
          <a:p>
            <a:pPr fontAlgn="auto">
              <a:spcAft>
                <a:spcPts val="0"/>
              </a:spcAft>
            </a:pPr>
            <a:r>
              <a:rPr lang="pt-BR" dirty="0">
                <a:solidFill>
                  <a:schemeClr val="bg2">
                    <a:lumMod val="50000"/>
                  </a:schemeClr>
                </a:solidFill>
                <a:latin typeface="Calibri" panose="020F0502020204030204"/>
                <a:cs typeface="+mn-cs"/>
              </a:rPr>
              <a:t>“O Hospital pediátrico que estava acostumada a usar em diferentes planos não aceita MAS.”</a:t>
            </a:r>
          </a:p>
          <a:p>
            <a:pPr fontAlgn="auto">
              <a:spcAft>
                <a:spcPts val="0"/>
              </a:spcAft>
            </a:pPr>
            <a:r>
              <a:rPr lang="pt-BR" dirty="0">
                <a:solidFill>
                  <a:schemeClr val="bg2">
                    <a:lumMod val="50000"/>
                  </a:schemeClr>
                </a:solidFill>
                <a:latin typeface="Calibri" panose="020F0502020204030204"/>
                <a:cs typeface="+mn-cs"/>
              </a:rPr>
              <a:t>“Em Itabira só tem 01 hospital conveniado, atendimento péssimo.”</a:t>
            </a:r>
          </a:p>
          <a:p>
            <a:pPr fontAlgn="auto">
              <a:spcAft>
                <a:spcPts val="0"/>
              </a:spcAft>
            </a:pPr>
            <a:r>
              <a:rPr lang="pt-BR" dirty="0">
                <a:solidFill>
                  <a:schemeClr val="bg2">
                    <a:lumMod val="50000"/>
                  </a:schemeClr>
                </a:solidFill>
                <a:latin typeface="Calibri" panose="020F0502020204030204"/>
                <a:cs typeface="+mn-cs"/>
              </a:rPr>
              <a:t>“Poucos estabelecimentos que de fato atendem pelo plano e os que atendem não a tendem todas as necessidades.”</a:t>
            </a:r>
          </a:p>
          <a:p>
            <a:pPr fontAlgn="auto">
              <a:spcAft>
                <a:spcPts val="0"/>
              </a:spcAft>
            </a:pPr>
            <a:r>
              <a:rPr lang="pt-BR" dirty="0">
                <a:solidFill>
                  <a:schemeClr val="bg2">
                    <a:lumMod val="50000"/>
                  </a:schemeClr>
                </a:solidFill>
                <a:latin typeface="Calibri" panose="020F0502020204030204"/>
                <a:cs typeface="+mn-cs"/>
              </a:rPr>
              <a:t>“O hospital de Itabira é péssimo em atendimento.”</a:t>
            </a:r>
          </a:p>
          <a:p>
            <a:pPr fontAlgn="auto">
              <a:spcAft>
                <a:spcPts val="0"/>
              </a:spcAft>
            </a:pPr>
            <a:r>
              <a:rPr lang="pt-BR" dirty="0">
                <a:solidFill>
                  <a:schemeClr val="bg2">
                    <a:lumMod val="50000"/>
                  </a:schemeClr>
                </a:solidFill>
                <a:latin typeface="Calibri" panose="020F0502020204030204"/>
                <a:cs typeface="+mn-cs"/>
              </a:rPr>
              <a:t>“Difícil saber quais hospitais são conveniados.”</a:t>
            </a:r>
          </a:p>
          <a:p>
            <a:pPr fontAlgn="auto">
              <a:spcAft>
                <a:spcPts val="0"/>
              </a:spcAft>
            </a:pPr>
            <a:r>
              <a:rPr lang="pt-BR" dirty="0">
                <a:solidFill>
                  <a:schemeClr val="bg2">
                    <a:lumMod val="50000"/>
                  </a:schemeClr>
                </a:solidFill>
                <a:latin typeface="Calibri" panose="020F0502020204030204"/>
                <a:cs typeface="+mn-cs"/>
              </a:rPr>
              <a:t>“Algumas necessidades temos que fazer particular.”</a:t>
            </a:r>
          </a:p>
          <a:p>
            <a:pPr fontAlgn="auto">
              <a:spcAft>
                <a:spcPts val="0"/>
              </a:spcAft>
            </a:pPr>
            <a:r>
              <a:rPr lang="pt-BR" dirty="0">
                <a:solidFill>
                  <a:schemeClr val="bg2">
                    <a:lumMod val="50000"/>
                  </a:schemeClr>
                </a:solidFill>
                <a:latin typeface="Calibri" panose="020F0502020204030204"/>
                <a:cs typeface="+mn-cs"/>
              </a:rPr>
              <a:t>“quando precisamos consultar com urgência com um medico especifico as vagas mais próximas são depois de três meses.”</a:t>
            </a:r>
          </a:p>
          <a:p>
            <a:pPr fontAlgn="auto">
              <a:spcAft>
                <a:spcPts val="0"/>
              </a:spcAft>
            </a:pPr>
            <a:r>
              <a:rPr lang="pt-BR" dirty="0">
                <a:solidFill>
                  <a:schemeClr val="bg2">
                    <a:lumMod val="50000"/>
                  </a:schemeClr>
                </a:solidFill>
                <a:latin typeface="Calibri" panose="020F0502020204030204"/>
                <a:cs typeface="+mn-cs"/>
              </a:rPr>
              <a:t>“Faltam hospitais credenciados na nossa região.”</a:t>
            </a:r>
          </a:p>
          <a:p>
            <a:pPr fontAlgn="auto">
              <a:spcAft>
                <a:spcPts val="0"/>
              </a:spcAft>
            </a:pPr>
            <a:r>
              <a:rPr lang="pt-BR" dirty="0">
                <a:solidFill>
                  <a:schemeClr val="bg2">
                    <a:lumMod val="50000"/>
                  </a:schemeClr>
                </a:solidFill>
                <a:latin typeface="Calibri" panose="020F0502020204030204"/>
                <a:cs typeface="+mn-cs"/>
              </a:rPr>
              <a:t>“Pronto socorro mais perto não possui exames 24h.”</a:t>
            </a:r>
          </a:p>
          <a:p>
            <a:pPr fontAlgn="auto">
              <a:spcAft>
                <a:spcPts val="0"/>
              </a:spcAft>
            </a:pPr>
            <a:r>
              <a:rPr lang="pt-BR" dirty="0">
                <a:solidFill>
                  <a:schemeClr val="bg2">
                    <a:lumMod val="50000"/>
                  </a:schemeClr>
                </a:solidFill>
                <a:latin typeface="Calibri" panose="020F0502020204030204"/>
                <a:cs typeface="+mn-cs"/>
              </a:rPr>
              <a:t>“Muitas clinicas descredenciadas.”</a:t>
            </a:r>
          </a:p>
          <a:p>
            <a:pPr fontAlgn="auto">
              <a:spcAft>
                <a:spcPts val="0"/>
              </a:spcAft>
            </a:pPr>
            <a:r>
              <a:rPr lang="pt-BR" dirty="0">
                <a:solidFill>
                  <a:schemeClr val="bg2">
                    <a:lumMod val="50000"/>
                  </a:schemeClr>
                </a:solidFill>
                <a:latin typeface="Calibri" panose="020F0502020204030204"/>
                <a:cs typeface="+mn-cs"/>
              </a:rPr>
              <a:t>“Rede de atendimento com cada vez com menos profissionais próximo a onde eu moro no Rio de Janeiro.”</a:t>
            </a:r>
          </a:p>
          <a:p>
            <a:pPr fontAlgn="auto">
              <a:spcAft>
                <a:spcPts val="0"/>
              </a:spcAft>
            </a:pPr>
            <a:r>
              <a:rPr lang="pt-BR" dirty="0">
                <a:solidFill>
                  <a:schemeClr val="bg2">
                    <a:lumMod val="50000"/>
                  </a:schemeClr>
                </a:solidFill>
                <a:latin typeface="Calibri" panose="020F0502020204030204"/>
                <a:cs typeface="+mn-cs"/>
              </a:rPr>
              <a:t>“Em Marabá só tem hospital Unimed, uma negação no atendimento.”</a:t>
            </a:r>
          </a:p>
          <a:p>
            <a:pPr fontAlgn="auto">
              <a:spcAft>
                <a:spcPts val="0"/>
              </a:spcAft>
            </a:pPr>
            <a:r>
              <a:rPr lang="pt-BR" dirty="0">
                <a:solidFill>
                  <a:schemeClr val="bg2">
                    <a:lumMod val="50000"/>
                  </a:schemeClr>
                </a:solidFill>
                <a:latin typeface="Calibri" panose="020F0502020204030204"/>
                <a:cs typeface="+mn-cs"/>
              </a:rPr>
              <a:t>“Existem hospitais que possuem atendimento a planos similares, mas não tem AMS. Sem explicação ou iniciativa por parte do plano.”</a:t>
            </a:r>
          </a:p>
          <a:p>
            <a:pPr fontAlgn="auto">
              <a:spcAft>
                <a:spcPts val="0"/>
              </a:spcAft>
            </a:pPr>
            <a:r>
              <a:rPr lang="pt-BR" dirty="0">
                <a:solidFill>
                  <a:schemeClr val="bg2">
                    <a:lumMod val="50000"/>
                  </a:schemeClr>
                </a:solidFill>
                <a:latin typeface="Calibri" panose="020F0502020204030204"/>
                <a:cs typeface="+mn-cs"/>
              </a:rPr>
              <a:t>“Poucas clinicas e médicos na região.”</a:t>
            </a:r>
          </a:p>
          <a:p>
            <a:pPr fontAlgn="auto">
              <a:spcAft>
                <a:spcPts val="0"/>
              </a:spcAft>
            </a:pPr>
            <a:r>
              <a:rPr lang="pt-BR" dirty="0">
                <a:solidFill>
                  <a:schemeClr val="bg2">
                    <a:lumMod val="50000"/>
                  </a:schemeClr>
                </a:solidFill>
                <a:latin typeface="Calibri" panose="020F0502020204030204"/>
                <a:cs typeface="+mn-cs"/>
              </a:rPr>
              <a:t>“Nenhum médico conveniado na minha cidade. Endocrinologista.”</a:t>
            </a:r>
          </a:p>
        </p:txBody>
      </p:sp>
      <p:sp>
        <p:nvSpPr>
          <p:cNvPr id="4" name="CaixaDeTexto 3">
            <a:extLst>
              <a:ext uri="{FF2B5EF4-FFF2-40B4-BE49-F238E27FC236}">
                <a16:creationId xmlns:a16="http://schemas.microsoft.com/office/drawing/2014/main" id="{4DA3BC79-CB01-51AD-8847-11678D01DC65}"/>
              </a:ext>
            </a:extLst>
          </p:cNvPr>
          <p:cNvSpPr txBox="1"/>
          <p:nvPr/>
        </p:nvSpPr>
        <p:spPr>
          <a:xfrm>
            <a:off x="6439" y="908720"/>
            <a:ext cx="10794909" cy="307777"/>
          </a:xfrm>
          <a:prstGeom prst="rect">
            <a:avLst/>
          </a:prstGeom>
          <a:noFill/>
        </p:spPr>
        <p:txBody>
          <a:bodyPr wrap="square" rtlCol="0">
            <a:spAutoFit/>
          </a:bodyPr>
          <a:lstStyle/>
          <a:p>
            <a:pPr algn="just" fontAlgn="auto">
              <a:spcBef>
                <a:spcPts val="933"/>
              </a:spcBef>
              <a:spcAft>
                <a:spcPts val="0"/>
              </a:spcAft>
            </a:pPr>
            <a:r>
              <a:rPr lang="pt-BR" sz="1400" b="1" dirty="0">
                <a:solidFill>
                  <a:schemeClr val="bg2">
                    <a:lumMod val="50000"/>
                  </a:schemeClr>
                </a:solidFill>
                <a:latin typeface="Calibri" panose="020F0502020204030204"/>
                <a:cs typeface="+mn-cs"/>
              </a:rPr>
              <a:t>14 - A rede de hospitais credenciados atende as minhas necessidades. (74%)</a:t>
            </a:r>
          </a:p>
        </p:txBody>
      </p:sp>
    </p:spTree>
    <p:extLst>
      <p:ext uri="{BB962C8B-B14F-4D97-AF65-F5344CB8AC3E}">
        <p14:creationId xmlns:p14="http://schemas.microsoft.com/office/powerpoint/2010/main" val="116821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E558-4FE6-B883-B985-2D0784A00D73}"/>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ACE74845-4E10-3F4D-03DF-EC83B96EABAE}"/>
              </a:ext>
            </a:extLst>
          </p:cNvPr>
          <p:cNvSpPr/>
          <p:nvPr/>
        </p:nvSpPr>
        <p:spPr>
          <a:xfrm>
            <a:off x="1" y="168832"/>
            <a:ext cx="8185211"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latin typeface="Arial Rounded MT Bold" panose="020F0704030504030204" pitchFamily="34" charset="0"/>
              </a:rPr>
              <a:t>Jornada do Cliente – Justificativas dos não satisfeitos</a:t>
            </a:r>
            <a:endParaRPr lang="pt-BR"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aixaDeTexto 2">
            <a:extLst>
              <a:ext uri="{FF2B5EF4-FFF2-40B4-BE49-F238E27FC236}">
                <a16:creationId xmlns:a16="http://schemas.microsoft.com/office/drawing/2014/main" id="{91667981-FC96-A6ED-289B-233BB5931CCC}"/>
              </a:ext>
            </a:extLst>
          </p:cNvPr>
          <p:cNvSpPr txBox="1"/>
          <p:nvPr/>
        </p:nvSpPr>
        <p:spPr>
          <a:xfrm>
            <a:off x="6440" y="1495817"/>
            <a:ext cx="10794910" cy="4962897"/>
          </a:xfrm>
          <a:prstGeom prst="rect">
            <a:avLst/>
          </a:prstGeom>
          <a:noFill/>
        </p:spPr>
        <p:txBody>
          <a:bodyPr wrap="square" rtlCol="0">
            <a:spAutoFit/>
          </a:bodyPr>
          <a:lstStyle>
            <a:defPPr>
              <a:defRPr lang="pt-BR"/>
            </a:defPPr>
            <a:lvl1pPr marL="380990" indent="-380990" algn="just">
              <a:spcBef>
                <a:spcPts val="933"/>
              </a:spcBef>
              <a:buFont typeface="Wingdings" panose="05000000000000000000" pitchFamily="2" charset="2"/>
              <a:buChar char="§"/>
              <a:defRPr sz="1200">
                <a:solidFill>
                  <a:schemeClr val="bg1">
                    <a:lumMod val="50000"/>
                  </a:schemeClr>
                </a:solidFill>
              </a:defRPr>
            </a:lvl1pPr>
          </a:lstStyle>
          <a:p>
            <a:pPr fontAlgn="auto">
              <a:spcAft>
                <a:spcPts val="0"/>
              </a:spcAft>
            </a:pPr>
            <a:r>
              <a:rPr lang="pt-BR" dirty="0">
                <a:solidFill>
                  <a:schemeClr val="bg2">
                    <a:lumMod val="50000"/>
                  </a:schemeClr>
                </a:solidFill>
                <a:latin typeface="Calibri" panose="020F0502020204030204"/>
                <a:cs typeface="+mn-cs"/>
              </a:rPr>
              <a:t>“Ao tentar marcar exame demora, demora um mês.”</a:t>
            </a:r>
          </a:p>
          <a:p>
            <a:pPr fontAlgn="auto">
              <a:spcAft>
                <a:spcPts val="0"/>
              </a:spcAft>
            </a:pPr>
            <a:r>
              <a:rPr lang="pt-BR" dirty="0">
                <a:solidFill>
                  <a:schemeClr val="bg2">
                    <a:lumMod val="50000"/>
                  </a:schemeClr>
                </a:solidFill>
                <a:latin typeface="Calibri" panose="020F0502020204030204"/>
                <a:cs typeface="+mn-cs"/>
              </a:rPr>
              <a:t>“Poucos profissionais, que não maioria das vezes leva um certo tempo até a realização dos exames, pois até a autorização está sendo demorada.”</a:t>
            </a:r>
          </a:p>
          <a:p>
            <a:pPr fontAlgn="auto">
              <a:spcAft>
                <a:spcPts val="0"/>
              </a:spcAft>
            </a:pPr>
            <a:r>
              <a:rPr lang="pt-BR" dirty="0">
                <a:solidFill>
                  <a:schemeClr val="bg2">
                    <a:lumMod val="50000"/>
                  </a:schemeClr>
                </a:solidFill>
                <a:latin typeface="Calibri" panose="020F0502020204030204"/>
                <a:cs typeface="+mn-cs"/>
              </a:rPr>
              <a:t>“Sempre demorado.”</a:t>
            </a:r>
          </a:p>
          <a:p>
            <a:pPr fontAlgn="auto">
              <a:spcAft>
                <a:spcPts val="0"/>
              </a:spcAft>
            </a:pPr>
            <a:r>
              <a:rPr lang="pt-BR" dirty="0">
                <a:solidFill>
                  <a:schemeClr val="bg2">
                    <a:lumMod val="50000"/>
                  </a:schemeClr>
                </a:solidFill>
                <a:latin typeface="Calibri" panose="020F0502020204030204"/>
                <a:cs typeface="+mn-cs"/>
              </a:rPr>
              <a:t>“Exames de imagem e Mapa 24h demoram bastante.”</a:t>
            </a:r>
          </a:p>
          <a:p>
            <a:pPr fontAlgn="auto">
              <a:spcAft>
                <a:spcPts val="0"/>
              </a:spcAft>
            </a:pPr>
            <a:r>
              <a:rPr lang="pt-BR" dirty="0">
                <a:solidFill>
                  <a:schemeClr val="bg2">
                    <a:lumMod val="50000"/>
                  </a:schemeClr>
                </a:solidFill>
                <a:latin typeface="Calibri" panose="020F0502020204030204"/>
                <a:cs typeface="+mn-cs"/>
              </a:rPr>
              <a:t>“Recentemente tive que esperar 1 semana para fazer um exame de sangue porque o laboratório falou que agora o plano precisa liberar exames laboratoriais antes.”</a:t>
            </a:r>
          </a:p>
          <a:p>
            <a:pPr fontAlgn="auto">
              <a:spcAft>
                <a:spcPts val="0"/>
              </a:spcAft>
            </a:pPr>
            <a:r>
              <a:rPr lang="pt-BR" dirty="0">
                <a:solidFill>
                  <a:schemeClr val="bg2">
                    <a:lumMod val="50000"/>
                  </a:schemeClr>
                </a:solidFill>
                <a:latin typeface="Calibri" panose="020F0502020204030204"/>
                <a:cs typeface="+mn-cs"/>
              </a:rPr>
              <a:t>“Poderia ser disponibilizado agendamento on-line.”</a:t>
            </a:r>
          </a:p>
          <a:p>
            <a:pPr fontAlgn="auto">
              <a:spcAft>
                <a:spcPts val="0"/>
              </a:spcAft>
            </a:pPr>
            <a:r>
              <a:rPr lang="pt-BR" dirty="0">
                <a:solidFill>
                  <a:schemeClr val="bg2">
                    <a:lumMod val="50000"/>
                  </a:schemeClr>
                </a:solidFill>
                <a:latin typeface="Calibri" panose="020F0502020204030204"/>
                <a:cs typeface="+mn-cs"/>
              </a:rPr>
              <a:t>“Para conseguir consulta pelo plano tem que esperar até meses.”</a:t>
            </a:r>
          </a:p>
          <a:p>
            <a:pPr fontAlgn="auto">
              <a:spcAft>
                <a:spcPts val="0"/>
              </a:spcAft>
            </a:pPr>
            <a:r>
              <a:rPr lang="pt-BR" dirty="0">
                <a:solidFill>
                  <a:schemeClr val="bg2">
                    <a:lumMod val="50000"/>
                  </a:schemeClr>
                </a:solidFill>
                <a:latin typeface="Calibri" panose="020F0502020204030204"/>
                <a:cs typeface="+mn-cs"/>
              </a:rPr>
              <a:t>“Precisei fazer uma ultra e já estando na clínica o plano demorou 6 dias para aprovar sendo que o </a:t>
            </a:r>
            <a:r>
              <a:rPr lang="pt-BR" dirty="0" err="1">
                <a:solidFill>
                  <a:schemeClr val="bg2">
                    <a:lumMod val="50000"/>
                  </a:schemeClr>
                </a:solidFill>
                <a:latin typeface="Calibri" panose="020F0502020204030204"/>
                <a:cs typeface="+mn-cs"/>
              </a:rPr>
              <a:t>Rx</a:t>
            </a:r>
            <a:r>
              <a:rPr lang="pt-BR" dirty="0">
                <a:solidFill>
                  <a:schemeClr val="bg2">
                    <a:lumMod val="50000"/>
                  </a:schemeClr>
                </a:solidFill>
                <a:latin typeface="Calibri" panose="020F0502020204030204"/>
                <a:cs typeface="+mn-cs"/>
              </a:rPr>
              <a:t> digital foi imediato, ou seja, tive que voltar outro dia para complementar um exame que poderia ter feito no mesmo dia e horário.”</a:t>
            </a:r>
          </a:p>
          <a:p>
            <a:pPr fontAlgn="auto">
              <a:spcAft>
                <a:spcPts val="0"/>
              </a:spcAft>
            </a:pPr>
            <a:r>
              <a:rPr lang="pt-BR" dirty="0">
                <a:solidFill>
                  <a:schemeClr val="bg2">
                    <a:lumMod val="50000"/>
                  </a:schemeClr>
                </a:solidFill>
                <a:latin typeface="Calibri" panose="020F0502020204030204"/>
                <a:cs typeface="+mn-cs"/>
              </a:rPr>
              <a:t>“Dificuldade para marcar qualquer exame.”</a:t>
            </a:r>
          </a:p>
          <a:p>
            <a:pPr fontAlgn="auto">
              <a:spcAft>
                <a:spcPts val="0"/>
              </a:spcAft>
            </a:pPr>
            <a:r>
              <a:rPr lang="pt-BR" dirty="0">
                <a:solidFill>
                  <a:schemeClr val="bg2">
                    <a:lumMod val="50000"/>
                  </a:schemeClr>
                </a:solidFill>
                <a:latin typeface="Calibri" panose="020F0502020204030204"/>
                <a:cs typeface="+mn-cs"/>
              </a:rPr>
              <a:t>“Acesso à lista de conveniados bastante difícil.”</a:t>
            </a:r>
          </a:p>
          <a:p>
            <a:pPr fontAlgn="auto">
              <a:spcAft>
                <a:spcPts val="0"/>
              </a:spcAft>
            </a:pPr>
            <a:r>
              <a:rPr lang="pt-BR" dirty="0">
                <a:solidFill>
                  <a:schemeClr val="bg2">
                    <a:lumMod val="50000"/>
                  </a:schemeClr>
                </a:solidFill>
                <a:latin typeface="Calibri" panose="020F0502020204030204"/>
                <a:cs typeface="+mn-cs"/>
              </a:rPr>
              <a:t>“Os médicos cancelam as consultas e nem dão atenção para reagendar.”</a:t>
            </a:r>
          </a:p>
          <a:p>
            <a:pPr fontAlgn="auto">
              <a:spcAft>
                <a:spcPts val="0"/>
              </a:spcAft>
            </a:pPr>
            <a:r>
              <a:rPr lang="pt-BR" dirty="0">
                <a:solidFill>
                  <a:schemeClr val="bg2">
                    <a:lumMod val="50000"/>
                  </a:schemeClr>
                </a:solidFill>
                <a:latin typeface="Calibri" panose="020F0502020204030204"/>
                <a:cs typeface="+mn-cs"/>
              </a:rPr>
              <a:t>“Na cidade de Linhares quase não tem médicos credenciados.”</a:t>
            </a:r>
          </a:p>
          <a:p>
            <a:pPr fontAlgn="auto">
              <a:spcAft>
                <a:spcPts val="0"/>
              </a:spcAft>
            </a:pPr>
            <a:r>
              <a:rPr lang="pt-BR" dirty="0">
                <a:solidFill>
                  <a:schemeClr val="bg2">
                    <a:lumMod val="50000"/>
                  </a:schemeClr>
                </a:solidFill>
                <a:latin typeface="Calibri" panose="020F0502020204030204"/>
                <a:cs typeface="+mn-cs"/>
              </a:rPr>
              <a:t>“Quando precisamos consultar com urgência com um medico especifico as vagas mais próximas são depois de três meses.”</a:t>
            </a:r>
          </a:p>
          <a:p>
            <a:pPr fontAlgn="auto">
              <a:spcAft>
                <a:spcPts val="0"/>
              </a:spcAft>
            </a:pPr>
            <a:r>
              <a:rPr lang="pt-BR" dirty="0">
                <a:solidFill>
                  <a:schemeClr val="bg2">
                    <a:lumMod val="50000"/>
                  </a:schemeClr>
                </a:solidFill>
                <a:latin typeface="Calibri" panose="020F0502020204030204"/>
                <a:cs typeface="+mn-cs"/>
              </a:rPr>
              <a:t>“Muitas vezes só conseguimos agendar com um prazo grande.”</a:t>
            </a:r>
          </a:p>
          <a:p>
            <a:pPr fontAlgn="auto">
              <a:spcAft>
                <a:spcPts val="0"/>
              </a:spcAft>
            </a:pPr>
            <a:r>
              <a:rPr lang="pt-BR" dirty="0">
                <a:solidFill>
                  <a:schemeClr val="bg2">
                    <a:lumMod val="50000"/>
                  </a:schemeClr>
                </a:solidFill>
                <a:latin typeface="Calibri" panose="020F0502020204030204"/>
                <a:cs typeface="+mn-cs"/>
              </a:rPr>
              <a:t>“Sempre tem problema da autorização. Tentei a única vez, que já descrevi acima e desisti.”</a:t>
            </a:r>
          </a:p>
          <a:p>
            <a:pPr fontAlgn="auto">
              <a:spcAft>
                <a:spcPts val="0"/>
              </a:spcAft>
            </a:pPr>
            <a:r>
              <a:rPr lang="pt-BR" dirty="0">
                <a:solidFill>
                  <a:schemeClr val="bg2">
                    <a:lumMod val="50000"/>
                  </a:schemeClr>
                </a:solidFill>
                <a:latin typeface="Calibri" panose="020F0502020204030204"/>
                <a:cs typeface="+mn-cs"/>
              </a:rPr>
              <a:t>“Dificuldade nas pesquisa via aplicativo. Principalmente consulta em clínicas.”</a:t>
            </a:r>
          </a:p>
        </p:txBody>
      </p:sp>
      <p:sp>
        <p:nvSpPr>
          <p:cNvPr id="4" name="CaixaDeTexto 3">
            <a:extLst>
              <a:ext uri="{FF2B5EF4-FFF2-40B4-BE49-F238E27FC236}">
                <a16:creationId xmlns:a16="http://schemas.microsoft.com/office/drawing/2014/main" id="{DCCE8094-5F16-FD9B-6656-6D85AB2119A5}"/>
              </a:ext>
            </a:extLst>
          </p:cNvPr>
          <p:cNvSpPr txBox="1"/>
          <p:nvPr/>
        </p:nvSpPr>
        <p:spPr>
          <a:xfrm>
            <a:off x="6439" y="908720"/>
            <a:ext cx="10794909" cy="523220"/>
          </a:xfrm>
          <a:prstGeom prst="rect">
            <a:avLst/>
          </a:prstGeom>
          <a:noFill/>
        </p:spPr>
        <p:txBody>
          <a:bodyPr wrap="square" rtlCol="0">
            <a:spAutoFit/>
          </a:bodyPr>
          <a:lstStyle/>
          <a:p>
            <a:pPr algn="just" fontAlgn="auto">
              <a:spcBef>
                <a:spcPts val="933"/>
              </a:spcBef>
              <a:spcAft>
                <a:spcPts val="0"/>
              </a:spcAft>
            </a:pPr>
            <a:r>
              <a:rPr lang="pt-BR" sz="1400" b="1" dirty="0">
                <a:solidFill>
                  <a:schemeClr val="bg2">
                    <a:lumMod val="50000"/>
                  </a:schemeClr>
                </a:solidFill>
                <a:latin typeface="Calibri" panose="020F0502020204030204"/>
                <a:cs typeface="+mn-cs"/>
              </a:rPr>
              <a:t>17 - A facilidade para agendamento de exames atende as minhas expectativas em relação ao prazo, ou seja, não há dificuldades para agendar. (62%)</a:t>
            </a:r>
          </a:p>
        </p:txBody>
      </p:sp>
    </p:spTree>
    <p:extLst>
      <p:ext uri="{BB962C8B-B14F-4D97-AF65-F5344CB8AC3E}">
        <p14:creationId xmlns:p14="http://schemas.microsoft.com/office/powerpoint/2010/main" val="4820143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8946C-CF58-694B-F5D4-18299103E7DA}"/>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AA7778F4-D10D-F238-2300-1420930CDB1D}"/>
              </a:ext>
            </a:extLst>
          </p:cNvPr>
          <p:cNvSpPr/>
          <p:nvPr/>
        </p:nvSpPr>
        <p:spPr>
          <a:xfrm>
            <a:off x="1" y="168832"/>
            <a:ext cx="8185211"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latin typeface="Arial Rounded MT Bold" panose="020F0704030504030204" pitchFamily="34" charset="0"/>
              </a:rPr>
              <a:t>Jornada do Cliente – Justificativas dos não satisfeitos</a:t>
            </a:r>
            <a:endParaRPr lang="pt-BR"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aixaDeTexto 2">
            <a:extLst>
              <a:ext uri="{FF2B5EF4-FFF2-40B4-BE49-F238E27FC236}">
                <a16:creationId xmlns:a16="http://schemas.microsoft.com/office/drawing/2014/main" id="{F3A19147-9577-3672-6747-A1D2829566C3}"/>
              </a:ext>
            </a:extLst>
          </p:cNvPr>
          <p:cNvSpPr txBox="1"/>
          <p:nvPr/>
        </p:nvSpPr>
        <p:spPr>
          <a:xfrm>
            <a:off x="6440" y="1279793"/>
            <a:ext cx="10794910" cy="4962897"/>
          </a:xfrm>
          <a:prstGeom prst="rect">
            <a:avLst/>
          </a:prstGeom>
          <a:noFill/>
        </p:spPr>
        <p:txBody>
          <a:bodyPr wrap="square" rtlCol="0">
            <a:spAutoFit/>
          </a:bodyPr>
          <a:lstStyle>
            <a:defPPr>
              <a:defRPr lang="pt-BR"/>
            </a:defPPr>
            <a:lvl1pPr marL="380990" indent="-380990" algn="just">
              <a:spcBef>
                <a:spcPts val="933"/>
              </a:spcBef>
              <a:buFont typeface="Wingdings" panose="05000000000000000000" pitchFamily="2" charset="2"/>
              <a:buChar char="§"/>
              <a:defRPr sz="1200">
                <a:solidFill>
                  <a:schemeClr val="bg1">
                    <a:lumMod val="50000"/>
                  </a:schemeClr>
                </a:solidFill>
              </a:defRPr>
            </a:lvl1pPr>
          </a:lstStyle>
          <a:p>
            <a:pPr fontAlgn="auto">
              <a:spcAft>
                <a:spcPts val="0"/>
              </a:spcAft>
            </a:pPr>
            <a:r>
              <a:rPr lang="pt-BR" dirty="0">
                <a:solidFill>
                  <a:schemeClr val="bg2">
                    <a:lumMod val="50000"/>
                  </a:schemeClr>
                </a:solidFill>
                <a:latin typeface="Calibri" panose="020F0502020204030204"/>
                <a:cs typeface="+mn-cs"/>
              </a:rPr>
              <a:t>“Demora no atendimento.”</a:t>
            </a:r>
          </a:p>
          <a:p>
            <a:pPr fontAlgn="auto">
              <a:spcAft>
                <a:spcPts val="0"/>
              </a:spcAft>
            </a:pPr>
            <a:r>
              <a:rPr lang="pt-BR" dirty="0">
                <a:solidFill>
                  <a:schemeClr val="bg2">
                    <a:lumMod val="50000"/>
                  </a:schemeClr>
                </a:solidFill>
                <a:latin typeface="Calibri" panose="020F0502020204030204"/>
                <a:cs typeface="+mn-cs"/>
              </a:rPr>
              <a:t>“Faltam canais efetivos para atendimento.”</a:t>
            </a:r>
          </a:p>
          <a:p>
            <a:pPr fontAlgn="auto">
              <a:spcAft>
                <a:spcPts val="0"/>
              </a:spcAft>
            </a:pPr>
            <a:r>
              <a:rPr lang="pt-BR" dirty="0">
                <a:solidFill>
                  <a:schemeClr val="bg2">
                    <a:lumMod val="50000"/>
                  </a:schemeClr>
                </a:solidFill>
                <a:latin typeface="Calibri" panose="020F0502020204030204"/>
                <a:cs typeface="+mn-cs"/>
              </a:rPr>
              <a:t>“O whatsapp não respondem, telefone fico horas aguardando, formulário só dá erro.”</a:t>
            </a:r>
          </a:p>
          <a:p>
            <a:pPr fontAlgn="auto">
              <a:spcAft>
                <a:spcPts val="0"/>
              </a:spcAft>
            </a:pPr>
            <a:r>
              <a:rPr lang="pt-BR" dirty="0">
                <a:solidFill>
                  <a:schemeClr val="bg2">
                    <a:lumMod val="50000"/>
                  </a:schemeClr>
                </a:solidFill>
                <a:latin typeface="Calibri" panose="020F0502020204030204"/>
                <a:cs typeface="+mn-cs"/>
              </a:rPr>
              <a:t>“Até hoje não aparece a carteirinha da minha filha e mesmo abrindo chamado só respondem que ela está cadastrada.”</a:t>
            </a:r>
          </a:p>
          <a:p>
            <a:pPr fontAlgn="auto">
              <a:spcAft>
                <a:spcPts val="0"/>
              </a:spcAft>
            </a:pPr>
            <a:r>
              <a:rPr lang="pt-BR" dirty="0">
                <a:solidFill>
                  <a:schemeClr val="bg2">
                    <a:lumMod val="50000"/>
                  </a:schemeClr>
                </a:solidFill>
                <a:latin typeface="Calibri" panose="020F0502020204030204"/>
                <a:cs typeface="+mn-cs"/>
              </a:rPr>
              <a:t>“Não temos um ponto focal do plano com quem podemos conversar.”</a:t>
            </a:r>
          </a:p>
          <a:p>
            <a:pPr fontAlgn="auto">
              <a:spcAft>
                <a:spcPts val="0"/>
              </a:spcAft>
            </a:pPr>
            <a:r>
              <a:rPr lang="pt-BR" dirty="0">
                <a:solidFill>
                  <a:schemeClr val="bg2">
                    <a:lumMod val="50000"/>
                  </a:schemeClr>
                </a:solidFill>
                <a:latin typeface="Calibri" panose="020F0502020204030204"/>
                <a:cs typeface="+mn-cs"/>
              </a:rPr>
              <a:t>“É impossível falar no canal de atendimento.”</a:t>
            </a:r>
          </a:p>
          <a:p>
            <a:pPr fontAlgn="auto">
              <a:spcAft>
                <a:spcPts val="0"/>
              </a:spcAft>
            </a:pPr>
            <a:r>
              <a:rPr lang="pt-BR" dirty="0">
                <a:solidFill>
                  <a:schemeClr val="bg2">
                    <a:lumMod val="50000"/>
                  </a:schemeClr>
                </a:solidFill>
                <a:latin typeface="Calibri" panose="020F0502020204030204"/>
                <a:cs typeface="+mn-cs"/>
              </a:rPr>
              <a:t>“O atendimento com um humano demora demais.”</a:t>
            </a:r>
          </a:p>
          <a:p>
            <a:pPr fontAlgn="auto">
              <a:spcAft>
                <a:spcPts val="0"/>
              </a:spcAft>
            </a:pPr>
            <a:r>
              <a:rPr lang="pt-BR" dirty="0">
                <a:solidFill>
                  <a:schemeClr val="bg2">
                    <a:lumMod val="50000"/>
                  </a:schemeClr>
                </a:solidFill>
                <a:latin typeface="Calibri" panose="020F0502020204030204"/>
                <a:cs typeface="+mn-cs"/>
              </a:rPr>
              <a:t>“Comunicação via APP muito vago, retornos sem condizer com o contexto.”</a:t>
            </a:r>
          </a:p>
          <a:p>
            <a:pPr fontAlgn="auto">
              <a:spcAft>
                <a:spcPts val="0"/>
              </a:spcAft>
            </a:pPr>
            <a:r>
              <a:rPr lang="pt-BR" dirty="0">
                <a:solidFill>
                  <a:schemeClr val="bg2">
                    <a:lumMod val="50000"/>
                  </a:schemeClr>
                </a:solidFill>
                <a:latin typeface="Calibri" panose="020F0502020204030204"/>
                <a:cs typeface="+mn-cs"/>
              </a:rPr>
              <a:t>“Dificuldade nas pesquisa via aplicativo. Principalmente consulta em clínicas.”</a:t>
            </a:r>
          </a:p>
          <a:p>
            <a:pPr fontAlgn="auto">
              <a:spcAft>
                <a:spcPts val="0"/>
              </a:spcAft>
            </a:pPr>
            <a:r>
              <a:rPr lang="pt-BR" dirty="0">
                <a:solidFill>
                  <a:schemeClr val="bg2">
                    <a:lumMod val="50000"/>
                  </a:schemeClr>
                </a:solidFill>
                <a:latin typeface="Calibri" panose="020F0502020204030204"/>
                <a:cs typeface="+mn-cs"/>
              </a:rPr>
              <a:t>“Foi difícil, sou pessoa deficiência auditiva muita barreira para fazer ligação e conseguimos contato WhatsApp mesmo assim atendimento artificial inteligência não me atende o que eu esperava.”</a:t>
            </a:r>
          </a:p>
          <a:p>
            <a:pPr fontAlgn="auto">
              <a:spcAft>
                <a:spcPts val="0"/>
              </a:spcAft>
            </a:pPr>
            <a:r>
              <a:rPr lang="pt-BR" dirty="0">
                <a:solidFill>
                  <a:schemeClr val="bg2">
                    <a:lumMod val="50000"/>
                  </a:schemeClr>
                </a:solidFill>
                <a:latin typeface="Calibri" panose="020F0502020204030204"/>
                <a:cs typeface="+mn-cs"/>
              </a:rPr>
              <a:t>“Demora mais de 1h para ser atendido no telefone.”</a:t>
            </a:r>
          </a:p>
          <a:p>
            <a:pPr fontAlgn="auto">
              <a:spcAft>
                <a:spcPts val="0"/>
              </a:spcAft>
            </a:pPr>
            <a:r>
              <a:rPr lang="pt-BR" dirty="0">
                <a:solidFill>
                  <a:schemeClr val="bg2">
                    <a:lumMod val="50000"/>
                  </a:schemeClr>
                </a:solidFill>
                <a:latin typeface="Calibri" panose="020F0502020204030204"/>
                <a:cs typeface="+mn-cs"/>
              </a:rPr>
              <a:t>“Existe o canal , mas é necessário registrar a dúvida em chamado e aguardar 10 dias uteis para resposta.”</a:t>
            </a:r>
          </a:p>
          <a:p>
            <a:pPr fontAlgn="auto">
              <a:spcAft>
                <a:spcPts val="0"/>
              </a:spcAft>
            </a:pPr>
            <a:r>
              <a:rPr lang="pt-BR" dirty="0">
                <a:solidFill>
                  <a:schemeClr val="bg2">
                    <a:lumMod val="50000"/>
                  </a:schemeClr>
                </a:solidFill>
                <a:latin typeface="Calibri" panose="020F0502020204030204"/>
                <a:cs typeface="+mn-cs"/>
              </a:rPr>
              <a:t>“Demorado e as vezes sem solução imediata.”</a:t>
            </a:r>
          </a:p>
          <a:p>
            <a:pPr fontAlgn="auto">
              <a:spcAft>
                <a:spcPts val="0"/>
              </a:spcAft>
            </a:pPr>
            <a:r>
              <a:rPr lang="pt-BR" dirty="0">
                <a:solidFill>
                  <a:schemeClr val="bg2">
                    <a:lumMod val="50000"/>
                  </a:schemeClr>
                </a:solidFill>
                <a:latin typeface="Calibri" panose="020F0502020204030204"/>
                <a:cs typeface="+mn-cs"/>
              </a:rPr>
              <a:t>“Nem sempre os responsáveis sabem as respostas e qual canal deve ser utilizado para a consulta.”</a:t>
            </a:r>
          </a:p>
          <a:p>
            <a:pPr fontAlgn="auto">
              <a:spcAft>
                <a:spcPts val="0"/>
              </a:spcAft>
            </a:pPr>
            <a:r>
              <a:rPr lang="pt-BR" dirty="0">
                <a:solidFill>
                  <a:schemeClr val="bg2">
                    <a:lumMod val="50000"/>
                  </a:schemeClr>
                </a:solidFill>
                <a:latin typeface="Calibri" panose="020F0502020204030204"/>
                <a:cs typeface="+mn-cs"/>
              </a:rPr>
              <a:t>“Na maioria a ligação por alguma razão cai depois de algum tempo de espera.”</a:t>
            </a:r>
          </a:p>
          <a:p>
            <a:pPr fontAlgn="auto">
              <a:spcAft>
                <a:spcPts val="0"/>
              </a:spcAft>
            </a:pPr>
            <a:r>
              <a:rPr lang="pt-BR" dirty="0">
                <a:solidFill>
                  <a:schemeClr val="bg2">
                    <a:lumMod val="50000"/>
                  </a:schemeClr>
                </a:solidFill>
                <a:latin typeface="Calibri" panose="020F0502020204030204"/>
                <a:cs typeface="+mn-cs"/>
              </a:rPr>
              <a:t>“Muito moroso; não tem facilidade e rapidez.”</a:t>
            </a:r>
          </a:p>
        </p:txBody>
      </p:sp>
      <p:sp>
        <p:nvSpPr>
          <p:cNvPr id="4" name="CaixaDeTexto 3">
            <a:extLst>
              <a:ext uri="{FF2B5EF4-FFF2-40B4-BE49-F238E27FC236}">
                <a16:creationId xmlns:a16="http://schemas.microsoft.com/office/drawing/2014/main" id="{B3982805-DE16-3DBA-9A9C-494B4D9AF7ED}"/>
              </a:ext>
            </a:extLst>
          </p:cNvPr>
          <p:cNvSpPr txBox="1"/>
          <p:nvPr/>
        </p:nvSpPr>
        <p:spPr>
          <a:xfrm>
            <a:off x="6439" y="908720"/>
            <a:ext cx="10794909" cy="307777"/>
          </a:xfrm>
          <a:prstGeom prst="rect">
            <a:avLst/>
          </a:prstGeom>
          <a:noFill/>
        </p:spPr>
        <p:txBody>
          <a:bodyPr wrap="square" rtlCol="0">
            <a:spAutoFit/>
          </a:bodyPr>
          <a:lstStyle/>
          <a:p>
            <a:pPr algn="just" fontAlgn="auto">
              <a:spcBef>
                <a:spcPts val="933"/>
              </a:spcBef>
              <a:spcAft>
                <a:spcPts val="0"/>
              </a:spcAft>
            </a:pPr>
            <a:r>
              <a:rPr lang="pt-BR" sz="1400" b="1" dirty="0">
                <a:solidFill>
                  <a:schemeClr val="bg2">
                    <a:lumMod val="50000"/>
                  </a:schemeClr>
                </a:solidFill>
                <a:latin typeface="Calibri" panose="020F0502020204030204"/>
                <a:cs typeface="+mn-cs"/>
              </a:rPr>
              <a:t>19 - Quando preciso, tenho facilidade para entrar em contato com a minha operadora de plano de saúde. (59%)</a:t>
            </a:r>
          </a:p>
        </p:txBody>
      </p:sp>
    </p:spTree>
    <p:extLst>
      <p:ext uri="{BB962C8B-B14F-4D97-AF65-F5344CB8AC3E}">
        <p14:creationId xmlns:p14="http://schemas.microsoft.com/office/powerpoint/2010/main" val="17222931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13EE9-13AA-7C71-D095-4D2F09E1B8A1}"/>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0CDAFD57-D21A-DDA6-E094-73D84BB91F88}"/>
              </a:ext>
            </a:extLst>
          </p:cNvPr>
          <p:cNvSpPr/>
          <p:nvPr/>
        </p:nvSpPr>
        <p:spPr>
          <a:xfrm>
            <a:off x="1" y="168832"/>
            <a:ext cx="8185211"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latin typeface="Arial Rounded MT Bold" panose="020F0704030504030204" pitchFamily="34" charset="0"/>
              </a:rPr>
              <a:t>Jornada do Cliente – Justificativas dos não satisfeitos</a:t>
            </a:r>
            <a:endParaRPr lang="pt-BR"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aixaDeTexto 2">
            <a:extLst>
              <a:ext uri="{FF2B5EF4-FFF2-40B4-BE49-F238E27FC236}">
                <a16:creationId xmlns:a16="http://schemas.microsoft.com/office/drawing/2014/main" id="{0092A82A-0FF2-0F52-7EA2-E1AF347BF25E}"/>
              </a:ext>
            </a:extLst>
          </p:cNvPr>
          <p:cNvSpPr txBox="1"/>
          <p:nvPr/>
        </p:nvSpPr>
        <p:spPr>
          <a:xfrm>
            <a:off x="6440" y="1279793"/>
            <a:ext cx="10794910" cy="5147563"/>
          </a:xfrm>
          <a:prstGeom prst="rect">
            <a:avLst/>
          </a:prstGeom>
          <a:noFill/>
        </p:spPr>
        <p:txBody>
          <a:bodyPr wrap="square" rtlCol="0">
            <a:spAutoFit/>
          </a:bodyPr>
          <a:lstStyle>
            <a:defPPr>
              <a:defRPr lang="pt-BR"/>
            </a:defPPr>
            <a:lvl1pPr marL="380990" indent="-380990" algn="just">
              <a:spcBef>
                <a:spcPts val="933"/>
              </a:spcBef>
              <a:buFont typeface="Wingdings" panose="05000000000000000000" pitchFamily="2" charset="2"/>
              <a:buChar char="§"/>
              <a:defRPr sz="1200">
                <a:solidFill>
                  <a:schemeClr val="bg1">
                    <a:lumMod val="50000"/>
                  </a:schemeClr>
                </a:solidFill>
              </a:defRPr>
            </a:lvl1pPr>
          </a:lstStyle>
          <a:p>
            <a:pPr fontAlgn="auto">
              <a:spcAft>
                <a:spcPts val="0"/>
              </a:spcAft>
            </a:pPr>
            <a:r>
              <a:rPr lang="pt-BR" dirty="0">
                <a:solidFill>
                  <a:schemeClr val="bg2">
                    <a:lumMod val="50000"/>
                  </a:schemeClr>
                </a:solidFill>
                <a:latin typeface="Calibri" panose="020F0502020204030204"/>
                <a:cs typeface="+mn-cs"/>
              </a:rPr>
              <a:t>“Nunca sabem ajudar quando precisamos.”</a:t>
            </a:r>
          </a:p>
          <a:p>
            <a:pPr fontAlgn="auto">
              <a:spcAft>
                <a:spcPts val="0"/>
              </a:spcAft>
            </a:pPr>
            <a:r>
              <a:rPr lang="pt-BR" dirty="0">
                <a:solidFill>
                  <a:schemeClr val="bg2">
                    <a:lumMod val="50000"/>
                  </a:schemeClr>
                </a:solidFill>
                <a:latin typeface="Calibri" panose="020F0502020204030204"/>
                <a:cs typeface="+mn-cs"/>
              </a:rPr>
              <a:t>“Dificuldade de falar com as pessoas certas.”</a:t>
            </a:r>
          </a:p>
          <a:p>
            <a:pPr fontAlgn="auto">
              <a:spcAft>
                <a:spcPts val="0"/>
              </a:spcAft>
            </a:pPr>
            <a:r>
              <a:rPr lang="pt-BR" dirty="0">
                <a:solidFill>
                  <a:schemeClr val="bg2">
                    <a:lumMod val="50000"/>
                  </a:schemeClr>
                </a:solidFill>
                <a:latin typeface="Calibri" panose="020F0502020204030204"/>
                <a:cs typeface="+mn-cs"/>
              </a:rPr>
              <a:t>“O atendimento no site e app são ruins.”</a:t>
            </a:r>
          </a:p>
          <a:p>
            <a:pPr fontAlgn="auto">
              <a:spcAft>
                <a:spcPts val="0"/>
              </a:spcAft>
            </a:pPr>
            <a:r>
              <a:rPr lang="pt-BR" dirty="0">
                <a:solidFill>
                  <a:schemeClr val="bg2">
                    <a:lumMod val="50000"/>
                  </a:schemeClr>
                </a:solidFill>
                <a:latin typeface="Calibri" panose="020F0502020204030204"/>
                <a:cs typeface="+mn-cs"/>
              </a:rPr>
              <a:t>“dificuldade de atendimento para dúvidas, reclamações e sugestões. O canal por telefone já aguardei 20m para falar com atendente. O atendimento via IA é insuficiente.”</a:t>
            </a:r>
          </a:p>
          <a:p>
            <a:pPr fontAlgn="auto">
              <a:spcAft>
                <a:spcPts val="0"/>
              </a:spcAft>
            </a:pPr>
            <a:r>
              <a:rPr lang="pt-BR" dirty="0">
                <a:solidFill>
                  <a:schemeClr val="bg2">
                    <a:lumMod val="50000"/>
                  </a:schemeClr>
                </a:solidFill>
                <a:latin typeface="Calibri" panose="020F0502020204030204"/>
                <a:cs typeface="+mn-cs"/>
              </a:rPr>
              <a:t>“Na maioria das vezes cai em atendimento eletrônico, não conseguindo falar com pessoas.”</a:t>
            </a:r>
          </a:p>
          <a:p>
            <a:pPr fontAlgn="auto">
              <a:spcAft>
                <a:spcPts val="0"/>
              </a:spcAft>
            </a:pPr>
            <a:r>
              <a:rPr lang="pt-BR" dirty="0">
                <a:solidFill>
                  <a:schemeClr val="bg2">
                    <a:lumMod val="50000"/>
                  </a:schemeClr>
                </a:solidFill>
                <a:latin typeface="Calibri" panose="020F0502020204030204"/>
                <a:cs typeface="+mn-cs"/>
              </a:rPr>
              <a:t>“O whatsapp não respondem, telefone fico horas aguardando, formulário só dá erro.”</a:t>
            </a:r>
          </a:p>
          <a:p>
            <a:pPr fontAlgn="auto">
              <a:spcAft>
                <a:spcPts val="0"/>
              </a:spcAft>
            </a:pPr>
            <a:r>
              <a:rPr lang="pt-BR" dirty="0">
                <a:solidFill>
                  <a:schemeClr val="bg2">
                    <a:lumMod val="50000"/>
                  </a:schemeClr>
                </a:solidFill>
                <a:latin typeface="Calibri" panose="020F0502020204030204"/>
                <a:cs typeface="+mn-cs"/>
              </a:rPr>
              <a:t>“Falta melhorar os canais de comunicação.”</a:t>
            </a:r>
          </a:p>
          <a:p>
            <a:pPr fontAlgn="auto">
              <a:spcAft>
                <a:spcPts val="0"/>
              </a:spcAft>
            </a:pPr>
            <a:r>
              <a:rPr lang="pt-BR" dirty="0">
                <a:solidFill>
                  <a:schemeClr val="bg2">
                    <a:lumMod val="50000"/>
                  </a:schemeClr>
                </a:solidFill>
                <a:latin typeface="Calibri" panose="020F0502020204030204"/>
                <a:cs typeface="+mn-cs"/>
              </a:rPr>
              <a:t>“Há confusão sobre quais números de auto atendimento do whatsapp são de fato do PASA, há diversos contatos.”</a:t>
            </a:r>
          </a:p>
          <a:p>
            <a:pPr fontAlgn="auto">
              <a:spcAft>
                <a:spcPts val="0"/>
              </a:spcAft>
            </a:pPr>
            <a:r>
              <a:rPr lang="pt-BR" dirty="0">
                <a:solidFill>
                  <a:schemeClr val="bg2">
                    <a:lumMod val="50000"/>
                  </a:schemeClr>
                </a:solidFill>
                <a:latin typeface="Calibri" panose="020F0502020204030204"/>
                <a:cs typeface="+mn-cs"/>
              </a:rPr>
              <a:t>“Nunca sabemos com quem tratar e, quando ligamos para o suporte, temos que esperar horas (sim, horas!!!) para conseguir ser atendido e, muitas vezes, a resposta é vaga e temos que aguardar resposta definitiva.”</a:t>
            </a:r>
          </a:p>
          <a:p>
            <a:pPr fontAlgn="auto">
              <a:spcAft>
                <a:spcPts val="0"/>
              </a:spcAft>
            </a:pPr>
            <a:r>
              <a:rPr lang="pt-BR" dirty="0">
                <a:solidFill>
                  <a:schemeClr val="bg2">
                    <a:lumMod val="50000"/>
                  </a:schemeClr>
                </a:solidFill>
                <a:latin typeface="Calibri" panose="020F0502020204030204"/>
                <a:cs typeface="+mn-cs"/>
              </a:rPr>
              <a:t>“O telefone que consta pra tirar dúvidas quando atendem as atendentes não esclarecem corretamente as perguntas. Não são capacitadas e treinadas corretamente.”</a:t>
            </a:r>
          </a:p>
          <a:p>
            <a:pPr fontAlgn="auto">
              <a:spcAft>
                <a:spcPts val="0"/>
              </a:spcAft>
            </a:pPr>
            <a:r>
              <a:rPr lang="pt-BR" dirty="0">
                <a:solidFill>
                  <a:schemeClr val="bg2">
                    <a:lumMod val="50000"/>
                  </a:schemeClr>
                </a:solidFill>
                <a:latin typeface="Calibri" panose="020F0502020204030204"/>
                <a:cs typeface="+mn-cs"/>
              </a:rPr>
              <a:t>“Nem sempre os responsáveis sabem as respostas e qual canal deve ser utilizado para a consulta.”</a:t>
            </a:r>
          </a:p>
          <a:p>
            <a:pPr fontAlgn="auto">
              <a:spcAft>
                <a:spcPts val="0"/>
              </a:spcAft>
            </a:pPr>
            <a:r>
              <a:rPr lang="pt-BR" dirty="0">
                <a:solidFill>
                  <a:schemeClr val="bg2">
                    <a:lumMod val="50000"/>
                  </a:schemeClr>
                </a:solidFill>
                <a:latin typeface="Calibri" panose="020F0502020204030204"/>
                <a:cs typeface="+mn-cs"/>
              </a:rPr>
              <a:t>“Não dão prioridade no atendimento. Não resolvem o problema.”</a:t>
            </a:r>
          </a:p>
          <a:p>
            <a:pPr fontAlgn="auto">
              <a:spcAft>
                <a:spcPts val="0"/>
              </a:spcAft>
            </a:pPr>
            <a:r>
              <a:rPr lang="pt-BR" dirty="0">
                <a:solidFill>
                  <a:schemeClr val="bg2">
                    <a:lumMod val="50000"/>
                  </a:schemeClr>
                </a:solidFill>
                <a:latin typeface="Calibri" panose="020F0502020204030204"/>
                <a:cs typeface="+mn-cs"/>
              </a:rPr>
              <a:t>“Os canais de comunicação são o único ponto que deixam a desejar em meu plano de saúde.”</a:t>
            </a:r>
          </a:p>
          <a:p>
            <a:pPr fontAlgn="auto">
              <a:spcAft>
                <a:spcPts val="0"/>
              </a:spcAft>
            </a:pPr>
            <a:r>
              <a:rPr lang="pt-BR" dirty="0">
                <a:solidFill>
                  <a:schemeClr val="bg2">
                    <a:lumMod val="50000"/>
                  </a:schemeClr>
                </a:solidFill>
                <a:latin typeface="Calibri" panose="020F0502020204030204"/>
                <a:cs typeface="+mn-cs"/>
              </a:rPr>
              <a:t>“Demora excessiva nos atendimentos e profissionais, muitas das vezes, mal informados.”</a:t>
            </a:r>
          </a:p>
          <a:p>
            <a:pPr fontAlgn="auto">
              <a:spcAft>
                <a:spcPts val="0"/>
              </a:spcAft>
            </a:pPr>
            <a:r>
              <a:rPr lang="pt-BR" dirty="0">
                <a:solidFill>
                  <a:schemeClr val="bg2">
                    <a:lumMod val="50000"/>
                  </a:schemeClr>
                </a:solidFill>
                <a:latin typeface="Calibri" panose="020F0502020204030204"/>
                <a:cs typeface="+mn-cs"/>
              </a:rPr>
              <a:t>“Não temos essa informação, e o telefone não atende, principalmente depois das 18h.”</a:t>
            </a:r>
          </a:p>
          <a:p>
            <a:pPr fontAlgn="auto">
              <a:spcAft>
                <a:spcPts val="0"/>
              </a:spcAft>
            </a:pPr>
            <a:r>
              <a:rPr lang="pt-BR" dirty="0">
                <a:solidFill>
                  <a:schemeClr val="bg2">
                    <a:lumMod val="50000"/>
                  </a:schemeClr>
                </a:solidFill>
                <a:latin typeface="Calibri" panose="020F0502020204030204"/>
                <a:cs typeface="+mn-cs"/>
              </a:rPr>
              <a:t>“Difícil de encontrar as informações no site.”</a:t>
            </a:r>
          </a:p>
        </p:txBody>
      </p:sp>
      <p:sp>
        <p:nvSpPr>
          <p:cNvPr id="4" name="CaixaDeTexto 3">
            <a:extLst>
              <a:ext uri="{FF2B5EF4-FFF2-40B4-BE49-F238E27FC236}">
                <a16:creationId xmlns:a16="http://schemas.microsoft.com/office/drawing/2014/main" id="{5A024392-5243-5CC9-3472-9B42C700DFD7}"/>
              </a:ext>
            </a:extLst>
          </p:cNvPr>
          <p:cNvSpPr txBox="1"/>
          <p:nvPr/>
        </p:nvSpPr>
        <p:spPr>
          <a:xfrm>
            <a:off x="6439" y="908720"/>
            <a:ext cx="10794909" cy="307777"/>
          </a:xfrm>
          <a:prstGeom prst="rect">
            <a:avLst/>
          </a:prstGeom>
          <a:noFill/>
        </p:spPr>
        <p:txBody>
          <a:bodyPr wrap="square" rtlCol="0">
            <a:spAutoFit/>
          </a:bodyPr>
          <a:lstStyle/>
          <a:p>
            <a:pPr algn="just" fontAlgn="auto">
              <a:spcBef>
                <a:spcPts val="933"/>
              </a:spcBef>
              <a:spcAft>
                <a:spcPts val="0"/>
              </a:spcAft>
            </a:pPr>
            <a:r>
              <a:rPr lang="pt-BR" sz="1400" b="1" dirty="0">
                <a:solidFill>
                  <a:schemeClr val="bg2">
                    <a:lumMod val="50000"/>
                  </a:schemeClr>
                </a:solidFill>
                <a:latin typeface="Calibri" panose="020F0502020204030204"/>
                <a:cs typeface="+mn-cs"/>
              </a:rPr>
              <a:t>18 - Os canais de comunicação são bem definidos (quando tenho um assunto, sei com quem tratar). (58%)</a:t>
            </a:r>
          </a:p>
        </p:txBody>
      </p:sp>
    </p:spTree>
    <p:extLst>
      <p:ext uri="{BB962C8B-B14F-4D97-AF65-F5344CB8AC3E}">
        <p14:creationId xmlns:p14="http://schemas.microsoft.com/office/powerpoint/2010/main" val="1095951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F7972-3D47-CFCE-2945-71729361F4C9}"/>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1986B23E-05D9-94BE-CF58-712DBAD4A8BD}"/>
              </a:ext>
            </a:extLst>
          </p:cNvPr>
          <p:cNvSpPr/>
          <p:nvPr/>
        </p:nvSpPr>
        <p:spPr>
          <a:xfrm>
            <a:off x="1" y="168832"/>
            <a:ext cx="8185211"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latin typeface="Arial Rounded MT Bold" panose="020F0704030504030204" pitchFamily="34" charset="0"/>
              </a:rPr>
              <a:t>Jornada do Cliente – Justificativas dos não satisfeitos</a:t>
            </a:r>
            <a:endParaRPr lang="pt-BR"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aixaDeTexto 2">
            <a:extLst>
              <a:ext uri="{FF2B5EF4-FFF2-40B4-BE49-F238E27FC236}">
                <a16:creationId xmlns:a16="http://schemas.microsoft.com/office/drawing/2014/main" id="{17CDDBB0-89EA-A5A9-D95B-35659E41CE16}"/>
              </a:ext>
            </a:extLst>
          </p:cNvPr>
          <p:cNvSpPr txBox="1"/>
          <p:nvPr/>
        </p:nvSpPr>
        <p:spPr>
          <a:xfrm>
            <a:off x="6440" y="1279793"/>
            <a:ext cx="10794910" cy="5216813"/>
          </a:xfrm>
          <a:prstGeom prst="rect">
            <a:avLst/>
          </a:prstGeom>
          <a:noFill/>
        </p:spPr>
        <p:txBody>
          <a:bodyPr wrap="square" rtlCol="0">
            <a:spAutoFit/>
          </a:bodyPr>
          <a:lstStyle>
            <a:defPPr>
              <a:defRPr lang="pt-BR"/>
            </a:defPPr>
            <a:lvl1pPr marL="380990" indent="-380990" algn="just">
              <a:spcBef>
                <a:spcPts val="933"/>
              </a:spcBef>
              <a:buFont typeface="Wingdings" panose="05000000000000000000" pitchFamily="2" charset="2"/>
              <a:buChar char="§"/>
              <a:defRPr sz="1200">
                <a:solidFill>
                  <a:schemeClr val="bg1">
                    <a:lumMod val="50000"/>
                  </a:schemeClr>
                </a:solidFill>
              </a:defRPr>
            </a:lvl1pPr>
          </a:lstStyle>
          <a:p>
            <a:pPr fontAlgn="auto">
              <a:spcAft>
                <a:spcPts val="0"/>
              </a:spcAft>
            </a:pPr>
            <a:r>
              <a:rPr lang="pt-BR" dirty="0">
                <a:solidFill>
                  <a:schemeClr val="bg2">
                    <a:lumMod val="50000"/>
                  </a:schemeClr>
                </a:solidFill>
                <a:latin typeface="Calibri" panose="020F0502020204030204"/>
                <a:cs typeface="+mn-cs"/>
              </a:rPr>
              <a:t>“Dificuldades para registrar reclamações.”</a:t>
            </a:r>
          </a:p>
          <a:p>
            <a:pPr fontAlgn="auto">
              <a:spcAft>
                <a:spcPts val="0"/>
              </a:spcAft>
            </a:pPr>
            <a:r>
              <a:rPr lang="pt-BR" dirty="0">
                <a:solidFill>
                  <a:schemeClr val="bg2">
                    <a:lumMod val="50000"/>
                  </a:schemeClr>
                </a:solidFill>
                <a:latin typeface="Calibri" panose="020F0502020204030204"/>
                <a:cs typeface="+mn-cs"/>
              </a:rPr>
              <a:t>“Principalmente quando se trata de dúvidas e reclamações, o acesso para registrar manifestação é difícil.”</a:t>
            </a:r>
          </a:p>
          <a:p>
            <a:pPr fontAlgn="auto">
              <a:spcAft>
                <a:spcPts val="0"/>
              </a:spcAft>
            </a:pPr>
            <a:r>
              <a:rPr lang="pt-BR" dirty="0">
                <a:solidFill>
                  <a:schemeClr val="bg2">
                    <a:lumMod val="50000"/>
                  </a:schemeClr>
                </a:solidFill>
                <a:latin typeface="Calibri" panose="020F0502020204030204"/>
                <a:cs typeface="+mn-cs"/>
              </a:rPr>
              <a:t>“Sempre cai em atendimento eletrônico.”</a:t>
            </a:r>
          </a:p>
          <a:p>
            <a:pPr fontAlgn="auto">
              <a:spcAft>
                <a:spcPts val="0"/>
              </a:spcAft>
            </a:pPr>
            <a:r>
              <a:rPr lang="pt-BR" dirty="0">
                <a:solidFill>
                  <a:schemeClr val="bg2">
                    <a:lumMod val="50000"/>
                  </a:schemeClr>
                </a:solidFill>
                <a:latin typeface="Calibri" panose="020F0502020204030204"/>
                <a:cs typeface="+mn-cs"/>
              </a:rPr>
              <a:t>“Acesso bastante difícil.”</a:t>
            </a:r>
          </a:p>
          <a:p>
            <a:pPr fontAlgn="auto">
              <a:spcAft>
                <a:spcPts val="0"/>
              </a:spcAft>
            </a:pPr>
            <a:r>
              <a:rPr lang="pt-BR" dirty="0">
                <a:solidFill>
                  <a:schemeClr val="bg2">
                    <a:lumMod val="50000"/>
                  </a:schemeClr>
                </a:solidFill>
                <a:latin typeface="Calibri" panose="020F0502020204030204"/>
                <a:cs typeface="+mn-cs"/>
              </a:rPr>
              <a:t>“O whatsapp não respondem, telefone fico horas aguardando, formulário só dá erro.”</a:t>
            </a:r>
          </a:p>
          <a:p>
            <a:pPr fontAlgn="auto">
              <a:spcAft>
                <a:spcPts val="0"/>
              </a:spcAft>
            </a:pPr>
            <a:r>
              <a:rPr lang="pt-BR" dirty="0">
                <a:solidFill>
                  <a:schemeClr val="bg2">
                    <a:lumMod val="50000"/>
                  </a:schemeClr>
                </a:solidFill>
                <a:latin typeface="Calibri" panose="020F0502020204030204"/>
                <a:cs typeface="+mn-cs"/>
              </a:rPr>
              <a:t>“Dificuldade nas pesquisa via aplicativo. Principalmente consulta em clínicas.”</a:t>
            </a:r>
          </a:p>
          <a:p>
            <a:pPr fontAlgn="auto">
              <a:spcAft>
                <a:spcPts val="0"/>
              </a:spcAft>
            </a:pPr>
            <a:r>
              <a:rPr lang="pt-BR" dirty="0">
                <a:solidFill>
                  <a:schemeClr val="bg2">
                    <a:lumMod val="50000"/>
                  </a:schemeClr>
                </a:solidFill>
                <a:latin typeface="Calibri" panose="020F0502020204030204"/>
                <a:cs typeface="+mn-cs"/>
              </a:rPr>
              <a:t>“Quando necessitei não resolveram o esperado.”</a:t>
            </a:r>
          </a:p>
          <a:p>
            <a:pPr fontAlgn="auto">
              <a:spcAft>
                <a:spcPts val="0"/>
              </a:spcAft>
            </a:pPr>
            <a:r>
              <a:rPr lang="pt-BR" dirty="0">
                <a:solidFill>
                  <a:schemeClr val="bg2">
                    <a:lumMod val="50000"/>
                  </a:schemeClr>
                </a:solidFill>
                <a:latin typeface="Calibri" panose="020F0502020204030204"/>
                <a:cs typeface="+mn-cs"/>
              </a:rPr>
              <a:t>“Central de atendimento despreparada para atendimentos aos clientes.”</a:t>
            </a:r>
          </a:p>
          <a:p>
            <a:pPr fontAlgn="auto">
              <a:spcAft>
                <a:spcPts val="0"/>
              </a:spcAft>
            </a:pPr>
            <a:r>
              <a:rPr lang="pt-BR" dirty="0">
                <a:solidFill>
                  <a:schemeClr val="bg2">
                    <a:lumMod val="50000"/>
                  </a:schemeClr>
                </a:solidFill>
                <a:latin typeface="Calibri" panose="020F0502020204030204"/>
                <a:cs typeface="+mn-cs"/>
              </a:rPr>
              <a:t>“A facilidade existe somente ao que o aplicativo atende. Temas que necessitam de acessar a Paty Robô ou telefone são difíceis de resolver. Problemas no encaminhamento de demanda via robô e quando consegue-se o atendimento humano eles são despreparados. Necessitam de treinamento comportamental e teórico (opções do plano) para resolução de problemas.”</a:t>
            </a:r>
          </a:p>
          <a:p>
            <a:pPr fontAlgn="auto">
              <a:spcAft>
                <a:spcPts val="0"/>
              </a:spcAft>
            </a:pPr>
            <a:r>
              <a:rPr lang="pt-BR" dirty="0">
                <a:solidFill>
                  <a:schemeClr val="bg2">
                    <a:lumMod val="50000"/>
                  </a:schemeClr>
                </a:solidFill>
                <a:latin typeface="Calibri" panose="020F0502020204030204"/>
                <a:cs typeface="+mn-cs"/>
              </a:rPr>
              <a:t>“Não concordo em ter atendimento somente via telefone.”</a:t>
            </a:r>
          </a:p>
          <a:p>
            <a:pPr fontAlgn="auto">
              <a:spcAft>
                <a:spcPts val="0"/>
              </a:spcAft>
            </a:pPr>
            <a:r>
              <a:rPr lang="pt-BR" dirty="0">
                <a:solidFill>
                  <a:schemeClr val="bg2">
                    <a:lumMod val="50000"/>
                  </a:schemeClr>
                </a:solidFill>
                <a:latin typeface="Calibri" panose="020F0502020204030204"/>
                <a:cs typeface="+mn-cs"/>
              </a:rPr>
              <a:t>“O canal de atendimento não resolve os problemas, sendo necessário usar a ouvidoria.”</a:t>
            </a:r>
          </a:p>
          <a:p>
            <a:pPr fontAlgn="auto">
              <a:spcAft>
                <a:spcPts val="0"/>
              </a:spcAft>
            </a:pPr>
            <a:r>
              <a:rPr lang="pt-BR" dirty="0">
                <a:solidFill>
                  <a:schemeClr val="bg2">
                    <a:lumMod val="50000"/>
                  </a:schemeClr>
                </a:solidFill>
                <a:latin typeface="Calibri" panose="020F0502020204030204"/>
                <a:cs typeface="+mn-cs"/>
              </a:rPr>
              <a:t>“Muito difícil o atendimento.”</a:t>
            </a:r>
          </a:p>
          <a:p>
            <a:pPr fontAlgn="auto">
              <a:spcAft>
                <a:spcPts val="0"/>
              </a:spcAft>
            </a:pPr>
            <a:r>
              <a:rPr lang="pt-BR" dirty="0">
                <a:solidFill>
                  <a:schemeClr val="bg2">
                    <a:lumMod val="50000"/>
                  </a:schemeClr>
                </a:solidFill>
                <a:latin typeface="Calibri" panose="020F0502020204030204"/>
                <a:cs typeface="+mn-cs"/>
              </a:rPr>
              <a:t>“Quando precisei ligar com relação a demora excessiva de retorno de reembolso, tive uma resposta genérica e que não se aplicava sobre os prazos, uma vez que já havia ultrapassado o período estabelecido pelo plano. A atendente sinalizou minha solicitação no sistema, porém ainda assim houve mais demora para aprovação. Além disso, já recusaram solicitação minha sem justificativa, precisei enviar várias vezes para aceitarem.”</a:t>
            </a:r>
          </a:p>
          <a:p>
            <a:pPr fontAlgn="auto">
              <a:spcAft>
                <a:spcPts val="0"/>
              </a:spcAft>
            </a:pPr>
            <a:r>
              <a:rPr lang="pt-BR" dirty="0">
                <a:solidFill>
                  <a:schemeClr val="bg2">
                    <a:lumMod val="50000"/>
                  </a:schemeClr>
                </a:solidFill>
                <a:latin typeface="Calibri" panose="020F0502020204030204"/>
                <a:cs typeface="+mn-cs"/>
              </a:rPr>
              <a:t>“Atendem parcialmente. Em caso de urgência, não. Demora muito.”</a:t>
            </a:r>
          </a:p>
          <a:p>
            <a:pPr fontAlgn="auto">
              <a:spcAft>
                <a:spcPts val="0"/>
              </a:spcAft>
            </a:pPr>
            <a:r>
              <a:rPr lang="pt-BR" dirty="0">
                <a:solidFill>
                  <a:schemeClr val="bg2">
                    <a:lumMod val="50000"/>
                  </a:schemeClr>
                </a:solidFill>
                <a:latin typeface="Calibri" panose="020F0502020204030204"/>
                <a:cs typeface="+mn-cs"/>
              </a:rPr>
              <a:t>“Dificuldades de agendamento de consultas com determinadas especialidades e descredenciamento de profissionais de referencia.”</a:t>
            </a:r>
          </a:p>
        </p:txBody>
      </p:sp>
      <p:sp>
        <p:nvSpPr>
          <p:cNvPr id="4" name="CaixaDeTexto 3">
            <a:extLst>
              <a:ext uri="{FF2B5EF4-FFF2-40B4-BE49-F238E27FC236}">
                <a16:creationId xmlns:a16="http://schemas.microsoft.com/office/drawing/2014/main" id="{CDD103A1-8BF1-A9C9-4104-44894F4FD618}"/>
              </a:ext>
            </a:extLst>
          </p:cNvPr>
          <p:cNvSpPr txBox="1"/>
          <p:nvPr/>
        </p:nvSpPr>
        <p:spPr>
          <a:xfrm>
            <a:off x="6439" y="908720"/>
            <a:ext cx="10794909" cy="307777"/>
          </a:xfrm>
          <a:prstGeom prst="rect">
            <a:avLst/>
          </a:prstGeom>
          <a:noFill/>
        </p:spPr>
        <p:txBody>
          <a:bodyPr wrap="square" rtlCol="0">
            <a:spAutoFit/>
          </a:bodyPr>
          <a:lstStyle/>
          <a:p>
            <a:pPr algn="just" fontAlgn="auto">
              <a:spcBef>
                <a:spcPts val="933"/>
              </a:spcBef>
              <a:spcAft>
                <a:spcPts val="0"/>
              </a:spcAft>
            </a:pPr>
            <a:r>
              <a:rPr lang="pt-BR" sz="1400" b="1" dirty="0">
                <a:solidFill>
                  <a:schemeClr val="bg2">
                    <a:lumMod val="50000"/>
                  </a:schemeClr>
                </a:solidFill>
                <a:latin typeface="Calibri" panose="020F0502020204030204"/>
                <a:cs typeface="+mn-cs"/>
              </a:rPr>
              <a:t>20 - Os canais de atendimento da minha operadora de saúde atendem as minhas expectativas. (56%)</a:t>
            </a:r>
          </a:p>
        </p:txBody>
      </p:sp>
    </p:spTree>
    <p:extLst>
      <p:ext uri="{BB962C8B-B14F-4D97-AF65-F5344CB8AC3E}">
        <p14:creationId xmlns:p14="http://schemas.microsoft.com/office/powerpoint/2010/main" val="19161068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8D984-B187-F267-D430-7D54499E1119}"/>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8DC252F9-6F2E-C7F1-652F-55264B13C566}"/>
              </a:ext>
            </a:extLst>
          </p:cNvPr>
          <p:cNvSpPr/>
          <p:nvPr/>
        </p:nvSpPr>
        <p:spPr>
          <a:xfrm>
            <a:off x="1" y="168832"/>
            <a:ext cx="8185211"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latin typeface="Arial Rounded MT Bold" panose="020F0704030504030204" pitchFamily="34" charset="0"/>
              </a:rPr>
              <a:t>Jornada do Cliente – Justificativas dos não satisfeitos</a:t>
            </a:r>
            <a:endParaRPr lang="pt-BR"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aixaDeTexto 2">
            <a:extLst>
              <a:ext uri="{FF2B5EF4-FFF2-40B4-BE49-F238E27FC236}">
                <a16:creationId xmlns:a16="http://schemas.microsoft.com/office/drawing/2014/main" id="{3677AE5D-BF47-0A6F-B476-C19CF4103A91}"/>
              </a:ext>
            </a:extLst>
          </p:cNvPr>
          <p:cNvSpPr txBox="1"/>
          <p:nvPr/>
        </p:nvSpPr>
        <p:spPr>
          <a:xfrm>
            <a:off x="6440" y="1495817"/>
            <a:ext cx="10794910" cy="4847481"/>
          </a:xfrm>
          <a:prstGeom prst="rect">
            <a:avLst/>
          </a:prstGeom>
          <a:noFill/>
        </p:spPr>
        <p:txBody>
          <a:bodyPr wrap="square" rtlCol="0">
            <a:spAutoFit/>
          </a:bodyPr>
          <a:lstStyle>
            <a:defPPr>
              <a:defRPr lang="pt-BR"/>
            </a:defPPr>
            <a:lvl1pPr marL="380990" indent="-380990" algn="just">
              <a:spcBef>
                <a:spcPts val="933"/>
              </a:spcBef>
              <a:buFont typeface="Wingdings" panose="05000000000000000000" pitchFamily="2" charset="2"/>
              <a:buChar char="§"/>
              <a:defRPr sz="1200">
                <a:solidFill>
                  <a:schemeClr val="bg1">
                    <a:lumMod val="50000"/>
                  </a:schemeClr>
                </a:solidFill>
              </a:defRPr>
            </a:lvl1pPr>
          </a:lstStyle>
          <a:p>
            <a:pPr fontAlgn="auto">
              <a:spcAft>
                <a:spcPts val="0"/>
              </a:spcAft>
            </a:pPr>
            <a:r>
              <a:rPr lang="pt-BR" dirty="0">
                <a:solidFill>
                  <a:schemeClr val="bg2">
                    <a:lumMod val="50000"/>
                  </a:schemeClr>
                </a:solidFill>
                <a:latin typeface="Calibri" panose="020F0502020204030204"/>
                <a:cs typeface="+mn-cs"/>
              </a:rPr>
              <a:t>“Ao tentar marcar consulta demora o processo, demora um mês.”</a:t>
            </a:r>
          </a:p>
          <a:p>
            <a:pPr fontAlgn="auto">
              <a:spcAft>
                <a:spcPts val="0"/>
              </a:spcAft>
            </a:pPr>
            <a:r>
              <a:rPr lang="pt-BR" dirty="0">
                <a:solidFill>
                  <a:schemeClr val="bg2">
                    <a:lumMod val="50000"/>
                  </a:schemeClr>
                </a:solidFill>
                <a:latin typeface="Calibri" panose="020F0502020204030204"/>
                <a:cs typeface="+mn-cs"/>
              </a:rPr>
              <a:t>“Por falta de alguns profissionais em áreas específicas.”</a:t>
            </a:r>
          </a:p>
          <a:p>
            <a:pPr fontAlgn="auto">
              <a:spcAft>
                <a:spcPts val="0"/>
              </a:spcAft>
            </a:pPr>
            <a:r>
              <a:rPr lang="pt-BR" dirty="0">
                <a:solidFill>
                  <a:schemeClr val="bg2">
                    <a:lumMod val="50000"/>
                  </a:schemeClr>
                </a:solidFill>
                <a:latin typeface="Calibri" panose="020F0502020204030204"/>
                <a:cs typeface="+mn-cs"/>
              </a:rPr>
              <a:t>“Em alguns casos a primeira consulta estão marcando somente particular, após pode ser agendado pelo convênio.”</a:t>
            </a:r>
          </a:p>
          <a:p>
            <a:pPr fontAlgn="auto">
              <a:spcAft>
                <a:spcPts val="0"/>
              </a:spcAft>
            </a:pPr>
            <a:r>
              <a:rPr lang="pt-BR" dirty="0">
                <a:solidFill>
                  <a:schemeClr val="bg2">
                    <a:lumMod val="50000"/>
                  </a:schemeClr>
                </a:solidFill>
                <a:latin typeface="Calibri" panose="020F0502020204030204"/>
                <a:cs typeface="+mn-cs"/>
              </a:rPr>
              <a:t>“Sempre para o mês seguinte as datas dos exames.”</a:t>
            </a:r>
          </a:p>
          <a:p>
            <a:pPr fontAlgn="auto">
              <a:spcAft>
                <a:spcPts val="0"/>
              </a:spcAft>
            </a:pPr>
            <a:r>
              <a:rPr lang="pt-BR" dirty="0">
                <a:solidFill>
                  <a:schemeClr val="bg2">
                    <a:lumMod val="50000"/>
                  </a:schemeClr>
                </a:solidFill>
                <a:latin typeface="Calibri" panose="020F0502020204030204"/>
                <a:cs typeface="+mn-cs"/>
              </a:rPr>
              <a:t>“Poucos profissionais na zona oeste do rio de janeiro.”</a:t>
            </a:r>
          </a:p>
          <a:p>
            <a:pPr fontAlgn="auto">
              <a:spcAft>
                <a:spcPts val="0"/>
              </a:spcAft>
            </a:pPr>
            <a:r>
              <a:rPr lang="pt-BR" dirty="0">
                <a:solidFill>
                  <a:schemeClr val="bg2">
                    <a:lumMod val="50000"/>
                  </a:schemeClr>
                </a:solidFill>
                <a:latin typeface="Calibri" panose="020F0502020204030204"/>
                <a:cs typeface="+mn-cs"/>
              </a:rPr>
              <a:t>“Os prazos variam de 2 a 3 meses em alguns casos.”</a:t>
            </a:r>
          </a:p>
          <a:p>
            <a:pPr fontAlgn="auto">
              <a:spcAft>
                <a:spcPts val="0"/>
              </a:spcAft>
            </a:pPr>
            <a:r>
              <a:rPr lang="pt-BR" dirty="0">
                <a:solidFill>
                  <a:schemeClr val="bg2">
                    <a:lumMod val="50000"/>
                  </a:schemeClr>
                </a:solidFill>
                <a:latin typeface="Calibri" panose="020F0502020204030204"/>
                <a:cs typeface="+mn-cs"/>
              </a:rPr>
              <a:t>“Tive que esperar 2 meses para consultar com um reumatologista em outra cidade e essa era a data mais próxima para atendimentos a convênios.”</a:t>
            </a:r>
          </a:p>
          <a:p>
            <a:pPr fontAlgn="auto">
              <a:spcAft>
                <a:spcPts val="0"/>
              </a:spcAft>
            </a:pPr>
            <a:r>
              <a:rPr lang="pt-BR" dirty="0">
                <a:solidFill>
                  <a:schemeClr val="bg2">
                    <a:lumMod val="50000"/>
                  </a:schemeClr>
                </a:solidFill>
                <a:latin typeface="Calibri" panose="020F0502020204030204"/>
                <a:cs typeface="+mn-cs"/>
              </a:rPr>
              <a:t>“Muita dificuldade para agendamento e quando consegue é uma data bem distante.”</a:t>
            </a:r>
          </a:p>
          <a:p>
            <a:pPr fontAlgn="auto">
              <a:spcAft>
                <a:spcPts val="0"/>
              </a:spcAft>
            </a:pPr>
            <a:r>
              <a:rPr lang="pt-BR" dirty="0">
                <a:solidFill>
                  <a:schemeClr val="bg2">
                    <a:lumMod val="50000"/>
                  </a:schemeClr>
                </a:solidFill>
                <a:latin typeface="Calibri" panose="020F0502020204030204"/>
                <a:cs typeface="+mn-cs"/>
              </a:rPr>
              <a:t>“Poderia ser disponibilizado agendamento on-line.”</a:t>
            </a:r>
          </a:p>
          <a:p>
            <a:pPr fontAlgn="auto">
              <a:spcAft>
                <a:spcPts val="0"/>
              </a:spcAft>
            </a:pPr>
            <a:r>
              <a:rPr lang="pt-BR" dirty="0">
                <a:solidFill>
                  <a:schemeClr val="bg2">
                    <a:lumMod val="50000"/>
                  </a:schemeClr>
                </a:solidFill>
                <a:latin typeface="Calibri" panose="020F0502020204030204"/>
                <a:cs typeface="+mn-cs"/>
              </a:rPr>
              <a:t>“Poucos horários disponíveis.”</a:t>
            </a:r>
          </a:p>
          <a:p>
            <a:pPr fontAlgn="auto">
              <a:spcAft>
                <a:spcPts val="0"/>
              </a:spcAft>
            </a:pPr>
            <a:r>
              <a:rPr lang="pt-BR" dirty="0">
                <a:solidFill>
                  <a:schemeClr val="bg2">
                    <a:lumMod val="50000"/>
                  </a:schemeClr>
                </a:solidFill>
                <a:latin typeface="Calibri" panose="020F0502020204030204"/>
                <a:cs typeface="+mn-cs"/>
              </a:rPr>
              <a:t>“Já tive que aguardar a regularização de pagamentos à clínica odontológica para conseguir marcar consulta.”</a:t>
            </a:r>
          </a:p>
          <a:p>
            <a:pPr fontAlgn="auto">
              <a:spcAft>
                <a:spcPts val="0"/>
              </a:spcAft>
            </a:pPr>
            <a:r>
              <a:rPr lang="pt-BR" dirty="0">
                <a:solidFill>
                  <a:schemeClr val="bg2">
                    <a:lumMod val="50000"/>
                  </a:schemeClr>
                </a:solidFill>
                <a:latin typeface="Calibri" panose="020F0502020204030204"/>
                <a:cs typeface="+mn-cs"/>
              </a:rPr>
              <a:t>“Para conseguir consulta pelo plano tem que esperar até meses.”</a:t>
            </a:r>
          </a:p>
          <a:p>
            <a:pPr fontAlgn="auto">
              <a:spcAft>
                <a:spcPts val="0"/>
              </a:spcAft>
            </a:pPr>
            <a:r>
              <a:rPr lang="pt-BR" dirty="0">
                <a:solidFill>
                  <a:schemeClr val="bg2">
                    <a:lumMod val="50000"/>
                  </a:schemeClr>
                </a:solidFill>
                <a:latin typeface="Calibri" panose="020F0502020204030204"/>
                <a:cs typeface="+mn-cs"/>
              </a:rPr>
              <a:t>“Hospitais que atendem da minha região, normalmente possuem prazos muito longos para agendamento, desta forma opto muitas vezes por realizar consulta particular.”</a:t>
            </a:r>
          </a:p>
          <a:p>
            <a:pPr fontAlgn="auto">
              <a:spcAft>
                <a:spcPts val="0"/>
              </a:spcAft>
            </a:pPr>
            <a:r>
              <a:rPr lang="pt-BR" dirty="0">
                <a:solidFill>
                  <a:schemeClr val="bg2">
                    <a:lumMod val="50000"/>
                  </a:schemeClr>
                </a:solidFill>
                <a:latin typeface="Calibri" panose="020F0502020204030204"/>
                <a:cs typeface="+mn-cs"/>
              </a:rPr>
              <a:t>“Precisei fazer uma ultra e já estando na clínica o plano demorou 6 dias para aprovar sendo que o </a:t>
            </a:r>
            <a:r>
              <a:rPr lang="pt-BR" dirty="0" err="1">
                <a:solidFill>
                  <a:schemeClr val="bg2">
                    <a:lumMod val="50000"/>
                  </a:schemeClr>
                </a:solidFill>
                <a:latin typeface="Calibri" panose="020F0502020204030204"/>
                <a:cs typeface="+mn-cs"/>
              </a:rPr>
              <a:t>Rx</a:t>
            </a:r>
            <a:r>
              <a:rPr lang="pt-BR" dirty="0">
                <a:solidFill>
                  <a:schemeClr val="bg2">
                    <a:lumMod val="50000"/>
                  </a:schemeClr>
                </a:solidFill>
                <a:latin typeface="Calibri" panose="020F0502020204030204"/>
                <a:cs typeface="+mn-cs"/>
              </a:rPr>
              <a:t> digital foi imediato, ou seja, tive que voltar outro dia para complementar um exame que poderia ter feito no mesmo dia e horário.”</a:t>
            </a:r>
          </a:p>
          <a:p>
            <a:pPr fontAlgn="auto">
              <a:spcAft>
                <a:spcPts val="0"/>
              </a:spcAft>
            </a:pPr>
            <a:r>
              <a:rPr lang="pt-BR" dirty="0">
                <a:solidFill>
                  <a:schemeClr val="bg2">
                    <a:lumMod val="50000"/>
                  </a:schemeClr>
                </a:solidFill>
                <a:latin typeface="Calibri" panose="020F0502020204030204"/>
                <a:cs typeface="+mn-cs"/>
              </a:rPr>
              <a:t>“Os poucos estabelecimentos requerem tempo de 45 dias ou mais pra marcar uma consulta.”</a:t>
            </a:r>
          </a:p>
        </p:txBody>
      </p:sp>
      <p:sp>
        <p:nvSpPr>
          <p:cNvPr id="4" name="CaixaDeTexto 3">
            <a:extLst>
              <a:ext uri="{FF2B5EF4-FFF2-40B4-BE49-F238E27FC236}">
                <a16:creationId xmlns:a16="http://schemas.microsoft.com/office/drawing/2014/main" id="{7DFDC70C-DDC5-B02B-A385-2A73D654F7AB}"/>
              </a:ext>
            </a:extLst>
          </p:cNvPr>
          <p:cNvSpPr txBox="1"/>
          <p:nvPr/>
        </p:nvSpPr>
        <p:spPr>
          <a:xfrm>
            <a:off x="6439" y="908720"/>
            <a:ext cx="10794909" cy="523220"/>
          </a:xfrm>
          <a:prstGeom prst="rect">
            <a:avLst/>
          </a:prstGeom>
          <a:noFill/>
        </p:spPr>
        <p:txBody>
          <a:bodyPr wrap="square" rtlCol="0">
            <a:spAutoFit/>
          </a:bodyPr>
          <a:lstStyle/>
          <a:p>
            <a:pPr algn="just" fontAlgn="auto">
              <a:spcBef>
                <a:spcPts val="933"/>
              </a:spcBef>
              <a:spcAft>
                <a:spcPts val="0"/>
              </a:spcAft>
            </a:pPr>
            <a:r>
              <a:rPr lang="pt-BR" sz="1400" b="1" dirty="0">
                <a:solidFill>
                  <a:schemeClr val="bg2">
                    <a:lumMod val="50000"/>
                  </a:schemeClr>
                </a:solidFill>
                <a:latin typeface="Calibri" panose="020F0502020204030204"/>
                <a:cs typeface="+mn-cs"/>
              </a:rPr>
              <a:t>16 - A facilidade para agendamento de consultas atende as minhas expectativas em relação ao prazo, ou seja, não há dificuldades para agendar. (54%)</a:t>
            </a:r>
          </a:p>
        </p:txBody>
      </p:sp>
    </p:spTree>
    <p:extLst>
      <p:ext uri="{BB962C8B-B14F-4D97-AF65-F5344CB8AC3E}">
        <p14:creationId xmlns:p14="http://schemas.microsoft.com/office/powerpoint/2010/main" val="2378773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Dados Técnicos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1" name="Retângulo 30">
            <a:extLst>
              <a:ext uri="{FF2B5EF4-FFF2-40B4-BE49-F238E27FC236}">
                <a16:creationId xmlns:a16="http://schemas.microsoft.com/office/drawing/2014/main" id="{36493672-5825-AD8C-F67B-772AF519639F}"/>
              </a:ext>
            </a:extLst>
          </p:cNvPr>
          <p:cNvSpPr/>
          <p:nvPr/>
        </p:nvSpPr>
        <p:spPr>
          <a:xfrm>
            <a:off x="4608587" y="1055305"/>
            <a:ext cx="3568685" cy="2077492"/>
          </a:xfrm>
          <a:prstGeom prst="rect">
            <a:avLst/>
          </a:prstGeom>
          <a:solidFill>
            <a:sysClr val="window" lastClr="FFFFFF">
              <a:lumMod val="95000"/>
            </a:sysClr>
          </a:solidFill>
          <a:ln w="38100">
            <a:noFill/>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0" i="0" u="none" strike="noStrike" kern="0" cap="none" spc="300" normalizeH="0" baseline="0" noProof="0" dirty="0">
              <a:ln>
                <a:noFill/>
              </a:ln>
              <a:solidFill>
                <a:schemeClr val="bg2">
                  <a:lumMod val="50000"/>
                </a:schemeClr>
              </a:solidFill>
              <a:effectLst/>
              <a:uLnTx/>
              <a:uFillTx/>
              <a:latin typeface="Calibri" panose="020F0502020204030204"/>
              <a:cs typeface="Khmer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0" i="0" u="none" strike="noStrike" kern="0" cap="none" spc="300" normalizeH="0" baseline="0" noProof="0" dirty="0">
                <a:ln>
                  <a:noFill/>
                </a:ln>
                <a:solidFill>
                  <a:schemeClr val="bg2">
                    <a:lumMod val="50000"/>
                  </a:schemeClr>
                </a:solidFill>
                <a:effectLst/>
                <a:uLnTx/>
                <a:uFillTx/>
                <a:latin typeface="Calibri" panose="020F0502020204030204"/>
                <a:cs typeface="Khmer UI" panose="020B0502040204020203" pitchFamily="34" charset="0"/>
              </a:rPr>
              <a:t>TAXA DE RESPONDENTES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300" normalizeH="0" baseline="0" noProof="0" dirty="0">
                <a:ln>
                  <a:noFill/>
                </a:ln>
                <a:solidFill>
                  <a:schemeClr val="bg2">
                    <a:lumMod val="50000"/>
                  </a:schemeClr>
                </a:solidFill>
                <a:effectLst/>
                <a:uLnTx/>
                <a:uFillTx/>
                <a:latin typeface="Calibri" panose="020F0502020204030204"/>
                <a:cs typeface="Khmer UI" panose="020B0502040204020203" pitchFamily="34" charset="0"/>
              </a:rPr>
              <a:t>3</a:t>
            </a:r>
            <a:r>
              <a:rPr kumimoji="0" lang="pt-BR" sz="5000" b="1" i="0" u="none" strike="noStrike" kern="0" cap="none" spc="0" normalizeH="0" baseline="0" noProof="0" dirty="0">
                <a:ln>
                  <a:noFill/>
                </a:ln>
                <a:solidFill>
                  <a:schemeClr val="bg2">
                    <a:lumMod val="50000"/>
                  </a:schemeClr>
                </a:solidFill>
                <a:effectLst/>
                <a:uLnTx/>
                <a:uFillTx/>
                <a:latin typeface="Calibri" panose="020F0502020204030204"/>
                <a:cs typeface="Khmer UI" panose="020B0502040204020203" pitchFamily="34" charset="0"/>
              </a:rPr>
              <a:t>,3 %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400" b="1" i="0" u="none" strike="noStrike" kern="0" cap="none" spc="300" normalizeH="0" baseline="0" noProof="0" dirty="0">
              <a:ln>
                <a:noFill/>
              </a:ln>
              <a:solidFill>
                <a:schemeClr val="bg2">
                  <a:lumMod val="50000"/>
                </a:schemeClr>
              </a:solidFill>
              <a:effectLst/>
              <a:uLnTx/>
              <a:uFillTx/>
              <a:latin typeface="Calibri" panose="020F0502020204030204" pitchFamily="34" charset="0"/>
              <a:cs typeface="Khmer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300" normalizeH="0" baseline="0" noProof="0" dirty="0">
                <a:ln>
                  <a:noFill/>
                </a:ln>
                <a:solidFill>
                  <a:schemeClr val="bg2">
                    <a:lumMod val="50000"/>
                  </a:schemeClr>
                </a:solidFill>
                <a:effectLst/>
                <a:uLnTx/>
                <a:uFillTx/>
                <a:latin typeface="Calibri" panose="020F0502020204030204" pitchFamily="34" charset="0"/>
                <a:cs typeface="Khmer UI" panose="020B0502040204020203" pitchFamily="34" charset="0"/>
              </a:rPr>
              <a:t>Total de Contatos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300" normalizeH="0" baseline="0" noProof="0" dirty="0">
                <a:ln>
                  <a:noFill/>
                </a:ln>
                <a:solidFill>
                  <a:schemeClr val="bg2">
                    <a:lumMod val="50000"/>
                  </a:schemeClr>
                </a:solidFill>
                <a:effectLst/>
                <a:uLnTx/>
                <a:uFillTx/>
                <a:latin typeface="Calibri" panose="020F0502020204030204" pitchFamily="34" charset="0"/>
                <a:cs typeface="Khmer UI" panose="020B0502040204020203" pitchFamily="34" charset="0"/>
              </a:rPr>
              <a:t>Telefônico e Online: </a:t>
            </a:r>
            <a:r>
              <a:rPr lang="pt-BR" sz="1400" b="1" kern="0" spc="300" dirty="0">
                <a:solidFill>
                  <a:schemeClr val="bg2">
                    <a:lumMod val="50000"/>
                  </a:schemeClr>
                </a:solidFill>
                <a:latin typeface="Calibri" panose="020F0502020204030204" pitchFamily="34" charset="0"/>
                <a:cs typeface="Khmer UI" panose="020B0502040204020203" pitchFamily="34" charset="0"/>
              </a:rPr>
              <a:t>20</a:t>
            </a:r>
            <a:r>
              <a:rPr kumimoji="0" lang="pt-BR" sz="1400" b="1" i="0" u="none" strike="noStrike" kern="0" cap="none" spc="300" normalizeH="0" baseline="0" noProof="0" dirty="0">
                <a:ln>
                  <a:noFill/>
                </a:ln>
                <a:solidFill>
                  <a:schemeClr val="bg2">
                    <a:lumMod val="50000"/>
                  </a:schemeClr>
                </a:solidFill>
                <a:effectLst/>
                <a:uLnTx/>
                <a:uFillTx/>
                <a:latin typeface="Calibri" panose="020F0502020204030204" pitchFamily="34" charset="0"/>
                <a:cs typeface="Khmer UI" panose="020B0502040204020203" pitchFamily="34" charset="0"/>
              </a:rPr>
              <a:t>.176</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900" b="1" i="0" u="none" strike="noStrike" kern="0" cap="none" spc="0" normalizeH="0" baseline="0" noProof="0" dirty="0">
              <a:ln>
                <a:noFill/>
              </a:ln>
              <a:solidFill>
                <a:schemeClr val="bg2">
                  <a:lumMod val="50000"/>
                </a:schemeClr>
              </a:solidFill>
              <a:effectLst/>
              <a:uLnTx/>
              <a:uFillTx/>
              <a:latin typeface="Calibri" panose="020F0502020204030204" pitchFamily="34" charset="0"/>
              <a:cs typeface="+mn-cs"/>
            </a:endParaRPr>
          </a:p>
        </p:txBody>
      </p:sp>
      <p:sp>
        <p:nvSpPr>
          <p:cNvPr id="32" name="CaixaDeTexto 31">
            <a:extLst>
              <a:ext uri="{FF2B5EF4-FFF2-40B4-BE49-F238E27FC236}">
                <a16:creationId xmlns:a16="http://schemas.microsoft.com/office/drawing/2014/main" id="{0F008AA1-EB18-C624-006F-D33B6475686D}"/>
              </a:ext>
            </a:extLst>
          </p:cNvPr>
          <p:cNvSpPr txBox="1"/>
          <p:nvPr/>
        </p:nvSpPr>
        <p:spPr>
          <a:xfrm>
            <a:off x="-21529" y="6017565"/>
            <a:ext cx="6286848" cy="507779"/>
          </a:xfrm>
          <a:prstGeom prst="rect">
            <a:avLst/>
          </a:prstGeom>
          <a:noFill/>
        </p:spPr>
        <p:txBody>
          <a:bodyPr wrap="square" lIns="91390" tIns="45694" rIns="91390" bIns="45694" rtlCol="0">
            <a:spAutoFit/>
          </a:bodyPr>
          <a:lstStyle>
            <a:defPPr>
              <a:defRPr lang="pt-BR"/>
            </a:defPPr>
            <a:lvl1pPr defTabSz="1219535">
              <a:defRPr sz="1000" kern="0">
                <a:solidFill>
                  <a:srgbClr val="4D4E53"/>
                </a:solidFill>
              </a:defRPr>
            </a:lvl1pPr>
          </a:lstStyle>
          <a:p>
            <a:pPr fontAlgn="auto">
              <a:spcBef>
                <a:spcPts val="0"/>
              </a:spcBef>
              <a:spcAft>
                <a:spcPts val="0"/>
              </a:spcAft>
            </a:pPr>
            <a:r>
              <a:rPr lang="pt-BR" sz="900" dirty="0">
                <a:solidFill>
                  <a:schemeClr val="bg2">
                    <a:lumMod val="50000"/>
                  </a:schemeClr>
                </a:solidFill>
                <a:latin typeface="Calibri" panose="020F0502020204030204"/>
                <a:cs typeface="+mn-cs"/>
              </a:rPr>
              <a:t>Nota: Outros = </a:t>
            </a:r>
            <a:r>
              <a:rPr lang="pt-BR" sz="900" dirty="0">
                <a:solidFill>
                  <a:schemeClr val="bg2">
                    <a:lumMod val="50000"/>
                  </a:schemeClr>
                </a:solidFill>
                <a:latin typeface="Calibri" panose="020F0502020204030204"/>
                <a:cs typeface="Times New Roman" panose="02020603050405020304" pitchFamily="18" charset="0"/>
              </a:rPr>
              <a:t>Demais classificações não especificadas anteriormente (por exemplo: o beneficiário é incapacitado de responder)</a:t>
            </a:r>
          </a:p>
          <a:p>
            <a:pPr fontAlgn="auto">
              <a:spcBef>
                <a:spcPts val="0"/>
              </a:spcBef>
              <a:spcAft>
                <a:spcPts val="0"/>
              </a:spcAft>
            </a:pPr>
            <a:r>
              <a:rPr lang="pt-BR" sz="900" dirty="0">
                <a:solidFill>
                  <a:schemeClr val="bg2">
                    <a:lumMod val="50000"/>
                  </a:schemeClr>
                </a:solidFill>
                <a:latin typeface="Calibri" panose="020F0502020204030204"/>
                <a:cs typeface="Times New Roman" panose="02020603050405020304" pitchFamily="18" charset="0"/>
              </a:rPr>
              <a:t>Nota²: O universo amostral online com base em sorteio está diretamente relacionado à quantidade de registros com endereços de e-mail.</a:t>
            </a:r>
          </a:p>
        </p:txBody>
      </p:sp>
      <p:sp>
        <p:nvSpPr>
          <p:cNvPr id="33" name="Seta: Pentágono 32">
            <a:extLst>
              <a:ext uri="{FF2B5EF4-FFF2-40B4-BE49-F238E27FC236}">
                <a16:creationId xmlns:a16="http://schemas.microsoft.com/office/drawing/2014/main" id="{8B02853A-C630-DBFA-ACD9-3BAF036AFEAD}"/>
              </a:ext>
            </a:extLst>
          </p:cNvPr>
          <p:cNvSpPr/>
          <p:nvPr/>
        </p:nvSpPr>
        <p:spPr>
          <a:xfrm>
            <a:off x="288366" y="3521506"/>
            <a:ext cx="5590541" cy="414710"/>
          </a:xfrm>
          <a:prstGeom prst="homePlate">
            <a:avLst/>
          </a:prstGeom>
          <a:solidFill>
            <a:schemeClr val="bg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Questionários concluídos </a:t>
            </a:r>
            <a:r>
              <a:rPr kumimoji="0" lang="pt-BR" sz="1000" b="0" i="0" u="none" strike="noStrike" kern="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(banco de dados)</a:t>
            </a:r>
          </a:p>
        </p:txBody>
      </p:sp>
      <p:sp>
        <p:nvSpPr>
          <p:cNvPr id="35" name="Seta: Pentágono 34">
            <a:extLst>
              <a:ext uri="{FF2B5EF4-FFF2-40B4-BE49-F238E27FC236}">
                <a16:creationId xmlns:a16="http://schemas.microsoft.com/office/drawing/2014/main" id="{A46B8145-7168-58B7-36CB-537B0EB1E60B}"/>
              </a:ext>
            </a:extLst>
          </p:cNvPr>
          <p:cNvSpPr/>
          <p:nvPr/>
        </p:nvSpPr>
        <p:spPr>
          <a:xfrm>
            <a:off x="288107" y="3985432"/>
            <a:ext cx="5590800" cy="414000"/>
          </a:xfrm>
          <a:prstGeom prst="homePlate">
            <a:avLst/>
          </a:prstGeom>
          <a:solidFill>
            <a:schemeClr val="bg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Beneficiários não aceitaram participar da pesquisa </a:t>
            </a:r>
            <a:r>
              <a:rPr kumimoji="0" lang="pt-BR" sz="1000" b="0" i="0" u="none" strike="noStrike" kern="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(banco de dados e evidência 1)  </a:t>
            </a:r>
            <a:endParaRPr kumimoji="0" lang="pt-BR"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Seta: Pentágono 35">
            <a:extLst>
              <a:ext uri="{FF2B5EF4-FFF2-40B4-BE49-F238E27FC236}">
                <a16:creationId xmlns:a16="http://schemas.microsoft.com/office/drawing/2014/main" id="{566AA8A2-43F4-972F-0EED-126FDE7B9928}"/>
              </a:ext>
            </a:extLst>
          </p:cNvPr>
          <p:cNvSpPr/>
          <p:nvPr/>
        </p:nvSpPr>
        <p:spPr>
          <a:xfrm>
            <a:off x="288107" y="4434968"/>
            <a:ext cx="5590800" cy="414710"/>
          </a:xfrm>
          <a:prstGeom prst="homePlate">
            <a:avLst/>
          </a:prstGeom>
          <a:solidFill>
            <a:schemeClr val="bg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white"/>
                </a:solidFill>
                <a:effectLst/>
                <a:uLnTx/>
                <a:uFillTx/>
                <a:latin typeface="Calibri" panose="020F0502020204030204"/>
                <a:ea typeface="+mn-ea"/>
                <a:cs typeface="+mn-cs"/>
              </a:rPr>
              <a:t>Pesquisas</a:t>
            </a:r>
            <a:r>
              <a:rPr kumimoji="0" lang="pt-BR" sz="1400" b="0" i="0" u="none" strike="noStrike" kern="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 Incompletas </a:t>
            </a:r>
            <a:r>
              <a:rPr kumimoji="0" lang="pt-BR" sz="1000" b="0" i="0" u="none" strike="noStrike" kern="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(banco de dados)</a:t>
            </a:r>
            <a:endParaRPr kumimoji="0" lang="pt-BR"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7" name="Seta: Pentágono 36">
            <a:extLst>
              <a:ext uri="{FF2B5EF4-FFF2-40B4-BE49-F238E27FC236}">
                <a16:creationId xmlns:a16="http://schemas.microsoft.com/office/drawing/2014/main" id="{21DA8549-DBDB-1E62-8AE6-2BE47E9B56F9}"/>
              </a:ext>
            </a:extLst>
          </p:cNvPr>
          <p:cNvSpPr/>
          <p:nvPr/>
        </p:nvSpPr>
        <p:spPr>
          <a:xfrm>
            <a:off x="288107" y="4887208"/>
            <a:ext cx="5590800" cy="414000"/>
          </a:xfrm>
          <a:prstGeom prst="homePlate">
            <a:avLst/>
          </a:prstGeom>
          <a:solidFill>
            <a:schemeClr val="bg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Não foi possível localizar o beneficiário </a:t>
            </a:r>
            <a:r>
              <a:rPr kumimoji="0" lang="pt-BR" sz="1000" b="0" i="0" u="none" strike="noStrike" kern="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(banco de dados e evidência 2) </a:t>
            </a:r>
            <a:endParaRPr kumimoji="0" lang="pt-BR"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Seta: Pentágono 37">
            <a:extLst>
              <a:ext uri="{FF2B5EF4-FFF2-40B4-BE49-F238E27FC236}">
                <a16:creationId xmlns:a16="http://schemas.microsoft.com/office/drawing/2014/main" id="{49BCA191-99BF-2E2C-8C0C-25028A2CA71B}"/>
              </a:ext>
            </a:extLst>
          </p:cNvPr>
          <p:cNvSpPr/>
          <p:nvPr/>
        </p:nvSpPr>
        <p:spPr>
          <a:xfrm>
            <a:off x="288107" y="5360947"/>
            <a:ext cx="5590800" cy="414710"/>
          </a:xfrm>
          <a:prstGeom prst="homePlate">
            <a:avLst/>
          </a:prstGeom>
          <a:solidFill>
            <a:schemeClr val="bg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0" i="0" u="none" strike="noStrike" kern="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Outros motivos </a:t>
            </a:r>
            <a:r>
              <a:rPr kumimoji="0" lang="pt-BR" sz="1000" b="0" i="0" u="none" strike="noStrike" kern="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(banco de dados e evidência 3)</a:t>
            </a:r>
            <a:endParaRPr kumimoji="0" lang="pt-BR"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9" name="Gráfico 38" descr="Sinal de polegar para cima com preenchimento sólido">
            <a:extLst>
              <a:ext uri="{FF2B5EF4-FFF2-40B4-BE49-F238E27FC236}">
                <a16:creationId xmlns:a16="http://schemas.microsoft.com/office/drawing/2014/main" id="{3469F136-9698-7A23-DA13-E62F3F5012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22692" y="928296"/>
            <a:ext cx="792000" cy="792000"/>
          </a:xfrm>
          <a:prstGeom prst="rect">
            <a:avLst/>
          </a:prstGeom>
        </p:spPr>
      </p:pic>
      <p:pic>
        <p:nvPicPr>
          <p:cNvPr id="40" name="Gráfico 39" descr="Engrenagens estrutura de tópicos">
            <a:extLst>
              <a:ext uri="{FF2B5EF4-FFF2-40B4-BE49-F238E27FC236}">
                <a16:creationId xmlns:a16="http://schemas.microsoft.com/office/drawing/2014/main" id="{CE2DEF2A-D3CB-704C-E1EE-9B4C82417F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20955" y="1839236"/>
            <a:ext cx="3136926" cy="3136926"/>
          </a:xfrm>
          <a:prstGeom prst="rect">
            <a:avLst/>
          </a:prstGeom>
        </p:spPr>
      </p:pic>
      <p:sp>
        <p:nvSpPr>
          <p:cNvPr id="41" name="Retângulo 40">
            <a:extLst>
              <a:ext uri="{FF2B5EF4-FFF2-40B4-BE49-F238E27FC236}">
                <a16:creationId xmlns:a16="http://schemas.microsoft.com/office/drawing/2014/main" id="{47FCD8A4-75E6-868E-AEB9-179FB9BC90F9}"/>
              </a:ext>
            </a:extLst>
          </p:cNvPr>
          <p:cNvSpPr/>
          <p:nvPr/>
        </p:nvSpPr>
        <p:spPr>
          <a:xfrm>
            <a:off x="6416979" y="3203913"/>
            <a:ext cx="1764000" cy="3177415"/>
          </a:xfrm>
          <a:prstGeom prst="rect">
            <a:avLst/>
          </a:prstGeom>
          <a:solidFill>
            <a:srgbClr val="F2F2F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2" name="Retângulo 41">
            <a:extLst>
              <a:ext uri="{FF2B5EF4-FFF2-40B4-BE49-F238E27FC236}">
                <a16:creationId xmlns:a16="http://schemas.microsoft.com/office/drawing/2014/main" id="{F64B3CE8-9FFE-0C7B-1D9D-E91830A65E80}"/>
              </a:ext>
            </a:extLst>
          </p:cNvPr>
          <p:cNvSpPr/>
          <p:nvPr/>
        </p:nvSpPr>
        <p:spPr>
          <a:xfrm>
            <a:off x="6543492" y="3563271"/>
            <a:ext cx="828000" cy="360000"/>
          </a:xfrm>
          <a:prstGeom prst="rect">
            <a:avLst/>
          </a:prstGeom>
          <a:solidFill>
            <a:schemeClr val="bg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prstClr val="white"/>
                </a:solidFill>
                <a:effectLst/>
                <a:uLnTx/>
                <a:uFillTx/>
                <a:latin typeface="Calibri" panose="020F0502020204030204"/>
                <a:ea typeface="+mn-ea"/>
                <a:cs typeface="+mn-cs"/>
              </a:rPr>
              <a:t>3%</a:t>
            </a:r>
          </a:p>
        </p:txBody>
      </p:sp>
      <p:sp>
        <p:nvSpPr>
          <p:cNvPr id="43" name="Retângulo 42">
            <a:extLst>
              <a:ext uri="{FF2B5EF4-FFF2-40B4-BE49-F238E27FC236}">
                <a16:creationId xmlns:a16="http://schemas.microsoft.com/office/drawing/2014/main" id="{E47856CC-29F5-7709-FF87-AD186F370BA8}"/>
              </a:ext>
            </a:extLst>
          </p:cNvPr>
          <p:cNvSpPr/>
          <p:nvPr/>
        </p:nvSpPr>
        <p:spPr>
          <a:xfrm>
            <a:off x="6543492" y="4026166"/>
            <a:ext cx="828000" cy="360000"/>
          </a:xfrm>
          <a:prstGeom prst="rect">
            <a:avLst/>
          </a:prstGeom>
          <a:solidFill>
            <a:schemeClr val="bg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800" b="1" kern="0" dirty="0">
                <a:solidFill>
                  <a:prstClr val="white"/>
                </a:solidFill>
                <a:latin typeface="Calibri" panose="020F0502020204030204"/>
                <a:cs typeface="+mn-cs"/>
              </a:rPr>
              <a:t>0,1</a:t>
            </a:r>
            <a:r>
              <a:rPr kumimoji="0" lang="pt-BR" sz="1800" b="1" i="0" u="none" strike="noStrike" kern="0" cap="none" spc="0" normalizeH="0" baseline="0" noProof="0" dirty="0">
                <a:ln>
                  <a:noFill/>
                </a:ln>
                <a:solidFill>
                  <a:prstClr val="white"/>
                </a:solidFill>
                <a:effectLst/>
                <a:uLnTx/>
                <a:uFillTx/>
                <a:latin typeface="Calibri" panose="020F0502020204030204"/>
                <a:ea typeface="+mn-ea"/>
                <a:cs typeface="+mn-cs"/>
              </a:rPr>
              <a:t>%</a:t>
            </a:r>
          </a:p>
        </p:txBody>
      </p:sp>
      <p:sp>
        <p:nvSpPr>
          <p:cNvPr id="44" name="Retângulo 43">
            <a:extLst>
              <a:ext uri="{FF2B5EF4-FFF2-40B4-BE49-F238E27FC236}">
                <a16:creationId xmlns:a16="http://schemas.microsoft.com/office/drawing/2014/main" id="{A8C017A2-B355-47B1-2527-48B04FF8C7BE}"/>
              </a:ext>
            </a:extLst>
          </p:cNvPr>
          <p:cNvSpPr/>
          <p:nvPr/>
        </p:nvSpPr>
        <p:spPr>
          <a:xfrm>
            <a:off x="6543492" y="4490459"/>
            <a:ext cx="828000" cy="360000"/>
          </a:xfrm>
          <a:prstGeom prst="rect">
            <a:avLst/>
          </a:prstGeom>
          <a:solidFill>
            <a:schemeClr val="bg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prstClr val="white"/>
                </a:solidFill>
                <a:effectLst/>
                <a:uLnTx/>
                <a:uFillTx/>
                <a:latin typeface="Calibri" panose="020F0502020204030204"/>
                <a:ea typeface="+mn-ea"/>
                <a:cs typeface="+mn-cs"/>
              </a:rPr>
              <a:t>0,6%</a:t>
            </a:r>
          </a:p>
        </p:txBody>
      </p:sp>
      <p:sp>
        <p:nvSpPr>
          <p:cNvPr id="45" name="Retângulo 44">
            <a:extLst>
              <a:ext uri="{FF2B5EF4-FFF2-40B4-BE49-F238E27FC236}">
                <a16:creationId xmlns:a16="http://schemas.microsoft.com/office/drawing/2014/main" id="{CA5725E6-D872-22E1-1358-606F484646F5}"/>
              </a:ext>
            </a:extLst>
          </p:cNvPr>
          <p:cNvSpPr/>
          <p:nvPr/>
        </p:nvSpPr>
        <p:spPr>
          <a:xfrm>
            <a:off x="6543492" y="4954408"/>
            <a:ext cx="828000" cy="360000"/>
          </a:xfrm>
          <a:prstGeom prst="rect">
            <a:avLst/>
          </a:prstGeom>
          <a:solidFill>
            <a:schemeClr val="bg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800" b="1" i="0" u="none" strike="noStrike" kern="0" cap="none" spc="0" normalizeH="0" baseline="0" noProof="0" dirty="0">
                <a:ln>
                  <a:noFill/>
                </a:ln>
                <a:solidFill>
                  <a:prstClr val="white"/>
                </a:solidFill>
                <a:effectLst/>
                <a:uLnTx/>
                <a:uFillTx/>
                <a:latin typeface="Calibri" panose="020F0502020204030204"/>
                <a:ea typeface="+mn-ea"/>
                <a:cs typeface="+mn-cs"/>
              </a:rPr>
              <a:t>5%</a:t>
            </a:r>
          </a:p>
        </p:txBody>
      </p:sp>
      <p:sp>
        <p:nvSpPr>
          <p:cNvPr id="46" name="Retângulo 45">
            <a:extLst>
              <a:ext uri="{FF2B5EF4-FFF2-40B4-BE49-F238E27FC236}">
                <a16:creationId xmlns:a16="http://schemas.microsoft.com/office/drawing/2014/main" id="{881CDC7E-ECB5-F0BF-B8C9-578136B06E1C}"/>
              </a:ext>
            </a:extLst>
          </p:cNvPr>
          <p:cNvSpPr/>
          <p:nvPr/>
        </p:nvSpPr>
        <p:spPr>
          <a:xfrm>
            <a:off x="6543492" y="5408166"/>
            <a:ext cx="828000" cy="360000"/>
          </a:xfrm>
          <a:prstGeom prst="rect">
            <a:avLst/>
          </a:prstGeom>
          <a:solidFill>
            <a:schemeClr val="bg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800" b="1" kern="0" dirty="0">
                <a:solidFill>
                  <a:prstClr val="white"/>
                </a:solidFill>
                <a:latin typeface="Calibri" panose="020F0502020204030204"/>
                <a:cs typeface="+mn-cs"/>
              </a:rPr>
              <a:t>91</a:t>
            </a:r>
            <a:r>
              <a:rPr kumimoji="0" lang="pt-BR" sz="1800" b="1" i="0" u="none" strike="noStrike" kern="0" cap="none" spc="0" normalizeH="0" baseline="0" noProof="0" dirty="0">
                <a:ln>
                  <a:noFill/>
                </a:ln>
                <a:solidFill>
                  <a:prstClr val="white"/>
                </a:solidFill>
                <a:effectLst/>
                <a:uLnTx/>
                <a:uFillTx/>
                <a:latin typeface="Calibri" panose="020F0502020204030204"/>
                <a:ea typeface="+mn-ea"/>
                <a:cs typeface="+mn-cs"/>
              </a:rPr>
              <a:t>%</a:t>
            </a:r>
          </a:p>
        </p:txBody>
      </p:sp>
      <p:sp>
        <p:nvSpPr>
          <p:cNvPr id="47" name="Retângulo 46">
            <a:extLst>
              <a:ext uri="{FF2B5EF4-FFF2-40B4-BE49-F238E27FC236}">
                <a16:creationId xmlns:a16="http://schemas.microsoft.com/office/drawing/2014/main" id="{8CBF13B7-8882-902C-879E-CADCCBA4354E}"/>
              </a:ext>
            </a:extLst>
          </p:cNvPr>
          <p:cNvSpPr/>
          <p:nvPr/>
        </p:nvSpPr>
        <p:spPr>
          <a:xfrm>
            <a:off x="7490570" y="3563271"/>
            <a:ext cx="612000" cy="360000"/>
          </a:xfrm>
          <a:prstGeom prst="rect">
            <a:avLst/>
          </a:prstGeom>
          <a:solidFill>
            <a:schemeClr val="bg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prstClr val="white"/>
                </a:solidFill>
                <a:latin typeface="Calibri" panose="020F0502020204030204"/>
                <a:cs typeface="+mn-cs"/>
              </a:rPr>
              <a:t>674</a:t>
            </a:r>
            <a:endParaRPr kumimoji="0" lang="pt-BR" sz="1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Retângulo 47">
            <a:extLst>
              <a:ext uri="{FF2B5EF4-FFF2-40B4-BE49-F238E27FC236}">
                <a16:creationId xmlns:a16="http://schemas.microsoft.com/office/drawing/2014/main" id="{5822C0FE-4460-26A4-8EBE-9500D31BAB68}"/>
              </a:ext>
            </a:extLst>
          </p:cNvPr>
          <p:cNvSpPr/>
          <p:nvPr/>
        </p:nvSpPr>
        <p:spPr>
          <a:xfrm>
            <a:off x="7490570" y="4490459"/>
            <a:ext cx="612000" cy="360000"/>
          </a:xfrm>
          <a:prstGeom prst="rect">
            <a:avLst/>
          </a:prstGeom>
          <a:solidFill>
            <a:schemeClr val="bg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200" kern="0" dirty="0">
                <a:solidFill>
                  <a:prstClr val="white"/>
                </a:solidFill>
                <a:latin typeface="Calibri" panose="020F0502020204030204"/>
                <a:cs typeface="+mn-cs"/>
              </a:rPr>
              <a:t>124</a:t>
            </a:r>
            <a:endParaRPr kumimoji="0" lang="pt-BR" sz="1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Retângulo 48">
            <a:extLst>
              <a:ext uri="{FF2B5EF4-FFF2-40B4-BE49-F238E27FC236}">
                <a16:creationId xmlns:a16="http://schemas.microsoft.com/office/drawing/2014/main" id="{65DBDF4D-786D-0423-6522-92224B50E915}"/>
              </a:ext>
            </a:extLst>
          </p:cNvPr>
          <p:cNvSpPr/>
          <p:nvPr/>
        </p:nvSpPr>
        <p:spPr>
          <a:xfrm>
            <a:off x="7490570" y="4954408"/>
            <a:ext cx="612000" cy="360000"/>
          </a:xfrm>
          <a:prstGeom prst="rect">
            <a:avLst/>
          </a:prstGeom>
          <a:solidFill>
            <a:schemeClr val="bg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200" kern="0" dirty="0">
                <a:solidFill>
                  <a:prstClr val="white"/>
                </a:solidFill>
                <a:latin typeface="Calibri" panose="020F0502020204030204"/>
                <a:cs typeface="+mn-cs"/>
              </a:rPr>
              <a:t>1093</a:t>
            </a:r>
            <a:endParaRPr kumimoji="0" lang="pt-BR" sz="1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0" name="Retângulo 49">
            <a:extLst>
              <a:ext uri="{FF2B5EF4-FFF2-40B4-BE49-F238E27FC236}">
                <a16:creationId xmlns:a16="http://schemas.microsoft.com/office/drawing/2014/main" id="{4601E4E0-7E90-5E1E-7A44-BA9F7F9F430C}"/>
              </a:ext>
            </a:extLst>
          </p:cNvPr>
          <p:cNvSpPr/>
          <p:nvPr/>
        </p:nvSpPr>
        <p:spPr>
          <a:xfrm>
            <a:off x="7490570" y="5408166"/>
            <a:ext cx="612000" cy="360000"/>
          </a:xfrm>
          <a:prstGeom prst="rect">
            <a:avLst/>
          </a:prstGeom>
          <a:solidFill>
            <a:schemeClr val="bg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0" i="0" u="none" strike="noStrike" kern="0" cap="none" spc="0" normalizeH="0" baseline="0" noProof="0" dirty="0">
                <a:ln>
                  <a:noFill/>
                </a:ln>
                <a:solidFill>
                  <a:prstClr val="white"/>
                </a:solidFill>
                <a:effectLst/>
                <a:uLnTx/>
                <a:uFillTx/>
                <a:latin typeface="Calibri" panose="020F0502020204030204"/>
                <a:ea typeface="+mn-ea"/>
                <a:cs typeface="+mn-cs"/>
              </a:rPr>
              <a:t>18271</a:t>
            </a:r>
          </a:p>
        </p:txBody>
      </p:sp>
      <p:sp>
        <p:nvSpPr>
          <p:cNvPr id="51" name="Retângulo 50">
            <a:extLst>
              <a:ext uri="{FF2B5EF4-FFF2-40B4-BE49-F238E27FC236}">
                <a16:creationId xmlns:a16="http://schemas.microsoft.com/office/drawing/2014/main" id="{D379FB68-8218-2885-C7F8-F854E986EEB1}"/>
              </a:ext>
            </a:extLst>
          </p:cNvPr>
          <p:cNvSpPr/>
          <p:nvPr/>
        </p:nvSpPr>
        <p:spPr>
          <a:xfrm>
            <a:off x="7488907" y="4036701"/>
            <a:ext cx="612000" cy="360000"/>
          </a:xfrm>
          <a:prstGeom prst="rect">
            <a:avLst/>
          </a:prstGeom>
          <a:solidFill>
            <a:schemeClr val="bg2">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200" kern="0" dirty="0">
                <a:solidFill>
                  <a:prstClr val="white"/>
                </a:solidFill>
                <a:latin typeface="Calibri" panose="020F0502020204030204"/>
                <a:cs typeface="+mn-cs"/>
              </a:rPr>
              <a:t>14</a:t>
            </a:r>
            <a:endParaRPr kumimoji="0" lang="pt-BR" sz="1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Retângulo 52">
            <a:extLst>
              <a:ext uri="{FF2B5EF4-FFF2-40B4-BE49-F238E27FC236}">
                <a16:creationId xmlns:a16="http://schemas.microsoft.com/office/drawing/2014/main" id="{AE5AC892-B621-A409-61A1-E90E71D46FAF}"/>
              </a:ext>
            </a:extLst>
          </p:cNvPr>
          <p:cNvSpPr/>
          <p:nvPr/>
        </p:nvSpPr>
        <p:spPr>
          <a:xfrm>
            <a:off x="314819" y="1055305"/>
            <a:ext cx="3568684" cy="2077492"/>
          </a:xfrm>
          <a:prstGeom prst="rect">
            <a:avLst/>
          </a:prstGeom>
          <a:solidFill>
            <a:sysClr val="window" lastClr="FFFFFF">
              <a:lumMod val="95000"/>
            </a:sysClr>
          </a:solidFill>
          <a:ln w="38100">
            <a:noFill/>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5000" b="1" i="0" u="none" strike="noStrike" kern="0" cap="none" spc="0" normalizeH="0" baseline="0" noProof="0" dirty="0">
                <a:ln>
                  <a:noFill/>
                </a:ln>
                <a:solidFill>
                  <a:schemeClr val="bg2">
                    <a:lumMod val="50000"/>
                  </a:schemeClr>
                </a:solidFill>
                <a:effectLst/>
                <a:uLnTx/>
                <a:uFillTx/>
                <a:latin typeface="Calibri" panose="020F0502020204030204"/>
                <a:cs typeface="Khmer UI" panose="020B0502040204020203" pitchFamily="34" charset="0"/>
              </a:rPr>
              <a:t>674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0" i="0" u="none" strike="noStrike" kern="0" cap="none" spc="300" normalizeH="0" baseline="0" noProof="0" dirty="0">
                <a:ln>
                  <a:noFill/>
                </a:ln>
                <a:solidFill>
                  <a:schemeClr val="bg2">
                    <a:lumMod val="50000"/>
                  </a:schemeClr>
                </a:solidFill>
                <a:effectLst/>
                <a:uLnTx/>
                <a:uFillTx/>
                <a:latin typeface="Calibri" panose="020F0502020204030204"/>
                <a:cs typeface="Khmer UI" panose="020B0502040204020203" pitchFamily="34" charset="0"/>
              </a:rPr>
              <a:t>ENTREVISTADOS</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pt-BR" sz="1400" b="1" i="0" u="none" strike="noStrike" kern="0" cap="none" spc="300" normalizeH="0" baseline="0" noProof="0" dirty="0">
              <a:ln>
                <a:noFill/>
              </a:ln>
              <a:solidFill>
                <a:schemeClr val="bg2">
                  <a:lumMod val="50000"/>
                </a:schemeClr>
              </a:solidFill>
              <a:effectLst/>
              <a:uLnTx/>
              <a:uFillTx/>
              <a:latin typeface="Calibri" panose="020F0502020204030204" pitchFamily="34" charset="0"/>
              <a:cs typeface="Khmer UI" panose="020B0502040204020203"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endParaRPr kumimoji="0" lang="pt-BR" sz="1400" b="1" i="0" u="none" strike="noStrike" kern="0" cap="none" spc="300" normalizeH="0" baseline="0" noProof="0" dirty="0">
              <a:ln>
                <a:noFill/>
              </a:ln>
              <a:solidFill>
                <a:schemeClr val="bg2">
                  <a:lumMod val="50000"/>
                </a:schemeClr>
              </a:solidFill>
              <a:effectLst/>
              <a:uLnTx/>
              <a:uFillTx/>
              <a:latin typeface="Calibri" panose="020F0502020204030204" pitchFamily="34" charset="0"/>
              <a:cs typeface="Khmer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300" normalizeH="0" baseline="0" noProof="0" dirty="0">
                <a:ln>
                  <a:noFill/>
                </a:ln>
                <a:solidFill>
                  <a:schemeClr val="bg2">
                    <a:lumMod val="50000"/>
                  </a:schemeClr>
                </a:solidFill>
                <a:effectLst/>
                <a:uLnTx/>
                <a:uFillTx/>
                <a:latin typeface="Calibri" panose="020F0502020204030204" pitchFamily="34" charset="0"/>
                <a:cs typeface="Khmer UI" panose="020B0502040204020203" pitchFamily="34" charset="0"/>
              </a:rPr>
              <a:t>Nível de Confiança: 95%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300" normalizeH="0" baseline="0" noProof="0" dirty="0">
                <a:ln>
                  <a:noFill/>
                </a:ln>
                <a:solidFill>
                  <a:schemeClr val="bg2">
                    <a:lumMod val="50000"/>
                  </a:schemeClr>
                </a:solidFill>
                <a:effectLst/>
                <a:uLnTx/>
                <a:uFillTx/>
                <a:latin typeface="Calibri" panose="020F0502020204030204" pitchFamily="34" charset="0"/>
                <a:cs typeface="Khmer UI" panose="020B0502040204020203" pitchFamily="34" charset="0"/>
              </a:rPr>
              <a:t>Margem de Erro: 3,77%</a:t>
            </a:r>
            <a:endParaRPr kumimoji="0" lang="pt-BR" sz="1400" b="1" i="0" u="none" strike="noStrike" kern="0" cap="none" spc="300" normalizeH="0" baseline="0" noProof="0" dirty="0">
              <a:ln>
                <a:noFill/>
              </a:ln>
              <a:solidFill>
                <a:schemeClr val="bg2">
                  <a:lumMod val="50000"/>
                </a:schemeClr>
              </a:solidFill>
              <a:effectLst/>
              <a:uLnTx/>
              <a:uFillTx/>
              <a:latin typeface="Calibri" panose="020F0502020204030204" pitchFamily="34"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900" b="1" i="0" u="none" strike="noStrike" kern="0" cap="none" spc="0" normalizeH="0" baseline="0" noProof="0" dirty="0">
              <a:ln>
                <a:noFill/>
              </a:ln>
              <a:solidFill>
                <a:schemeClr val="bg2">
                  <a:lumMod val="50000"/>
                </a:schemeClr>
              </a:solidFill>
              <a:effectLst/>
              <a:uLnTx/>
              <a:uFillTx/>
              <a:latin typeface="Calibri" panose="020F0502020204030204" pitchFamily="34" charset="0"/>
              <a:cs typeface="+mn-cs"/>
            </a:endParaRPr>
          </a:p>
        </p:txBody>
      </p:sp>
      <p:pic>
        <p:nvPicPr>
          <p:cNvPr id="54" name="Gráfico 53" descr="Microfone de rádio com preenchimento sólido">
            <a:extLst>
              <a:ext uri="{FF2B5EF4-FFF2-40B4-BE49-F238E27FC236}">
                <a16:creationId xmlns:a16="http://schemas.microsoft.com/office/drawing/2014/main" id="{73057466-EF96-0695-4D4A-B00CBF091E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47" y="928296"/>
            <a:ext cx="792000" cy="792000"/>
          </a:xfrm>
          <a:prstGeom prst="rect">
            <a:avLst/>
          </a:prstGeom>
        </p:spPr>
      </p:pic>
      <p:sp>
        <p:nvSpPr>
          <p:cNvPr id="55" name="Retângulo 54">
            <a:extLst>
              <a:ext uri="{FF2B5EF4-FFF2-40B4-BE49-F238E27FC236}">
                <a16:creationId xmlns:a16="http://schemas.microsoft.com/office/drawing/2014/main" id="{99691706-2D98-DA56-7707-7C2FD6304DC4}"/>
              </a:ext>
            </a:extLst>
          </p:cNvPr>
          <p:cNvSpPr/>
          <p:nvPr/>
        </p:nvSpPr>
        <p:spPr>
          <a:xfrm>
            <a:off x="6543492" y="5866338"/>
            <a:ext cx="828000" cy="360000"/>
          </a:xfrm>
          <a:prstGeom prst="rect">
            <a:avLst/>
          </a:prstGeom>
          <a:solidFill>
            <a:schemeClr val="bg2">
              <a:lumMod val="50000"/>
            </a:schemeClr>
          </a:solidFill>
          <a:ln w="12700" cap="flat" cmpd="sng" algn="ctr">
            <a:no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800" b="1" kern="0" dirty="0">
                <a:solidFill>
                  <a:prstClr val="white"/>
                </a:solidFill>
                <a:latin typeface="Calibri" panose="020F0502020204030204"/>
                <a:cs typeface="+mn-cs"/>
              </a:rPr>
              <a:t>100</a:t>
            </a:r>
            <a:r>
              <a:rPr kumimoji="0" lang="pt-BR" sz="1800" b="1" i="0" u="none" strike="noStrike" kern="0" cap="none" spc="0" normalizeH="0" baseline="0" noProof="0" dirty="0">
                <a:ln>
                  <a:noFill/>
                </a:ln>
                <a:solidFill>
                  <a:prstClr val="white"/>
                </a:solidFill>
                <a:effectLst/>
                <a:uLnTx/>
                <a:uFillTx/>
                <a:latin typeface="Calibri" panose="020F0502020204030204"/>
                <a:ea typeface="+mn-ea"/>
                <a:cs typeface="+mn-cs"/>
              </a:rPr>
              <a:t>%</a:t>
            </a:r>
          </a:p>
        </p:txBody>
      </p:sp>
      <p:sp>
        <p:nvSpPr>
          <p:cNvPr id="56" name="Retângulo 55">
            <a:extLst>
              <a:ext uri="{FF2B5EF4-FFF2-40B4-BE49-F238E27FC236}">
                <a16:creationId xmlns:a16="http://schemas.microsoft.com/office/drawing/2014/main" id="{09FD9E9D-FDC3-CEFF-09D4-21FEC2E57AC5}"/>
              </a:ext>
            </a:extLst>
          </p:cNvPr>
          <p:cNvSpPr/>
          <p:nvPr/>
        </p:nvSpPr>
        <p:spPr>
          <a:xfrm>
            <a:off x="7490570" y="5866338"/>
            <a:ext cx="612000" cy="360000"/>
          </a:xfrm>
          <a:prstGeom prst="rect">
            <a:avLst/>
          </a:prstGeom>
          <a:solidFill>
            <a:schemeClr val="bg2">
              <a:lumMod val="50000"/>
            </a:schemeClr>
          </a:solidFill>
          <a:ln w="12700" cap="flat" cmpd="sng" algn="ctr">
            <a:no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0" i="0" u="none" strike="noStrike" kern="0" cap="none" spc="0" normalizeH="0" baseline="0" noProof="0" dirty="0">
                <a:ln>
                  <a:noFill/>
                </a:ln>
                <a:solidFill>
                  <a:prstClr val="white"/>
                </a:solidFill>
                <a:effectLst/>
                <a:uLnTx/>
                <a:uFillTx/>
                <a:latin typeface="Calibri" panose="020F0502020204030204"/>
                <a:ea typeface="+mn-ea"/>
                <a:cs typeface="+mn-cs"/>
              </a:rPr>
              <a:t>20176</a:t>
            </a:r>
          </a:p>
        </p:txBody>
      </p:sp>
      <p:pic>
        <p:nvPicPr>
          <p:cNvPr id="57" name="Imagem 56" descr="Forma&#10;&#10;Descrição gerada automaticamente com confiança baixa">
            <a:extLst>
              <a:ext uri="{FF2B5EF4-FFF2-40B4-BE49-F238E27FC236}">
                <a16:creationId xmlns:a16="http://schemas.microsoft.com/office/drawing/2014/main" id="{65E604B5-1A29-21E7-4EA0-3711E4F0A0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2819" y="3142198"/>
            <a:ext cx="414000" cy="414000"/>
          </a:xfrm>
          <a:prstGeom prst="rect">
            <a:avLst/>
          </a:prstGeom>
        </p:spPr>
      </p:pic>
    </p:spTree>
    <p:extLst>
      <p:ext uri="{BB962C8B-B14F-4D97-AF65-F5344CB8AC3E}">
        <p14:creationId xmlns:p14="http://schemas.microsoft.com/office/powerpoint/2010/main" val="5035717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D4B52-0E64-828D-5DB7-1E834BCD23BC}"/>
            </a:ext>
          </a:extLst>
        </p:cNvPr>
        <p:cNvGrpSpPr/>
        <p:nvPr/>
      </p:nvGrpSpPr>
      <p:grpSpPr>
        <a:xfrm>
          <a:off x="0" y="0"/>
          <a:ext cx="0" cy="0"/>
          <a:chOff x="0" y="0"/>
          <a:chExt cx="0" cy="0"/>
        </a:xfrm>
      </p:grpSpPr>
      <p:sp>
        <p:nvSpPr>
          <p:cNvPr id="2" name="Retângulo de cantos arredondados 13">
            <a:extLst>
              <a:ext uri="{FF2B5EF4-FFF2-40B4-BE49-F238E27FC236}">
                <a16:creationId xmlns:a16="http://schemas.microsoft.com/office/drawing/2014/main" id="{8C68498C-D9EB-3F5F-D5C3-3804913D43BF}"/>
              </a:ext>
            </a:extLst>
          </p:cNvPr>
          <p:cNvSpPr/>
          <p:nvPr/>
        </p:nvSpPr>
        <p:spPr>
          <a:xfrm>
            <a:off x="1" y="168832"/>
            <a:ext cx="8185211"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latin typeface="Arial Rounded MT Bold" panose="020F0704030504030204" pitchFamily="34" charset="0"/>
              </a:rPr>
              <a:t>Jornada do Cliente – Justificativas dos não satisfeitos</a:t>
            </a:r>
            <a:endParaRPr lang="pt-BR"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aixaDeTexto 2">
            <a:extLst>
              <a:ext uri="{FF2B5EF4-FFF2-40B4-BE49-F238E27FC236}">
                <a16:creationId xmlns:a16="http://schemas.microsoft.com/office/drawing/2014/main" id="{FB867206-EEAB-03C2-21A5-8C812FFD75AD}"/>
              </a:ext>
            </a:extLst>
          </p:cNvPr>
          <p:cNvSpPr txBox="1"/>
          <p:nvPr/>
        </p:nvSpPr>
        <p:spPr>
          <a:xfrm>
            <a:off x="6440" y="1279793"/>
            <a:ext cx="10794910" cy="5147563"/>
          </a:xfrm>
          <a:prstGeom prst="rect">
            <a:avLst/>
          </a:prstGeom>
          <a:noFill/>
        </p:spPr>
        <p:txBody>
          <a:bodyPr wrap="square" rtlCol="0">
            <a:spAutoFit/>
          </a:bodyPr>
          <a:lstStyle>
            <a:defPPr>
              <a:defRPr lang="pt-BR"/>
            </a:defPPr>
            <a:lvl1pPr marL="380990" indent="-380990" algn="just">
              <a:spcBef>
                <a:spcPts val="933"/>
              </a:spcBef>
              <a:buFont typeface="Wingdings" panose="05000000000000000000" pitchFamily="2" charset="2"/>
              <a:buChar char="§"/>
              <a:defRPr sz="1200">
                <a:solidFill>
                  <a:schemeClr val="bg1">
                    <a:lumMod val="50000"/>
                  </a:schemeClr>
                </a:solidFill>
              </a:defRPr>
            </a:lvl1pPr>
          </a:lstStyle>
          <a:p>
            <a:pPr fontAlgn="auto">
              <a:spcAft>
                <a:spcPts val="0"/>
              </a:spcAft>
            </a:pPr>
            <a:r>
              <a:rPr lang="pt-BR" dirty="0">
                <a:solidFill>
                  <a:schemeClr val="bg2">
                    <a:lumMod val="50000"/>
                  </a:schemeClr>
                </a:solidFill>
                <a:latin typeface="Calibri" panose="020F0502020204030204"/>
                <a:cs typeface="+mn-cs"/>
              </a:rPr>
              <a:t>“Porque eu vou em médicos particulares que eu já conheço e que não fazem parte do plano, que me atendem há muitos anos e eu não abro mão disso.”</a:t>
            </a:r>
          </a:p>
          <a:p>
            <a:pPr fontAlgn="auto">
              <a:spcAft>
                <a:spcPts val="0"/>
              </a:spcAft>
            </a:pPr>
            <a:r>
              <a:rPr lang="pt-BR" dirty="0">
                <a:solidFill>
                  <a:schemeClr val="bg2">
                    <a:lumMod val="50000"/>
                  </a:schemeClr>
                </a:solidFill>
                <a:latin typeface="Calibri" panose="020F0502020204030204"/>
                <a:cs typeface="+mn-cs"/>
              </a:rPr>
              <a:t>“Escassez de especialistas credenciados.”</a:t>
            </a:r>
          </a:p>
          <a:p>
            <a:pPr fontAlgn="auto">
              <a:spcAft>
                <a:spcPts val="0"/>
              </a:spcAft>
            </a:pPr>
            <a:r>
              <a:rPr lang="pt-BR" dirty="0">
                <a:solidFill>
                  <a:schemeClr val="bg2">
                    <a:lumMod val="50000"/>
                  </a:schemeClr>
                </a:solidFill>
                <a:latin typeface="Calibri" panose="020F0502020204030204"/>
                <a:cs typeface="+mn-cs"/>
              </a:rPr>
              <a:t>“Deve haver maior abrangência.”</a:t>
            </a:r>
          </a:p>
          <a:p>
            <a:pPr fontAlgn="auto">
              <a:spcAft>
                <a:spcPts val="0"/>
              </a:spcAft>
            </a:pPr>
            <a:r>
              <a:rPr lang="pt-BR" dirty="0">
                <a:solidFill>
                  <a:schemeClr val="bg2">
                    <a:lumMod val="50000"/>
                  </a:schemeClr>
                </a:solidFill>
                <a:latin typeface="Calibri" panose="020F0502020204030204"/>
                <a:cs typeface="+mn-cs"/>
              </a:rPr>
              <a:t>“Falta melhores médicos credenciados.”</a:t>
            </a:r>
          </a:p>
          <a:p>
            <a:pPr fontAlgn="auto">
              <a:spcAft>
                <a:spcPts val="0"/>
              </a:spcAft>
            </a:pPr>
            <a:r>
              <a:rPr lang="pt-BR" dirty="0">
                <a:solidFill>
                  <a:schemeClr val="bg2">
                    <a:lumMod val="50000"/>
                  </a:schemeClr>
                </a:solidFill>
                <a:latin typeface="Calibri" panose="020F0502020204030204"/>
                <a:cs typeface="+mn-cs"/>
              </a:rPr>
              <a:t>“São poucos os disponíveis.”</a:t>
            </a:r>
          </a:p>
          <a:p>
            <a:pPr fontAlgn="auto">
              <a:spcAft>
                <a:spcPts val="0"/>
              </a:spcAft>
            </a:pPr>
            <a:r>
              <a:rPr lang="pt-BR" dirty="0">
                <a:solidFill>
                  <a:schemeClr val="bg2">
                    <a:lumMod val="50000"/>
                  </a:schemeClr>
                </a:solidFill>
                <a:latin typeface="Calibri" panose="020F0502020204030204"/>
                <a:cs typeface="+mn-cs"/>
              </a:rPr>
              <a:t>“Dentista não credenciados.”</a:t>
            </a:r>
          </a:p>
          <a:p>
            <a:pPr fontAlgn="auto">
              <a:spcAft>
                <a:spcPts val="0"/>
              </a:spcAft>
            </a:pPr>
            <a:r>
              <a:rPr lang="pt-BR" dirty="0">
                <a:solidFill>
                  <a:schemeClr val="bg2">
                    <a:lumMod val="50000"/>
                  </a:schemeClr>
                </a:solidFill>
                <a:latin typeface="Calibri" panose="020F0502020204030204"/>
                <a:cs typeface="+mn-cs"/>
              </a:rPr>
              <a:t>“Zona oeste do rio de janeiro muita dificuldade para achar o profissional sou deficiente e a maioria das vezes tenho que me locomover para longe para conseguir um profissional.”</a:t>
            </a:r>
          </a:p>
          <a:p>
            <a:pPr fontAlgn="auto">
              <a:spcAft>
                <a:spcPts val="0"/>
              </a:spcAft>
            </a:pPr>
            <a:r>
              <a:rPr lang="pt-BR" dirty="0">
                <a:solidFill>
                  <a:schemeClr val="bg2">
                    <a:lumMod val="50000"/>
                  </a:schemeClr>
                </a:solidFill>
                <a:latin typeface="Calibri" panose="020F0502020204030204"/>
                <a:cs typeface="+mn-cs"/>
              </a:rPr>
              <a:t>“Poucos especialistas em algumas áreas.”</a:t>
            </a:r>
          </a:p>
          <a:p>
            <a:pPr fontAlgn="auto">
              <a:spcAft>
                <a:spcPts val="0"/>
              </a:spcAft>
            </a:pPr>
            <a:r>
              <a:rPr lang="pt-BR" dirty="0">
                <a:solidFill>
                  <a:schemeClr val="bg2">
                    <a:lumMod val="50000"/>
                  </a:schemeClr>
                </a:solidFill>
                <a:latin typeface="Calibri" panose="020F0502020204030204"/>
                <a:cs typeface="+mn-cs"/>
              </a:rPr>
              <a:t>“A rede credenciada na Z. Norte do RJ está desatualizada, e o pouco que ainda aceita o plano é muito pouco. Exemplo: Todos os dentistas da rede credenciada na Z. Norte do RJ deixaram de aceitar o plano.”</a:t>
            </a:r>
          </a:p>
          <a:p>
            <a:pPr fontAlgn="auto">
              <a:spcAft>
                <a:spcPts val="0"/>
              </a:spcAft>
            </a:pPr>
            <a:r>
              <a:rPr lang="pt-BR" dirty="0">
                <a:solidFill>
                  <a:schemeClr val="bg2">
                    <a:lumMod val="50000"/>
                  </a:schemeClr>
                </a:solidFill>
                <a:latin typeface="Calibri" panose="020F0502020204030204"/>
                <a:cs typeface="+mn-cs"/>
              </a:rPr>
              <a:t>“Muitos médicos não atendem pelo plano e falam que não compensa.”</a:t>
            </a:r>
          </a:p>
          <a:p>
            <a:pPr fontAlgn="auto">
              <a:spcAft>
                <a:spcPts val="0"/>
              </a:spcAft>
            </a:pPr>
            <a:r>
              <a:rPr lang="pt-BR" dirty="0">
                <a:solidFill>
                  <a:schemeClr val="bg2">
                    <a:lumMod val="50000"/>
                  </a:schemeClr>
                </a:solidFill>
                <a:latin typeface="Calibri" panose="020F0502020204030204"/>
                <a:cs typeface="+mn-cs"/>
              </a:rPr>
              <a:t>“A rede é muito Limitada. Precisa ser ampliada.”</a:t>
            </a:r>
          </a:p>
          <a:p>
            <a:pPr fontAlgn="auto">
              <a:spcAft>
                <a:spcPts val="0"/>
              </a:spcAft>
            </a:pPr>
            <a:r>
              <a:rPr lang="pt-BR" dirty="0">
                <a:solidFill>
                  <a:schemeClr val="bg2">
                    <a:lumMod val="50000"/>
                  </a:schemeClr>
                </a:solidFill>
                <a:latin typeface="Calibri" panose="020F0502020204030204"/>
                <a:cs typeface="+mn-cs"/>
              </a:rPr>
              <a:t>“Poucos médicos cadastrados.”</a:t>
            </a:r>
          </a:p>
          <a:p>
            <a:pPr fontAlgn="auto">
              <a:spcAft>
                <a:spcPts val="0"/>
              </a:spcAft>
            </a:pPr>
            <a:r>
              <a:rPr lang="pt-BR" dirty="0">
                <a:solidFill>
                  <a:schemeClr val="bg2">
                    <a:lumMod val="50000"/>
                  </a:schemeClr>
                </a:solidFill>
                <a:latin typeface="Calibri" panose="020F0502020204030204"/>
                <a:cs typeface="+mn-cs"/>
              </a:rPr>
              <a:t>“Difícil achar especialistas que aceitam o plano.”</a:t>
            </a:r>
          </a:p>
          <a:p>
            <a:pPr fontAlgn="auto">
              <a:spcAft>
                <a:spcPts val="0"/>
              </a:spcAft>
            </a:pPr>
            <a:r>
              <a:rPr lang="pt-BR" dirty="0">
                <a:solidFill>
                  <a:schemeClr val="bg2">
                    <a:lumMod val="50000"/>
                  </a:schemeClr>
                </a:solidFill>
                <a:latin typeface="Calibri" panose="020F0502020204030204"/>
                <a:cs typeface="+mn-cs"/>
              </a:rPr>
              <a:t>“Poucos profissionais em algumas especialidades.”</a:t>
            </a:r>
          </a:p>
          <a:p>
            <a:pPr fontAlgn="auto">
              <a:spcAft>
                <a:spcPts val="0"/>
              </a:spcAft>
            </a:pPr>
            <a:r>
              <a:rPr lang="pt-BR" dirty="0">
                <a:solidFill>
                  <a:schemeClr val="bg2">
                    <a:lumMod val="50000"/>
                  </a:schemeClr>
                </a:solidFill>
                <a:latin typeface="Calibri" panose="020F0502020204030204"/>
                <a:cs typeface="+mn-cs"/>
              </a:rPr>
              <a:t>“Falta médicos credenciados, principalmente para especialidades.”</a:t>
            </a:r>
          </a:p>
          <a:p>
            <a:pPr fontAlgn="auto">
              <a:spcAft>
                <a:spcPts val="0"/>
              </a:spcAft>
            </a:pPr>
            <a:r>
              <a:rPr lang="pt-BR" dirty="0">
                <a:solidFill>
                  <a:schemeClr val="bg2">
                    <a:lumMod val="50000"/>
                  </a:schemeClr>
                </a:solidFill>
                <a:latin typeface="Calibri" panose="020F0502020204030204"/>
                <a:cs typeface="+mn-cs"/>
              </a:rPr>
              <a:t>“Poucos médicos que atendem de fato.”</a:t>
            </a:r>
          </a:p>
        </p:txBody>
      </p:sp>
      <p:sp>
        <p:nvSpPr>
          <p:cNvPr id="4" name="CaixaDeTexto 3">
            <a:extLst>
              <a:ext uri="{FF2B5EF4-FFF2-40B4-BE49-F238E27FC236}">
                <a16:creationId xmlns:a16="http://schemas.microsoft.com/office/drawing/2014/main" id="{759316CC-401A-4AFD-022E-504E3FD5FADA}"/>
              </a:ext>
            </a:extLst>
          </p:cNvPr>
          <p:cNvSpPr txBox="1"/>
          <p:nvPr/>
        </p:nvSpPr>
        <p:spPr>
          <a:xfrm>
            <a:off x="6439" y="908720"/>
            <a:ext cx="10794909" cy="307777"/>
          </a:xfrm>
          <a:prstGeom prst="rect">
            <a:avLst/>
          </a:prstGeom>
          <a:noFill/>
        </p:spPr>
        <p:txBody>
          <a:bodyPr wrap="square" rtlCol="0">
            <a:spAutoFit/>
          </a:bodyPr>
          <a:lstStyle/>
          <a:p>
            <a:pPr algn="just" fontAlgn="auto">
              <a:spcBef>
                <a:spcPts val="933"/>
              </a:spcBef>
              <a:spcAft>
                <a:spcPts val="0"/>
              </a:spcAft>
            </a:pPr>
            <a:r>
              <a:rPr lang="pt-BR" sz="1400" b="1" dirty="0">
                <a:solidFill>
                  <a:schemeClr val="bg2">
                    <a:lumMod val="50000"/>
                  </a:schemeClr>
                </a:solidFill>
                <a:latin typeface="Calibri" panose="020F0502020204030204"/>
                <a:cs typeface="+mn-cs"/>
              </a:rPr>
              <a:t>13 - A rede de médicos credenciados atende as minhas necessidades. (44%)</a:t>
            </a:r>
          </a:p>
        </p:txBody>
      </p:sp>
    </p:spTree>
    <p:extLst>
      <p:ext uri="{BB962C8B-B14F-4D97-AF65-F5344CB8AC3E}">
        <p14:creationId xmlns:p14="http://schemas.microsoft.com/office/powerpoint/2010/main" val="2857082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826E6208-D81E-6758-ED3B-04505583476D}"/>
              </a:ext>
            </a:extLst>
          </p:cNvPr>
          <p:cNvPicPr>
            <a:picLocks noChangeAspect="1"/>
          </p:cNvPicPr>
          <p:nvPr/>
        </p:nvPicPr>
        <p:blipFill rotWithShape="1">
          <a:blip r:embed="rId2"/>
          <a:srcRect l="56066" r="14803"/>
          <a:stretch/>
        </p:blipFill>
        <p:spPr>
          <a:xfrm>
            <a:off x="7415997" y="1148813"/>
            <a:ext cx="2881222" cy="4449600"/>
          </a:xfrm>
          <a:prstGeom prst="rect">
            <a:avLst/>
          </a:prstGeom>
        </p:spPr>
      </p:pic>
      <p:sp>
        <p:nvSpPr>
          <p:cNvPr id="34" name="Retângulo de cantos arredondados 13">
            <a:extLst>
              <a:ext uri="{FF2B5EF4-FFF2-40B4-BE49-F238E27FC236}">
                <a16:creationId xmlns:a16="http://schemas.microsoft.com/office/drawing/2014/main" id="{B220D719-9632-FE10-B605-2C8E4ACC7ECE}"/>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300" b="0"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rPr>
              <a:t>NPS - Fidelidade</a:t>
            </a:r>
            <a:endParaRPr kumimoji="0" lang="pt-BR" sz="3000" b="0" i="0"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37" name="Gráfico 36">
            <a:extLst>
              <a:ext uri="{FF2B5EF4-FFF2-40B4-BE49-F238E27FC236}">
                <a16:creationId xmlns:a16="http://schemas.microsoft.com/office/drawing/2014/main" id="{535E7B14-F734-B265-A5D0-5C883526D0ED}"/>
              </a:ext>
            </a:extLst>
          </p:cNvPr>
          <p:cNvGraphicFramePr/>
          <p:nvPr>
            <p:extLst>
              <p:ext uri="{D42A27DB-BD31-4B8C-83A1-F6EECF244321}">
                <p14:modId xmlns:p14="http://schemas.microsoft.com/office/powerpoint/2010/main" val="2662819477"/>
              </p:ext>
            </p:extLst>
          </p:nvPr>
        </p:nvGraphicFramePr>
        <p:xfrm>
          <a:off x="283329" y="3411364"/>
          <a:ext cx="5909434" cy="2234215"/>
        </p:xfrm>
        <a:graphic>
          <a:graphicData uri="http://schemas.openxmlformats.org/drawingml/2006/chart">
            <c:chart xmlns:c="http://schemas.openxmlformats.org/drawingml/2006/chart" xmlns:r="http://schemas.openxmlformats.org/officeDocument/2006/relationships" r:id="rId3"/>
          </a:graphicData>
        </a:graphic>
      </p:graphicFrame>
      <p:sp>
        <p:nvSpPr>
          <p:cNvPr id="38" name="CaixaDeTexto 37">
            <a:extLst>
              <a:ext uri="{FF2B5EF4-FFF2-40B4-BE49-F238E27FC236}">
                <a16:creationId xmlns:a16="http://schemas.microsoft.com/office/drawing/2014/main" id="{10C23571-0096-04B7-B0E2-1000CD37EE4C}"/>
              </a:ext>
            </a:extLst>
          </p:cNvPr>
          <p:cNvSpPr txBox="1"/>
          <p:nvPr/>
        </p:nvSpPr>
        <p:spPr>
          <a:xfrm>
            <a:off x="0" y="912105"/>
            <a:ext cx="7400794" cy="523170"/>
          </a:xfrm>
          <a:prstGeom prst="rect">
            <a:avLst/>
          </a:prstGeom>
          <a:noFill/>
        </p:spPr>
        <p:txBody>
          <a:bodyPr wrap="square" lIns="91391" tIns="45695" rIns="91391" bIns="45695" rtlCol="0">
            <a:spAutoFit/>
          </a:bodyPr>
          <a:lstStyle/>
          <a:p>
            <a:pPr algn="just" fontAlgn="auto">
              <a:spcBef>
                <a:spcPts val="0"/>
              </a:spcBef>
              <a:spcAft>
                <a:spcPts val="0"/>
              </a:spcAft>
            </a:pPr>
            <a:r>
              <a:rPr lang="pt-BR" sz="1400" b="1" dirty="0">
                <a:solidFill>
                  <a:schemeClr val="bg2">
                    <a:lumMod val="50000"/>
                  </a:schemeClr>
                </a:solidFill>
                <a:latin typeface="Calibri" panose="020F0502020204030204"/>
                <a:cs typeface="+mn-cs"/>
              </a:rPr>
              <a:t>21 - Qual a probabilidade de indicar a Saúde AMS a um parente ou amigo? Dê uma nota de 0 a 10, onde 0 é nem um pouco provável e 10 é altamente provável.</a:t>
            </a:r>
          </a:p>
        </p:txBody>
      </p:sp>
      <p:sp>
        <p:nvSpPr>
          <p:cNvPr id="39" name="Retângulo de cantos arredondados 11">
            <a:extLst>
              <a:ext uri="{FF2B5EF4-FFF2-40B4-BE49-F238E27FC236}">
                <a16:creationId xmlns:a16="http://schemas.microsoft.com/office/drawing/2014/main" id="{1662FCE7-3440-04B7-283F-31396849C473}"/>
              </a:ext>
            </a:extLst>
          </p:cNvPr>
          <p:cNvSpPr/>
          <p:nvPr/>
        </p:nvSpPr>
        <p:spPr>
          <a:xfrm>
            <a:off x="88398" y="1557716"/>
            <a:ext cx="1619789" cy="360000"/>
          </a:xfrm>
          <a:prstGeom prst="roundRect">
            <a:avLst/>
          </a:prstGeom>
          <a:solidFill>
            <a:sysClr val="window" lastClr="FFFFFF">
              <a:lumMod val="65000"/>
            </a:sysClr>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prstClr val="white"/>
                </a:solidFill>
                <a:effectLst/>
                <a:uLnTx/>
                <a:uFillTx/>
                <a:latin typeface="Calibri" panose="020F0502020204030204"/>
                <a:ea typeface="+mn-ea"/>
                <a:cs typeface="+mn-cs"/>
              </a:rPr>
              <a:t>PROMOTOR</a:t>
            </a:r>
          </a:p>
        </p:txBody>
      </p:sp>
      <p:sp>
        <p:nvSpPr>
          <p:cNvPr id="40" name="Retângulo de cantos arredondados 12">
            <a:extLst>
              <a:ext uri="{FF2B5EF4-FFF2-40B4-BE49-F238E27FC236}">
                <a16:creationId xmlns:a16="http://schemas.microsoft.com/office/drawing/2014/main" id="{BDAE2F2B-516E-11BC-4F24-A382ED6CB0FF}"/>
              </a:ext>
            </a:extLst>
          </p:cNvPr>
          <p:cNvSpPr/>
          <p:nvPr/>
        </p:nvSpPr>
        <p:spPr>
          <a:xfrm>
            <a:off x="75146" y="2566728"/>
            <a:ext cx="1619789" cy="360000"/>
          </a:xfrm>
          <a:prstGeom prst="roundRect">
            <a:avLst/>
          </a:prstGeom>
          <a:solidFill>
            <a:sysClr val="window" lastClr="FFFFFF">
              <a:lumMod val="65000"/>
            </a:sysClr>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prstClr val="white"/>
                </a:solidFill>
                <a:effectLst/>
                <a:uLnTx/>
                <a:uFillTx/>
                <a:latin typeface="Calibri" panose="020F0502020204030204"/>
                <a:ea typeface="+mn-ea"/>
                <a:cs typeface="+mn-cs"/>
              </a:rPr>
              <a:t>NEUTRO</a:t>
            </a:r>
          </a:p>
        </p:txBody>
      </p:sp>
      <p:sp>
        <p:nvSpPr>
          <p:cNvPr id="41" name="Retângulo de cantos arredondados 13">
            <a:extLst>
              <a:ext uri="{FF2B5EF4-FFF2-40B4-BE49-F238E27FC236}">
                <a16:creationId xmlns:a16="http://schemas.microsoft.com/office/drawing/2014/main" id="{1BED72A7-E4FE-D59A-CBA1-06D8EBDE1B11}"/>
              </a:ext>
            </a:extLst>
          </p:cNvPr>
          <p:cNvSpPr/>
          <p:nvPr/>
        </p:nvSpPr>
        <p:spPr>
          <a:xfrm>
            <a:off x="2736379" y="1561212"/>
            <a:ext cx="1619789" cy="360000"/>
          </a:xfrm>
          <a:prstGeom prst="roundRect">
            <a:avLst/>
          </a:prstGeom>
          <a:solidFill>
            <a:sysClr val="window" lastClr="FFFFFF">
              <a:lumMod val="65000"/>
            </a:sysClr>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prstClr val="white"/>
                </a:solidFill>
                <a:effectLst/>
                <a:uLnTx/>
                <a:uFillTx/>
                <a:latin typeface="Calibri" panose="020F0502020204030204"/>
                <a:ea typeface="+mn-ea"/>
                <a:cs typeface="+mn-cs"/>
              </a:rPr>
              <a:t>DETRATOR</a:t>
            </a:r>
          </a:p>
        </p:txBody>
      </p:sp>
      <p:sp>
        <p:nvSpPr>
          <p:cNvPr id="42" name="Elipse 41">
            <a:extLst>
              <a:ext uri="{FF2B5EF4-FFF2-40B4-BE49-F238E27FC236}">
                <a16:creationId xmlns:a16="http://schemas.microsoft.com/office/drawing/2014/main" id="{C6BDF9CB-27E5-D893-93F6-CA03DC89FAF8}"/>
              </a:ext>
            </a:extLst>
          </p:cNvPr>
          <p:cNvSpPr/>
          <p:nvPr/>
        </p:nvSpPr>
        <p:spPr>
          <a:xfrm>
            <a:off x="1584379" y="1451989"/>
            <a:ext cx="575925" cy="576000"/>
          </a:xfrm>
          <a:prstGeom prst="ellipse">
            <a:avLst/>
          </a:prstGeom>
          <a:solidFill>
            <a:srgbClr val="70AD47"/>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b="1" kern="0" noProof="0" dirty="0">
                <a:solidFill>
                  <a:prstClr val="white"/>
                </a:solidFill>
                <a:latin typeface="Calibri" panose="020F0502020204030204"/>
                <a:cs typeface="+mn-cs"/>
              </a:rPr>
              <a:t>43</a:t>
            </a:r>
            <a:endParaRPr kumimoji="0" lang="pt-BR" sz="15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Elipse 42">
            <a:extLst>
              <a:ext uri="{FF2B5EF4-FFF2-40B4-BE49-F238E27FC236}">
                <a16:creationId xmlns:a16="http://schemas.microsoft.com/office/drawing/2014/main" id="{1977D4F2-84E8-016B-605D-8AFF8C1F860E}"/>
              </a:ext>
            </a:extLst>
          </p:cNvPr>
          <p:cNvSpPr/>
          <p:nvPr/>
        </p:nvSpPr>
        <p:spPr>
          <a:xfrm>
            <a:off x="1571127" y="2439050"/>
            <a:ext cx="575925" cy="576000"/>
          </a:xfrm>
          <a:prstGeom prst="ellipse">
            <a:avLst/>
          </a:prstGeom>
          <a:solidFill>
            <a:srgbClr val="FFC000">
              <a:lumMod val="40000"/>
              <a:lumOff val="60000"/>
            </a:srgbClr>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b="1" kern="0" noProof="0" dirty="0">
                <a:solidFill>
                  <a:prstClr val="black">
                    <a:lumMod val="75000"/>
                    <a:lumOff val="25000"/>
                  </a:prstClr>
                </a:solidFill>
                <a:latin typeface="Calibri" panose="020F0502020204030204"/>
                <a:cs typeface="+mn-cs"/>
              </a:rPr>
              <a:t>27</a:t>
            </a:r>
            <a:endParaRPr kumimoji="0" lang="pt-BR" sz="1500" b="1"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4" name="Elipse 43">
            <a:extLst>
              <a:ext uri="{FF2B5EF4-FFF2-40B4-BE49-F238E27FC236}">
                <a16:creationId xmlns:a16="http://schemas.microsoft.com/office/drawing/2014/main" id="{6E6D9ECA-3C3F-85B2-2CEC-8FB5F9DADC13}"/>
              </a:ext>
            </a:extLst>
          </p:cNvPr>
          <p:cNvSpPr/>
          <p:nvPr/>
        </p:nvSpPr>
        <p:spPr>
          <a:xfrm>
            <a:off x="4232360" y="1450601"/>
            <a:ext cx="575925" cy="576000"/>
          </a:xfrm>
          <a:prstGeom prst="ellipse">
            <a:avLst/>
          </a:prstGeom>
          <a:solidFill>
            <a:srgbClr val="FF7C80"/>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b="1" kern="0" noProof="0" dirty="0">
                <a:solidFill>
                  <a:prstClr val="white"/>
                </a:solidFill>
                <a:latin typeface="Calibri" panose="020F0502020204030204"/>
                <a:cs typeface="+mn-cs"/>
              </a:rPr>
              <a:t>29</a:t>
            </a:r>
            <a:endParaRPr kumimoji="0" lang="pt-BR" sz="15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5" name="Menos 17">
            <a:extLst>
              <a:ext uri="{FF2B5EF4-FFF2-40B4-BE49-F238E27FC236}">
                <a16:creationId xmlns:a16="http://schemas.microsoft.com/office/drawing/2014/main" id="{22B4068C-19C4-50FE-0099-D7E598C9607A}"/>
              </a:ext>
            </a:extLst>
          </p:cNvPr>
          <p:cNvSpPr/>
          <p:nvPr/>
        </p:nvSpPr>
        <p:spPr>
          <a:xfrm>
            <a:off x="2160315" y="1598321"/>
            <a:ext cx="576000" cy="342624"/>
          </a:xfrm>
          <a:prstGeom prst="mathMinus">
            <a:avLst/>
          </a:prstGeom>
          <a:solidFill>
            <a:sysClr val="window" lastClr="FFFFFF">
              <a:lumMod val="65000"/>
            </a:sysClr>
          </a:solidFill>
          <a:ln w="12700" cap="flat" cmpd="sng" algn="ctr">
            <a:noFill/>
            <a:prstDash val="solid"/>
            <a:miter lim="800000"/>
          </a:ln>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Igual 18">
            <a:extLst>
              <a:ext uri="{FF2B5EF4-FFF2-40B4-BE49-F238E27FC236}">
                <a16:creationId xmlns:a16="http://schemas.microsoft.com/office/drawing/2014/main" id="{22115239-56B4-5FEB-A022-56CFBF83972D}"/>
              </a:ext>
            </a:extLst>
          </p:cNvPr>
          <p:cNvSpPr/>
          <p:nvPr/>
        </p:nvSpPr>
        <p:spPr>
          <a:xfrm>
            <a:off x="4896619" y="1495746"/>
            <a:ext cx="576000" cy="527584"/>
          </a:xfrm>
          <a:prstGeom prst="mathEqual">
            <a:avLst/>
          </a:prstGeom>
          <a:solidFill>
            <a:sysClr val="window" lastClr="FFFFFF">
              <a:lumMod val="65000"/>
            </a:sysClr>
          </a:solidFill>
          <a:ln w="12700" cap="flat" cmpd="sng" algn="ctr">
            <a:noFill/>
            <a:prstDash val="solid"/>
            <a:miter lim="800000"/>
          </a:ln>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5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7" name="Retângulo de cantos arredondados 19">
            <a:extLst>
              <a:ext uri="{FF2B5EF4-FFF2-40B4-BE49-F238E27FC236}">
                <a16:creationId xmlns:a16="http://schemas.microsoft.com/office/drawing/2014/main" id="{F734E430-F379-75F7-6708-6DDB12831435}"/>
              </a:ext>
            </a:extLst>
          </p:cNvPr>
          <p:cNvSpPr/>
          <p:nvPr/>
        </p:nvSpPr>
        <p:spPr>
          <a:xfrm>
            <a:off x="5544691" y="1579806"/>
            <a:ext cx="1328614" cy="360000"/>
          </a:xfrm>
          <a:prstGeom prst="roundRect">
            <a:avLst/>
          </a:prstGeom>
          <a:solidFill>
            <a:sysClr val="window" lastClr="FFFFFF">
              <a:lumMod val="65000"/>
            </a:sysClr>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prstClr val="white"/>
                </a:solidFill>
                <a:effectLst/>
                <a:uLnTx/>
                <a:uFillTx/>
                <a:latin typeface="Calibri" panose="020F0502020204030204"/>
                <a:ea typeface="+mn-ea"/>
                <a:cs typeface="+mn-cs"/>
              </a:rPr>
              <a:t>NPS</a:t>
            </a:r>
          </a:p>
        </p:txBody>
      </p:sp>
      <p:sp>
        <p:nvSpPr>
          <p:cNvPr id="48" name="Elipse 47">
            <a:extLst>
              <a:ext uri="{FF2B5EF4-FFF2-40B4-BE49-F238E27FC236}">
                <a16:creationId xmlns:a16="http://schemas.microsoft.com/office/drawing/2014/main" id="{9D1BAFCA-A40A-A367-BC58-AEB6E3FA7523}"/>
              </a:ext>
            </a:extLst>
          </p:cNvPr>
          <p:cNvSpPr/>
          <p:nvPr/>
        </p:nvSpPr>
        <p:spPr>
          <a:xfrm>
            <a:off x="6741700" y="1471806"/>
            <a:ext cx="575925" cy="576000"/>
          </a:xfrm>
          <a:prstGeom prst="ellipse">
            <a:avLst/>
          </a:prstGeom>
          <a:solidFill>
            <a:srgbClr val="FF7C80"/>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500" b="1" kern="0" noProof="0" dirty="0">
                <a:solidFill>
                  <a:prstClr val="white"/>
                </a:solidFill>
                <a:latin typeface="Calibri" panose="020F0502020204030204"/>
                <a:cs typeface="+mn-cs"/>
              </a:rPr>
              <a:t>14</a:t>
            </a:r>
            <a:endParaRPr kumimoji="0" lang="pt-BR" sz="15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49" name="Grupo 21">
            <a:extLst>
              <a:ext uri="{FF2B5EF4-FFF2-40B4-BE49-F238E27FC236}">
                <a16:creationId xmlns:a16="http://schemas.microsoft.com/office/drawing/2014/main" id="{9C5BAD02-9527-8B99-D76F-59D8C022C097}"/>
              </a:ext>
            </a:extLst>
          </p:cNvPr>
          <p:cNvGrpSpPr/>
          <p:nvPr/>
        </p:nvGrpSpPr>
        <p:grpSpPr>
          <a:xfrm>
            <a:off x="7298636" y="5645581"/>
            <a:ext cx="2585286" cy="803774"/>
            <a:chOff x="6137384" y="4692080"/>
            <a:chExt cx="2675203" cy="780275"/>
          </a:xfrm>
        </p:grpSpPr>
        <p:sp>
          <p:nvSpPr>
            <p:cNvPr id="50" name="Retângulo de cantos arredondados 22">
              <a:extLst>
                <a:ext uri="{FF2B5EF4-FFF2-40B4-BE49-F238E27FC236}">
                  <a16:creationId xmlns:a16="http://schemas.microsoft.com/office/drawing/2014/main" id="{8DF63F5C-7ACD-B885-FB3A-8B7B6C158BB3}"/>
                </a:ext>
              </a:extLst>
            </p:cNvPr>
            <p:cNvSpPr/>
            <p:nvPr/>
          </p:nvSpPr>
          <p:spPr>
            <a:xfrm>
              <a:off x="6145269" y="4692080"/>
              <a:ext cx="2615725" cy="780275"/>
            </a:xfrm>
            <a:prstGeom prst="rect">
              <a:avLst/>
            </a:prstGeom>
            <a:noFill/>
            <a:ln w="6350"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cs typeface="+mn-cs"/>
              </a:endParaRPr>
            </a:p>
          </p:txBody>
        </p:sp>
        <p:sp>
          <p:nvSpPr>
            <p:cNvPr id="51" name="CaixaDeTexto 50">
              <a:extLst>
                <a:ext uri="{FF2B5EF4-FFF2-40B4-BE49-F238E27FC236}">
                  <a16:creationId xmlns:a16="http://schemas.microsoft.com/office/drawing/2014/main" id="{BD92EF8D-4180-79E0-8806-04AE9041BE92}"/>
                </a:ext>
              </a:extLst>
            </p:cNvPr>
            <p:cNvSpPr txBox="1"/>
            <p:nvPr/>
          </p:nvSpPr>
          <p:spPr>
            <a:xfrm>
              <a:off x="6137384" y="4736463"/>
              <a:ext cx="2675203" cy="26890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schemeClr val="bg2">
                      <a:lumMod val="50000"/>
                    </a:schemeClr>
                  </a:solidFill>
                  <a:effectLst/>
                  <a:uLnTx/>
                  <a:uFillTx/>
                  <a:latin typeface="Calibri" panose="020F0502020204030204"/>
                  <a:cs typeface="+mn-cs"/>
                </a:rPr>
                <a:t>Escala NPS</a:t>
              </a:r>
            </a:p>
          </p:txBody>
        </p:sp>
        <p:sp>
          <p:nvSpPr>
            <p:cNvPr id="52" name="Retângulo de cantos arredondados 25">
              <a:extLst>
                <a:ext uri="{FF2B5EF4-FFF2-40B4-BE49-F238E27FC236}">
                  <a16:creationId xmlns:a16="http://schemas.microsoft.com/office/drawing/2014/main" id="{A44DF69E-2689-238A-28FE-831A8AD9EB0A}"/>
                </a:ext>
              </a:extLst>
            </p:cNvPr>
            <p:cNvSpPr/>
            <p:nvPr/>
          </p:nvSpPr>
          <p:spPr>
            <a:xfrm>
              <a:off x="6288538" y="5052938"/>
              <a:ext cx="720000" cy="335409"/>
            </a:xfrm>
            <a:prstGeom prst="roundRect">
              <a:avLst/>
            </a:prstGeom>
            <a:solidFill>
              <a:srgbClr val="FF7C80"/>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prstClr val="white"/>
                  </a:solidFill>
                  <a:effectLst/>
                  <a:uLnTx/>
                  <a:uFillTx/>
                  <a:latin typeface="Calibri" panose="020F0502020204030204"/>
                  <a:cs typeface="+mn-cs"/>
                </a:rPr>
                <a:t>≤ 29</a:t>
              </a:r>
            </a:p>
          </p:txBody>
        </p:sp>
        <p:sp>
          <p:nvSpPr>
            <p:cNvPr id="53" name="Retângulo de cantos arredondados 26">
              <a:extLst>
                <a:ext uri="{FF2B5EF4-FFF2-40B4-BE49-F238E27FC236}">
                  <a16:creationId xmlns:a16="http://schemas.microsoft.com/office/drawing/2014/main" id="{A4EFA5B5-7855-89B2-A5D3-583BF0EE9A28}"/>
                </a:ext>
              </a:extLst>
            </p:cNvPr>
            <p:cNvSpPr/>
            <p:nvPr/>
          </p:nvSpPr>
          <p:spPr>
            <a:xfrm>
              <a:off x="7057098" y="5052938"/>
              <a:ext cx="828000" cy="335409"/>
            </a:xfrm>
            <a:prstGeom prst="roundRect">
              <a:avLst/>
            </a:prstGeom>
            <a:solidFill>
              <a:srgbClr val="FFE699"/>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prstClr val="black">
                      <a:lumMod val="75000"/>
                      <a:lumOff val="25000"/>
                    </a:prstClr>
                  </a:solidFill>
                  <a:effectLst/>
                  <a:uLnTx/>
                  <a:uFillTx/>
                  <a:latin typeface="Calibri" panose="020F0502020204030204"/>
                  <a:cs typeface="+mn-cs"/>
                </a:rPr>
                <a:t>≥ 30 ≤ 59</a:t>
              </a:r>
            </a:p>
          </p:txBody>
        </p:sp>
        <p:sp>
          <p:nvSpPr>
            <p:cNvPr id="54" name="Retângulo de cantos arredondados 27">
              <a:extLst>
                <a:ext uri="{FF2B5EF4-FFF2-40B4-BE49-F238E27FC236}">
                  <a16:creationId xmlns:a16="http://schemas.microsoft.com/office/drawing/2014/main" id="{5357CE58-975D-BD92-EF73-F7E28418AFD4}"/>
                </a:ext>
              </a:extLst>
            </p:cNvPr>
            <p:cNvSpPr/>
            <p:nvPr/>
          </p:nvSpPr>
          <p:spPr>
            <a:xfrm>
              <a:off x="7925042" y="5052938"/>
              <a:ext cx="720000" cy="335409"/>
            </a:xfrm>
            <a:prstGeom prst="roundRect">
              <a:avLst/>
            </a:prstGeom>
            <a:solidFill>
              <a:srgbClr val="70AD47"/>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prstClr val="white"/>
                  </a:solidFill>
                  <a:effectLst/>
                  <a:uLnTx/>
                  <a:uFillTx/>
                  <a:latin typeface="Calibri" panose="020F0502020204030204"/>
                  <a:cs typeface="+mn-cs"/>
                </a:rPr>
                <a:t>≥ 60</a:t>
              </a:r>
            </a:p>
          </p:txBody>
        </p:sp>
      </p:grpSp>
      <p:sp>
        <p:nvSpPr>
          <p:cNvPr id="55" name="CaixaDeTexto 54">
            <a:extLst>
              <a:ext uri="{FF2B5EF4-FFF2-40B4-BE49-F238E27FC236}">
                <a16:creationId xmlns:a16="http://schemas.microsoft.com/office/drawing/2014/main" id="{B7C6E339-832B-7D18-D535-5A8D2541499F}"/>
              </a:ext>
            </a:extLst>
          </p:cNvPr>
          <p:cNvSpPr txBox="1"/>
          <p:nvPr/>
        </p:nvSpPr>
        <p:spPr>
          <a:xfrm>
            <a:off x="0" y="6053226"/>
            <a:ext cx="2821606" cy="400110"/>
          </a:xfrm>
          <a:prstGeom prst="rect">
            <a:avLst/>
          </a:prstGeom>
          <a:noFill/>
        </p:spPr>
        <p:txBody>
          <a:bodyPr wrap="none" rtlCol="0">
            <a:spAutoFit/>
          </a:bodyPr>
          <a:lstStyle/>
          <a:p>
            <a:pPr fontAlgn="auto">
              <a:spcBef>
                <a:spcPts val="0"/>
              </a:spcBef>
              <a:spcAft>
                <a:spcPts val="0"/>
              </a:spcAft>
            </a:pPr>
            <a:r>
              <a:rPr lang="pt-BR" sz="1000" dirty="0">
                <a:solidFill>
                  <a:prstClr val="black">
                    <a:lumMod val="75000"/>
                    <a:lumOff val="25000"/>
                  </a:prstClr>
                </a:solidFill>
                <a:latin typeface="Calibri" panose="020F0502020204030204"/>
                <a:cs typeface="+mn-cs"/>
              </a:rPr>
              <a:t>Base: 613.</a:t>
            </a:r>
          </a:p>
          <a:p>
            <a:pPr fontAlgn="auto">
              <a:spcBef>
                <a:spcPts val="0"/>
              </a:spcBef>
              <a:spcAft>
                <a:spcPts val="0"/>
              </a:spcAft>
            </a:pPr>
            <a:r>
              <a:rPr lang="pt-BR" sz="1000" dirty="0">
                <a:solidFill>
                  <a:prstClr val="black">
                    <a:lumMod val="75000"/>
                    <a:lumOff val="25000"/>
                  </a:prstClr>
                </a:solidFill>
                <a:latin typeface="Calibri" panose="020F0502020204030204"/>
                <a:cs typeface="+mn-cs"/>
              </a:rPr>
              <a:t>Nota: Resultados apresentados em percentual (%).</a:t>
            </a:r>
          </a:p>
        </p:txBody>
      </p:sp>
      <p:sp>
        <p:nvSpPr>
          <p:cNvPr id="56" name="Retângulo 55">
            <a:extLst>
              <a:ext uri="{FF2B5EF4-FFF2-40B4-BE49-F238E27FC236}">
                <a16:creationId xmlns:a16="http://schemas.microsoft.com/office/drawing/2014/main" id="{9CBFBFC0-12CD-1334-940F-27F17D02CFF0}"/>
              </a:ext>
            </a:extLst>
          </p:cNvPr>
          <p:cNvSpPr/>
          <p:nvPr/>
        </p:nvSpPr>
        <p:spPr>
          <a:xfrm>
            <a:off x="376397" y="4519395"/>
            <a:ext cx="3639350" cy="1088698"/>
          </a:xfrm>
          <a:prstGeom prst="rect">
            <a:avLst/>
          </a:prstGeom>
          <a:noFill/>
          <a:ln w="28575" cap="flat" cmpd="sng" algn="ctr">
            <a:solidFill>
              <a:srgbClr val="FF7C80"/>
            </a:solidFill>
            <a:prstDash val="sysDash"/>
            <a:miter lim="800000"/>
          </a:ln>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Retângulo 56">
            <a:extLst>
              <a:ext uri="{FF2B5EF4-FFF2-40B4-BE49-F238E27FC236}">
                <a16:creationId xmlns:a16="http://schemas.microsoft.com/office/drawing/2014/main" id="{FCD47E58-D7C9-89FF-1B15-FFE61EDA148A}"/>
              </a:ext>
            </a:extLst>
          </p:cNvPr>
          <p:cNvSpPr/>
          <p:nvPr/>
        </p:nvSpPr>
        <p:spPr>
          <a:xfrm>
            <a:off x="4093451" y="3999419"/>
            <a:ext cx="867130" cy="1606027"/>
          </a:xfrm>
          <a:prstGeom prst="rect">
            <a:avLst/>
          </a:prstGeom>
          <a:noFill/>
          <a:ln w="28575" cap="flat" cmpd="sng" algn="ctr">
            <a:solidFill>
              <a:srgbClr val="FFC000">
                <a:lumMod val="40000"/>
                <a:lumOff val="60000"/>
              </a:srgbClr>
            </a:solidFill>
            <a:prstDash val="sysDash"/>
            <a:miter lim="800000"/>
          </a:ln>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Retângulo 57">
            <a:extLst>
              <a:ext uri="{FF2B5EF4-FFF2-40B4-BE49-F238E27FC236}">
                <a16:creationId xmlns:a16="http://schemas.microsoft.com/office/drawing/2014/main" id="{E4F066A0-D8F6-9F59-DAAB-4F19F0561F08}"/>
              </a:ext>
            </a:extLst>
          </p:cNvPr>
          <p:cNvSpPr/>
          <p:nvPr/>
        </p:nvSpPr>
        <p:spPr>
          <a:xfrm>
            <a:off x="5041344" y="3406705"/>
            <a:ext cx="1038455" cy="2198741"/>
          </a:xfrm>
          <a:prstGeom prst="rect">
            <a:avLst/>
          </a:prstGeom>
          <a:noFill/>
          <a:ln w="28575" cap="flat" cmpd="sng" algn="ctr">
            <a:solidFill>
              <a:srgbClr val="70AD47"/>
            </a:solidFill>
            <a:prstDash val="sysDash"/>
            <a:miter lim="800000"/>
          </a:ln>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5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CaixaDeTexto 58">
            <a:extLst>
              <a:ext uri="{FF2B5EF4-FFF2-40B4-BE49-F238E27FC236}">
                <a16:creationId xmlns:a16="http://schemas.microsoft.com/office/drawing/2014/main" id="{9E74562C-4A3F-A822-048E-7AE7FC8E5376}"/>
              </a:ext>
            </a:extLst>
          </p:cNvPr>
          <p:cNvSpPr txBox="1"/>
          <p:nvPr/>
        </p:nvSpPr>
        <p:spPr>
          <a:xfrm>
            <a:off x="26028" y="5715379"/>
            <a:ext cx="6057861" cy="246221"/>
          </a:xfrm>
          <a:prstGeom prst="rect">
            <a:avLst/>
          </a:prstGeom>
          <a:solidFill>
            <a:srgbClr val="6B6B6B"/>
          </a:solidFill>
        </p:spPr>
        <p:txBody>
          <a:bodyPr wrap="square" rtlCol="0">
            <a:spAutoFit/>
          </a:bodyPr>
          <a:lstStyle/>
          <a:p>
            <a:pPr fontAlgn="auto">
              <a:spcBef>
                <a:spcPts val="0"/>
              </a:spcBef>
              <a:spcAft>
                <a:spcPts val="0"/>
              </a:spcAft>
            </a:pPr>
            <a:r>
              <a:rPr lang="pt-BR" sz="1000" b="1" dirty="0">
                <a:solidFill>
                  <a:prstClr val="white"/>
                </a:solidFill>
                <a:latin typeface="Calibri" panose="020F0502020204030204"/>
                <a:cs typeface="+mn-cs"/>
              </a:rPr>
              <a:t>2023         1                0                1               0                1                4                4              13              22            15              39</a:t>
            </a:r>
          </a:p>
        </p:txBody>
      </p:sp>
      <p:sp>
        <p:nvSpPr>
          <p:cNvPr id="60" name="Retângulo de cantos arredondados 11">
            <a:extLst>
              <a:ext uri="{FF2B5EF4-FFF2-40B4-BE49-F238E27FC236}">
                <a16:creationId xmlns:a16="http://schemas.microsoft.com/office/drawing/2014/main" id="{04B0BF46-BE4F-2B8C-8259-2248881710AC}"/>
              </a:ext>
            </a:extLst>
          </p:cNvPr>
          <p:cNvSpPr/>
          <p:nvPr/>
        </p:nvSpPr>
        <p:spPr>
          <a:xfrm>
            <a:off x="199776" y="2005057"/>
            <a:ext cx="1243373" cy="360000"/>
          </a:xfrm>
          <a:prstGeom prst="roundRect">
            <a:avLst/>
          </a:prstGeom>
          <a:solidFill>
            <a:sysClr val="window" lastClr="FFFFFF">
              <a:lumMod val="65000"/>
            </a:sysClr>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prstClr val="white"/>
                </a:solidFill>
                <a:effectLst/>
                <a:uLnTx/>
                <a:uFillTx/>
                <a:latin typeface="Calibri" panose="020F0502020204030204"/>
                <a:ea typeface="+mn-ea"/>
                <a:cs typeface="+mn-cs"/>
              </a:rPr>
              <a:t>PROMOTOR 2023</a:t>
            </a:r>
          </a:p>
        </p:txBody>
      </p:sp>
      <p:sp>
        <p:nvSpPr>
          <p:cNvPr id="61" name="Elipse 60">
            <a:extLst>
              <a:ext uri="{FF2B5EF4-FFF2-40B4-BE49-F238E27FC236}">
                <a16:creationId xmlns:a16="http://schemas.microsoft.com/office/drawing/2014/main" id="{4C9F449F-8E7C-5DB8-66C5-2C7D8C66DC5F}"/>
              </a:ext>
            </a:extLst>
          </p:cNvPr>
          <p:cNvSpPr/>
          <p:nvPr/>
        </p:nvSpPr>
        <p:spPr>
          <a:xfrm>
            <a:off x="1310808" y="1957805"/>
            <a:ext cx="477392" cy="462823"/>
          </a:xfrm>
          <a:prstGeom prst="ellipse">
            <a:avLst/>
          </a:prstGeom>
          <a:solidFill>
            <a:srgbClr val="70AD47"/>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1" kern="0" noProof="0" dirty="0">
                <a:solidFill>
                  <a:prstClr val="white"/>
                </a:solidFill>
                <a:latin typeface="Calibri" panose="020F0502020204030204"/>
                <a:cs typeface="+mn-cs"/>
              </a:rPr>
              <a:t>54</a:t>
            </a:r>
            <a:endParaRPr kumimoji="0" lang="pt-BR" sz="11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2" name="Retângulo de cantos arredondados 11">
            <a:extLst>
              <a:ext uri="{FF2B5EF4-FFF2-40B4-BE49-F238E27FC236}">
                <a16:creationId xmlns:a16="http://schemas.microsoft.com/office/drawing/2014/main" id="{31CBA91C-168F-CEF6-4DE6-5A79FBB30735}"/>
              </a:ext>
            </a:extLst>
          </p:cNvPr>
          <p:cNvSpPr/>
          <p:nvPr/>
        </p:nvSpPr>
        <p:spPr>
          <a:xfrm>
            <a:off x="2837244" y="1998906"/>
            <a:ext cx="1243373" cy="360000"/>
          </a:xfrm>
          <a:prstGeom prst="roundRect">
            <a:avLst/>
          </a:prstGeom>
          <a:solidFill>
            <a:sysClr val="window" lastClr="FFFFFF">
              <a:lumMod val="65000"/>
            </a:sysClr>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prstClr val="white"/>
                </a:solidFill>
                <a:effectLst/>
                <a:uLnTx/>
                <a:uFillTx/>
                <a:latin typeface="Calibri" panose="020F0502020204030204"/>
                <a:ea typeface="+mn-ea"/>
                <a:cs typeface="+mn-cs"/>
              </a:rPr>
              <a:t>DETRATOR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prstClr val="white"/>
                </a:solidFill>
                <a:effectLst/>
                <a:uLnTx/>
                <a:uFillTx/>
                <a:latin typeface="Calibri" panose="020F0502020204030204"/>
                <a:ea typeface="+mn-ea"/>
                <a:cs typeface="+mn-cs"/>
              </a:rPr>
              <a:t>2023</a:t>
            </a:r>
          </a:p>
        </p:txBody>
      </p:sp>
      <p:sp>
        <p:nvSpPr>
          <p:cNvPr id="63" name="Elipse 62">
            <a:extLst>
              <a:ext uri="{FF2B5EF4-FFF2-40B4-BE49-F238E27FC236}">
                <a16:creationId xmlns:a16="http://schemas.microsoft.com/office/drawing/2014/main" id="{49CA15DD-482C-A474-DFCC-12AC6D736EA7}"/>
              </a:ext>
            </a:extLst>
          </p:cNvPr>
          <p:cNvSpPr/>
          <p:nvPr/>
        </p:nvSpPr>
        <p:spPr>
          <a:xfrm>
            <a:off x="3948276" y="1951654"/>
            <a:ext cx="477392" cy="462823"/>
          </a:xfrm>
          <a:prstGeom prst="ellipse">
            <a:avLst/>
          </a:prstGeom>
          <a:solidFill>
            <a:srgbClr val="FF7C80"/>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1" kern="0" noProof="0" dirty="0">
                <a:solidFill>
                  <a:prstClr val="white"/>
                </a:solidFill>
                <a:latin typeface="Calibri" panose="020F0502020204030204"/>
                <a:cs typeface="+mn-cs"/>
              </a:rPr>
              <a:t>10</a:t>
            </a:r>
            <a:endParaRPr kumimoji="0" lang="pt-BR" sz="11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4" name="Retângulo de cantos arredondados 11">
            <a:extLst>
              <a:ext uri="{FF2B5EF4-FFF2-40B4-BE49-F238E27FC236}">
                <a16:creationId xmlns:a16="http://schemas.microsoft.com/office/drawing/2014/main" id="{3381F92F-B2D6-7490-46C5-ACDC0B2119AD}"/>
              </a:ext>
            </a:extLst>
          </p:cNvPr>
          <p:cNvSpPr/>
          <p:nvPr/>
        </p:nvSpPr>
        <p:spPr>
          <a:xfrm>
            <a:off x="161551" y="3051365"/>
            <a:ext cx="1243373" cy="360000"/>
          </a:xfrm>
          <a:prstGeom prst="roundRect">
            <a:avLst/>
          </a:prstGeom>
          <a:solidFill>
            <a:sysClr val="window" lastClr="FFFFFF">
              <a:lumMod val="65000"/>
            </a:sysClr>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prstClr val="white"/>
                </a:solidFill>
                <a:effectLst/>
                <a:uLnTx/>
                <a:uFillTx/>
                <a:latin typeface="Calibri" panose="020F0502020204030204"/>
                <a:ea typeface="+mn-ea"/>
                <a:cs typeface="+mn-cs"/>
              </a:rPr>
              <a:t>NEUTRO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prstClr val="white"/>
                </a:solidFill>
                <a:effectLst/>
                <a:uLnTx/>
                <a:uFillTx/>
                <a:latin typeface="Calibri" panose="020F0502020204030204"/>
                <a:ea typeface="+mn-ea"/>
                <a:cs typeface="+mn-cs"/>
              </a:rPr>
              <a:t>2023</a:t>
            </a:r>
          </a:p>
        </p:txBody>
      </p:sp>
      <p:sp>
        <p:nvSpPr>
          <p:cNvPr id="65" name="Elipse 64">
            <a:extLst>
              <a:ext uri="{FF2B5EF4-FFF2-40B4-BE49-F238E27FC236}">
                <a16:creationId xmlns:a16="http://schemas.microsoft.com/office/drawing/2014/main" id="{970439F1-2EBF-B35B-E0C2-B5E78C537553}"/>
              </a:ext>
            </a:extLst>
          </p:cNvPr>
          <p:cNvSpPr/>
          <p:nvPr/>
        </p:nvSpPr>
        <p:spPr>
          <a:xfrm>
            <a:off x="1272583" y="3004113"/>
            <a:ext cx="477392" cy="462823"/>
          </a:xfrm>
          <a:prstGeom prst="ellipse">
            <a:avLst/>
          </a:prstGeom>
          <a:solidFill>
            <a:srgbClr val="FFE699"/>
          </a:solidFill>
          <a:ln>
            <a:noFill/>
          </a:ln>
          <a:effectLst>
            <a:outerShdw blurRad="57150" dist="19050" dir="5400000" algn="ctr" rotWithShape="0">
              <a:srgbClr val="000000">
                <a:alpha val="63000"/>
              </a:srgbClr>
            </a:outerShdw>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1" kern="0" noProof="0" dirty="0">
                <a:solidFill>
                  <a:prstClr val="black">
                    <a:lumMod val="75000"/>
                    <a:lumOff val="25000"/>
                  </a:prstClr>
                </a:solidFill>
                <a:latin typeface="Calibri" panose="020F0502020204030204"/>
                <a:cs typeface="+mn-cs"/>
              </a:rPr>
              <a:t>36</a:t>
            </a:r>
            <a:endParaRPr kumimoji="0" lang="pt-BR" sz="1100" b="1"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3" name="Agrupar 2">
            <a:extLst>
              <a:ext uri="{FF2B5EF4-FFF2-40B4-BE49-F238E27FC236}">
                <a16:creationId xmlns:a16="http://schemas.microsoft.com/office/drawing/2014/main" id="{51F239A0-36A3-CFD5-1DEB-91094A82C6AD}"/>
              </a:ext>
            </a:extLst>
          </p:cNvPr>
          <p:cNvGrpSpPr/>
          <p:nvPr/>
        </p:nvGrpSpPr>
        <p:grpSpPr>
          <a:xfrm>
            <a:off x="5269431" y="2204864"/>
            <a:ext cx="2147468" cy="1015233"/>
            <a:chOff x="77762" y="2204864"/>
            <a:chExt cx="2147468" cy="1015233"/>
          </a:xfrm>
        </p:grpSpPr>
        <p:sp>
          <p:nvSpPr>
            <p:cNvPr id="4" name="Retângulo 3">
              <a:extLst>
                <a:ext uri="{FF2B5EF4-FFF2-40B4-BE49-F238E27FC236}">
                  <a16:creationId xmlns:a16="http://schemas.microsoft.com/office/drawing/2014/main" id="{CD10A9EC-91C3-41A2-F00B-756B75E724E0}"/>
                </a:ext>
              </a:extLst>
            </p:cNvPr>
            <p:cNvSpPr/>
            <p:nvPr/>
          </p:nvSpPr>
          <p:spPr>
            <a:xfrm>
              <a:off x="109203" y="2424684"/>
              <a:ext cx="2099922" cy="690955"/>
            </a:xfrm>
            <a:prstGeom prst="rect">
              <a:avLst/>
            </a:prstGeom>
            <a:solidFill>
              <a:sysClr val="window" lastClr="FFFFFF">
                <a:lumMod val="95000"/>
              </a:sys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Elipse 4">
              <a:extLst>
                <a:ext uri="{FF2B5EF4-FFF2-40B4-BE49-F238E27FC236}">
                  <a16:creationId xmlns:a16="http://schemas.microsoft.com/office/drawing/2014/main" id="{08E582EC-18B4-2996-3E91-5B198080B220}"/>
                </a:ext>
              </a:extLst>
            </p:cNvPr>
            <p:cNvSpPr/>
            <p:nvPr/>
          </p:nvSpPr>
          <p:spPr>
            <a:xfrm>
              <a:off x="204446" y="2665568"/>
              <a:ext cx="420424" cy="389235"/>
            </a:xfrm>
            <a:prstGeom prst="ellipse">
              <a:avLst/>
            </a:prstGeom>
            <a:solidFill>
              <a:srgbClr val="FFE699"/>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schemeClr val="tx1">
                      <a:lumMod val="75000"/>
                      <a:lumOff val="25000"/>
                    </a:schemeClr>
                  </a:solidFill>
                  <a:latin typeface="Calibri" panose="020F0502020204030204" pitchFamily="34" charset="0"/>
                  <a:cs typeface="Calibri" panose="020F0502020204030204" pitchFamily="34" charset="0"/>
                </a:rPr>
                <a:t>57</a:t>
              </a:r>
              <a:endParaRPr kumimoji="0" lang="pt-BR" sz="12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endParaRPr>
            </a:p>
          </p:txBody>
        </p:sp>
        <p:sp>
          <p:nvSpPr>
            <p:cNvPr id="6" name="CaixaDeTexto 5">
              <a:extLst>
                <a:ext uri="{FF2B5EF4-FFF2-40B4-BE49-F238E27FC236}">
                  <a16:creationId xmlns:a16="http://schemas.microsoft.com/office/drawing/2014/main" id="{41B1A721-E599-1A9C-2129-CA018598149A}"/>
                </a:ext>
              </a:extLst>
            </p:cNvPr>
            <p:cNvSpPr txBox="1"/>
            <p:nvPr/>
          </p:nvSpPr>
          <p:spPr>
            <a:xfrm>
              <a:off x="179714" y="2451085"/>
              <a:ext cx="447558"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white">
                      <a:lumMod val="50000"/>
                    </a:prstClr>
                  </a:solidFill>
                  <a:effectLst/>
                  <a:uLnTx/>
                  <a:uFillTx/>
                  <a:latin typeface="Calibri" panose="020F0502020204030204"/>
                  <a:cs typeface="+mn-cs"/>
                </a:rPr>
                <a:t>2020</a:t>
              </a:r>
            </a:p>
          </p:txBody>
        </p:sp>
        <p:sp>
          <p:nvSpPr>
            <p:cNvPr id="7" name="Elipse 6">
              <a:extLst>
                <a:ext uri="{FF2B5EF4-FFF2-40B4-BE49-F238E27FC236}">
                  <a16:creationId xmlns:a16="http://schemas.microsoft.com/office/drawing/2014/main" id="{8E2F861C-0DF4-0133-E450-A5C446745DD8}"/>
                </a:ext>
              </a:extLst>
            </p:cNvPr>
            <p:cNvSpPr/>
            <p:nvPr/>
          </p:nvSpPr>
          <p:spPr>
            <a:xfrm>
              <a:off x="708546" y="2663220"/>
              <a:ext cx="420424" cy="389235"/>
            </a:xfrm>
            <a:prstGeom prst="ellipse">
              <a:avLst/>
            </a:prstGeom>
            <a:solidFill>
              <a:srgbClr val="FFE699"/>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schemeClr val="tx1">
                      <a:lumMod val="75000"/>
                      <a:lumOff val="25000"/>
                    </a:schemeClr>
                  </a:solidFill>
                  <a:latin typeface="Calibri" panose="020F0502020204030204" pitchFamily="34" charset="0"/>
                  <a:cs typeface="Calibri" panose="020F0502020204030204" pitchFamily="34" charset="0"/>
                </a:rPr>
                <a:t>54</a:t>
              </a:r>
              <a:endParaRPr kumimoji="0" lang="pt-BR" sz="12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endParaRPr>
            </a:p>
          </p:txBody>
        </p:sp>
        <p:sp>
          <p:nvSpPr>
            <p:cNvPr id="8" name="CaixaDeTexto 7">
              <a:extLst>
                <a:ext uri="{FF2B5EF4-FFF2-40B4-BE49-F238E27FC236}">
                  <a16:creationId xmlns:a16="http://schemas.microsoft.com/office/drawing/2014/main" id="{2F2C51E9-9CEC-CF2C-8127-EBABAB2986B4}"/>
                </a:ext>
              </a:extLst>
            </p:cNvPr>
            <p:cNvSpPr txBox="1"/>
            <p:nvPr/>
          </p:nvSpPr>
          <p:spPr>
            <a:xfrm>
              <a:off x="683814" y="2448737"/>
              <a:ext cx="447558"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white">
                      <a:lumMod val="50000"/>
                    </a:prstClr>
                  </a:solidFill>
                  <a:effectLst/>
                  <a:uLnTx/>
                  <a:uFillTx/>
                  <a:latin typeface="Calibri" panose="020F0502020204030204"/>
                  <a:cs typeface="+mn-cs"/>
                </a:rPr>
                <a:t>2021</a:t>
              </a:r>
            </a:p>
          </p:txBody>
        </p:sp>
        <p:sp>
          <p:nvSpPr>
            <p:cNvPr id="9" name="Elipse 8">
              <a:extLst>
                <a:ext uri="{FF2B5EF4-FFF2-40B4-BE49-F238E27FC236}">
                  <a16:creationId xmlns:a16="http://schemas.microsoft.com/office/drawing/2014/main" id="{47711E37-D593-BF9E-559C-2AACE4A8BC9C}"/>
                </a:ext>
              </a:extLst>
            </p:cNvPr>
            <p:cNvSpPr/>
            <p:nvPr/>
          </p:nvSpPr>
          <p:spPr>
            <a:xfrm>
              <a:off x="1176935" y="2667574"/>
              <a:ext cx="420424" cy="389235"/>
            </a:xfrm>
            <a:prstGeom prst="ellipse">
              <a:avLst/>
            </a:prstGeom>
            <a:solidFill>
              <a:srgbClr val="FFE699"/>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schemeClr val="tx1">
                      <a:lumMod val="75000"/>
                      <a:lumOff val="25000"/>
                    </a:schemeClr>
                  </a:solidFill>
                  <a:latin typeface="Calibri" panose="020F0502020204030204" pitchFamily="34" charset="0"/>
                  <a:cs typeface="Calibri" panose="020F0502020204030204" pitchFamily="34" charset="0"/>
                </a:rPr>
                <a:t>44</a:t>
              </a:r>
              <a:endParaRPr kumimoji="0" lang="pt-BR" sz="12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endParaRPr>
            </a:p>
          </p:txBody>
        </p:sp>
        <p:sp>
          <p:nvSpPr>
            <p:cNvPr id="10" name="CaixaDeTexto 9">
              <a:extLst>
                <a:ext uri="{FF2B5EF4-FFF2-40B4-BE49-F238E27FC236}">
                  <a16:creationId xmlns:a16="http://schemas.microsoft.com/office/drawing/2014/main" id="{C762D6B9-D1F1-F6FA-9418-57EB540880F2}"/>
                </a:ext>
              </a:extLst>
            </p:cNvPr>
            <p:cNvSpPr txBox="1"/>
            <p:nvPr/>
          </p:nvSpPr>
          <p:spPr>
            <a:xfrm>
              <a:off x="1152203" y="2453091"/>
              <a:ext cx="447558"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white">
                      <a:lumMod val="50000"/>
                    </a:prstClr>
                  </a:solidFill>
                  <a:effectLst/>
                  <a:uLnTx/>
                  <a:uFillTx/>
                  <a:latin typeface="Calibri" panose="020F0502020204030204"/>
                  <a:cs typeface="+mn-cs"/>
                </a:rPr>
                <a:t>2022</a:t>
              </a:r>
            </a:p>
          </p:txBody>
        </p:sp>
        <p:sp>
          <p:nvSpPr>
            <p:cNvPr id="11" name="Retângulo 10">
              <a:extLst>
                <a:ext uri="{FF2B5EF4-FFF2-40B4-BE49-F238E27FC236}">
                  <a16:creationId xmlns:a16="http://schemas.microsoft.com/office/drawing/2014/main" id="{B450C5DA-61F1-772C-EB2E-A676586F3169}"/>
                </a:ext>
              </a:extLst>
            </p:cNvPr>
            <p:cNvSpPr/>
            <p:nvPr/>
          </p:nvSpPr>
          <p:spPr>
            <a:xfrm>
              <a:off x="2141159" y="2243104"/>
              <a:ext cx="84071" cy="976993"/>
            </a:xfrm>
            <a:prstGeom prst="rect">
              <a:avLst/>
            </a:prstGeom>
            <a:solidFill>
              <a:sysClr val="window" lastClr="FFFFFF">
                <a:lumMod val="75000"/>
              </a:sys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CaixaDeTexto 11">
              <a:extLst>
                <a:ext uri="{FF2B5EF4-FFF2-40B4-BE49-F238E27FC236}">
                  <a16:creationId xmlns:a16="http://schemas.microsoft.com/office/drawing/2014/main" id="{2D538FF4-F69B-1475-AD0D-B55D380D812E}"/>
                </a:ext>
              </a:extLst>
            </p:cNvPr>
            <p:cNvSpPr txBox="1"/>
            <p:nvPr/>
          </p:nvSpPr>
          <p:spPr>
            <a:xfrm>
              <a:off x="77762" y="2204864"/>
              <a:ext cx="187140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1" i="0" u="none" strike="noStrike" kern="0" cap="none" spc="0" normalizeH="0" baseline="0" noProof="0" dirty="0">
                  <a:ln>
                    <a:noFill/>
                  </a:ln>
                  <a:solidFill>
                    <a:prstClr val="white">
                      <a:lumMod val="50000"/>
                    </a:prstClr>
                  </a:solidFill>
                  <a:effectLst/>
                  <a:uLnTx/>
                  <a:uFillTx/>
                  <a:latin typeface="Calibri" panose="020F0502020204030204"/>
                  <a:cs typeface="+mn-cs"/>
                </a:rPr>
                <a:t>HISTÓRICO:</a:t>
              </a:r>
            </a:p>
          </p:txBody>
        </p:sp>
        <p:sp>
          <p:nvSpPr>
            <p:cNvPr id="13" name="Elipse 12">
              <a:extLst>
                <a:ext uri="{FF2B5EF4-FFF2-40B4-BE49-F238E27FC236}">
                  <a16:creationId xmlns:a16="http://schemas.microsoft.com/office/drawing/2014/main" id="{E9E76FAF-E260-00AD-A265-5B38008616D2}"/>
                </a:ext>
              </a:extLst>
            </p:cNvPr>
            <p:cNvSpPr/>
            <p:nvPr/>
          </p:nvSpPr>
          <p:spPr>
            <a:xfrm>
              <a:off x="1680991" y="2670905"/>
              <a:ext cx="420424" cy="389235"/>
            </a:xfrm>
            <a:prstGeom prst="ellipse">
              <a:avLst/>
            </a:prstGeom>
            <a:solidFill>
              <a:srgbClr val="FFE699"/>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schemeClr val="tx1">
                      <a:lumMod val="75000"/>
                      <a:lumOff val="25000"/>
                    </a:schemeClr>
                  </a:solidFill>
                  <a:latin typeface="Calibri" panose="020F0502020204030204" pitchFamily="34" charset="0"/>
                  <a:cs typeface="Calibri" panose="020F0502020204030204" pitchFamily="34" charset="0"/>
                </a:rPr>
                <a:t>44</a:t>
              </a:r>
              <a:endParaRPr kumimoji="0" lang="pt-BR" sz="1200" b="1" i="0"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endParaRPr>
            </a:p>
          </p:txBody>
        </p:sp>
        <p:sp>
          <p:nvSpPr>
            <p:cNvPr id="14" name="CaixaDeTexto 13">
              <a:extLst>
                <a:ext uri="{FF2B5EF4-FFF2-40B4-BE49-F238E27FC236}">
                  <a16:creationId xmlns:a16="http://schemas.microsoft.com/office/drawing/2014/main" id="{85A45454-4CE3-92C4-5799-697D4A6F41F9}"/>
                </a:ext>
              </a:extLst>
            </p:cNvPr>
            <p:cNvSpPr txBox="1"/>
            <p:nvPr/>
          </p:nvSpPr>
          <p:spPr>
            <a:xfrm>
              <a:off x="1656259" y="2456422"/>
              <a:ext cx="447558"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noProof="0" dirty="0">
                  <a:ln>
                    <a:noFill/>
                  </a:ln>
                  <a:solidFill>
                    <a:prstClr val="white">
                      <a:lumMod val="50000"/>
                    </a:prstClr>
                  </a:solidFill>
                  <a:effectLst/>
                  <a:uLnTx/>
                  <a:uFillTx/>
                  <a:latin typeface="Calibri" panose="020F0502020204030204"/>
                  <a:cs typeface="+mn-cs"/>
                </a:rPr>
                <a:t>2023</a:t>
              </a:r>
            </a:p>
          </p:txBody>
        </p:sp>
      </p:grpSp>
    </p:spTree>
    <p:extLst>
      <p:ext uri="{BB962C8B-B14F-4D97-AF65-F5344CB8AC3E}">
        <p14:creationId xmlns:p14="http://schemas.microsoft.com/office/powerpoint/2010/main" val="279247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down)">
                                      <p:cBhvr>
                                        <p:cTn id="29" dur="500"/>
                                        <p:tgtEl>
                                          <p:spTgt spid="5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fade">
                                      <p:cBhvr>
                                        <p:cTn id="61" dur="500"/>
                                        <p:tgtEl>
                                          <p:spTgt spid="6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500"/>
                                        <p:tgtEl>
                                          <p:spTgt spid="6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fade">
                                      <p:cBhvr>
                                        <p:cTn id="7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B220D719-9632-FE10-B605-2C8E4ACC7ECE}"/>
              </a:ext>
            </a:extLst>
          </p:cNvPr>
          <p:cNvSpPr/>
          <p:nvPr/>
        </p:nvSpPr>
        <p:spPr>
          <a:xfrm>
            <a:off x="1" y="168832"/>
            <a:ext cx="7353322"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300" b="0"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rPr>
              <a:t>NPS - Fidelidade - Estratificação</a:t>
            </a:r>
            <a:endParaRPr kumimoji="0" lang="pt-BR" sz="3000" b="0" i="0"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8" name="CaixaDeTexto 37">
            <a:extLst>
              <a:ext uri="{FF2B5EF4-FFF2-40B4-BE49-F238E27FC236}">
                <a16:creationId xmlns:a16="http://schemas.microsoft.com/office/drawing/2014/main" id="{10C23571-0096-04B7-B0E2-1000CD37EE4C}"/>
              </a:ext>
            </a:extLst>
          </p:cNvPr>
          <p:cNvSpPr txBox="1"/>
          <p:nvPr/>
        </p:nvSpPr>
        <p:spPr>
          <a:xfrm>
            <a:off x="0" y="912105"/>
            <a:ext cx="6912843" cy="523170"/>
          </a:xfrm>
          <a:prstGeom prst="rect">
            <a:avLst/>
          </a:prstGeom>
          <a:noFill/>
        </p:spPr>
        <p:txBody>
          <a:bodyPr wrap="square" lIns="91391" tIns="45695" rIns="91391" bIns="45695" rtlCol="0">
            <a:spAutoFit/>
          </a:bodyPr>
          <a:lstStyle/>
          <a:p>
            <a:pPr algn="just" fontAlgn="auto">
              <a:spcBef>
                <a:spcPts val="0"/>
              </a:spcBef>
              <a:spcAft>
                <a:spcPts val="0"/>
              </a:spcAft>
            </a:pPr>
            <a:r>
              <a:rPr lang="pt-BR" sz="1400" b="1" dirty="0">
                <a:solidFill>
                  <a:schemeClr val="bg2">
                    <a:lumMod val="50000"/>
                  </a:schemeClr>
                </a:solidFill>
                <a:latin typeface="Calibri" panose="020F0502020204030204"/>
                <a:cs typeface="+mn-cs"/>
              </a:rPr>
              <a:t>21 - Qual a probabilidade de indicar a Saúde AMS a um parente ou amigo? Dê uma nota de 0 a 10, onde 0 é nem um pouco provável e 10 é altamente provável.</a:t>
            </a:r>
          </a:p>
        </p:txBody>
      </p:sp>
      <p:grpSp>
        <p:nvGrpSpPr>
          <p:cNvPr id="3" name="Grupo 21">
            <a:extLst>
              <a:ext uri="{FF2B5EF4-FFF2-40B4-BE49-F238E27FC236}">
                <a16:creationId xmlns:a16="http://schemas.microsoft.com/office/drawing/2014/main" id="{FC02B701-1B16-34DC-9E99-A8A14B46EC81}"/>
              </a:ext>
            </a:extLst>
          </p:cNvPr>
          <p:cNvGrpSpPr/>
          <p:nvPr/>
        </p:nvGrpSpPr>
        <p:grpSpPr>
          <a:xfrm>
            <a:off x="8280995" y="4832031"/>
            <a:ext cx="2440126" cy="1024998"/>
            <a:chOff x="6137384" y="4692080"/>
            <a:chExt cx="2675203" cy="994756"/>
          </a:xfrm>
        </p:grpSpPr>
        <p:sp>
          <p:nvSpPr>
            <p:cNvPr id="4" name="Retângulo 3">
              <a:extLst>
                <a:ext uri="{FF2B5EF4-FFF2-40B4-BE49-F238E27FC236}">
                  <a16:creationId xmlns:a16="http://schemas.microsoft.com/office/drawing/2014/main" id="{89A32193-2483-B627-93D3-29185785E01F}"/>
                </a:ext>
              </a:extLst>
            </p:cNvPr>
            <p:cNvSpPr/>
            <p:nvPr/>
          </p:nvSpPr>
          <p:spPr>
            <a:xfrm>
              <a:off x="6145269" y="4692080"/>
              <a:ext cx="2615725" cy="994756"/>
            </a:xfrm>
            <a:prstGeom prst="rect">
              <a:avLst/>
            </a:prstGeom>
            <a:noFill/>
            <a:ln w="6350" cap="flat" cmpd="sng" algn="ctr">
              <a:solidFill>
                <a:sysClr val="window" lastClr="FFFFFF">
                  <a:lumMod val="85000"/>
                </a:sysClr>
              </a:solidFill>
              <a:prstDash val="solid"/>
              <a:miter lim="800000"/>
            </a:ln>
            <a:effectLst/>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CaixaDeTexto 29">
              <a:extLst>
                <a:ext uri="{FF2B5EF4-FFF2-40B4-BE49-F238E27FC236}">
                  <a16:creationId xmlns:a16="http://schemas.microsoft.com/office/drawing/2014/main" id="{E3AAAC29-FAAF-0858-5397-7074A42631CE}"/>
                </a:ext>
              </a:extLst>
            </p:cNvPr>
            <p:cNvSpPr txBox="1"/>
            <p:nvPr/>
          </p:nvSpPr>
          <p:spPr>
            <a:xfrm>
              <a:off x="6137384" y="4736463"/>
              <a:ext cx="2675203" cy="26882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a:ln>
                    <a:noFill/>
                  </a:ln>
                  <a:solidFill>
                    <a:prstClr val="black"/>
                  </a:solidFill>
                  <a:effectLst/>
                  <a:uLnTx/>
                  <a:uFillTx/>
                  <a:latin typeface="Calibri" panose="020F0502020204030204"/>
                  <a:ea typeface="+mn-ea"/>
                  <a:cs typeface="+mn-cs"/>
                </a:rPr>
                <a:t>Escala NPS</a:t>
              </a:r>
            </a:p>
          </p:txBody>
        </p:sp>
        <p:sp>
          <p:nvSpPr>
            <p:cNvPr id="6" name="Retângulo de cantos arredondados 25">
              <a:extLst>
                <a:ext uri="{FF2B5EF4-FFF2-40B4-BE49-F238E27FC236}">
                  <a16:creationId xmlns:a16="http://schemas.microsoft.com/office/drawing/2014/main" id="{6BA4146B-F913-E472-9C8F-14752EC57B96}"/>
                </a:ext>
              </a:extLst>
            </p:cNvPr>
            <p:cNvSpPr/>
            <p:nvPr/>
          </p:nvSpPr>
          <p:spPr>
            <a:xfrm>
              <a:off x="6288538" y="5098048"/>
              <a:ext cx="720000" cy="410826"/>
            </a:xfrm>
            <a:prstGeom prst="roundRect">
              <a:avLst/>
            </a:prstGeom>
            <a:solidFill>
              <a:srgbClr val="FF7C80"/>
            </a:solidFill>
            <a:ln>
              <a:noFill/>
            </a:ln>
            <a:effectLst/>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prstClr val="white"/>
                  </a:solidFill>
                  <a:effectLst/>
                  <a:uLnTx/>
                  <a:uFillTx/>
                  <a:latin typeface="Calibri" panose="020F0502020204030204"/>
                  <a:ea typeface="+mn-ea"/>
                  <a:cs typeface="+mn-cs"/>
                </a:rPr>
                <a:t>≤ 29</a:t>
              </a:r>
            </a:p>
          </p:txBody>
        </p:sp>
        <p:sp>
          <p:nvSpPr>
            <p:cNvPr id="7" name="Retângulo de cantos arredondados 26">
              <a:extLst>
                <a:ext uri="{FF2B5EF4-FFF2-40B4-BE49-F238E27FC236}">
                  <a16:creationId xmlns:a16="http://schemas.microsoft.com/office/drawing/2014/main" id="{A4142967-DE0E-888C-AB20-4FB86979691E}"/>
                </a:ext>
              </a:extLst>
            </p:cNvPr>
            <p:cNvSpPr/>
            <p:nvPr/>
          </p:nvSpPr>
          <p:spPr>
            <a:xfrm>
              <a:off x="7057098" y="5098048"/>
              <a:ext cx="828000" cy="410826"/>
            </a:xfrm>
            <a:prstGeom prst="roundRect">
              <a:avLst/>
            </a:prstGeom>
            <a:solidFill>
              <a:srgbClr val="FFE699"/>
            </a:solidFill>
            <a:ln>
              <a:noFill/>
            </a:ln>
            <a:effectLst/>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mn-cs"/>
                </a:rPr>
                <a:t>≥ 30 ≤ 59</a:t>
              </a:r>
            </a:p>
          </p:txBody>
        </p:sp>
        <p:sp>
          <p:nvSpPr>
            <p:cNvPr id="8" name="Retângulo de cantos arredondados 27">
              <a:extLst>
                <a:ext uri="{FF2B5EF4-FFF2-40B4-BE49-F238E27FC236}">
                  <a16:creationId xmlns:a16="http://schemas.microsoft.com/office/drawing/2014/main" id="{68BC0C0C-7EF0-FA47-D471-B284024624AB}"/>
                </a:ext>
              </a:extLst>
            </p:cNvPr>
            <p:cNvSpPr/>
            <p:nvPr/>
          </p:nvSpPr>
          <p:spPr>
            <a:xfrm>
              <a:off x="7939379" y="5098048"/>
              <a:ext cx="720000" cy="410826"/>
            </a:xfrm>
            <a:prstGeom prst="roundRect">
              <a:avLst/>
            </a:prstGeom>
            <a:solidFill>
              <a:srgbClr val="70AD47"/>
            </a:solidFill>
            <a:ln>
              <a:noFill/>
            </a:ln>
            <a:effectLst/>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1" i="0" u="none" strike="noStrike" kern="0" cap="none" spc="0" normalizeH="0" baseline="0" noProof="0" dirty="0">
                  <a:ln>
                    <a:noFill/>
                  </a:ln>
                  <a:solidFill>
                    <a:prstClr val="white"/>
                  </a:solidFill>
                  <a:effectLst/>
                  <a:uLnTx/>
                  <a:uFillTx/>
                  <a:latin typeface="Calibri" panose="020F0502020204030204"/>
                  <a:ea typeface="+mn-ea"/>
                  <a:cs typeface="+mn-cs"/>
                </a:rPr>
                <a:t>≥ 60</a:t>
              </a:r>
            </a:p>
          </p:txBody>
        </p:sp>
      </p:grpSp>
      <p:grpSp>
        <p:nvGrpSpPr>
          <p:cNvPr id="9" name="Agrupar 8">
            <a:extLst>
              <a:ext uri="{FF2B5EF4-FFF2-40B4-BE49-F238E27FC236}">
                <a16:creationId xmlns:a16="http://schemas.microsoft.com/office/drawing/2014/main" id="{7CC4391A-2477-98B2-9303-74BBDD4B2A5E}"/>
              </a:ext>
            </a:extLst>
          </p:cNvPr>
          <p:cNvGrpSpPr/>
          <p:nvPr/>
        </p:nvGrpSpPr>
        <p:grpSpPr>
          <a:xfrm>
            <a:off x="8288185" y="3429000"/>
            <a:ext cx="2393921" cy="1308083"/>
            <a:chOff x="9525088" y="3657597"/>
            <a:chExt cx="2527807" cy="1307721"/>
          </a:xfrm>
        </p:grpSpPr>
        <p:grpSp>
          <p:nvGrpSpPr>
            <p:cNvPr id="10" name="Grupo 21">
              <a:extLst>
                <a:ext uri="{FF2B5EF4-FFF2-40B4-BE49-F238E27FC236}">
                  <a16:creationId xmlns:a16="http://schemas.microsoft.com/office/drawing/2014/main" id="{30F9B339-FB0F-10A0-6512-5E1F8A0E127E}"/>
                </a:ext>
              </a:extLst>
            </p:cNvPr>
            <p:cNvGrpSpPr/>
            <p:nvPr/>
          </p:nvGrpSpPr>
          <p:grpSpPr>
            <a:xfrm>
              <a:off x="9525088" y="3657597"/>
              <a:ext cx="2527807" cy="1307721"/>
              <a:chOff x="6145269" y="4417345"/>
              <a:chExt cx="2615725" cy="1269491"/>
            </a:xfrm>
          </p:grpSpPr>
          <p:sp>
            <p:nvSpPr>
              <p:cNvPr id="14" name="Retângulo 13">
                <a:extLst>
                  <a:ext uri="{FF2B5EF4-FFF2-40B4-BE49-F238E27FC236}">
                    <a16:creationId xmlns:a16="http://schemas.microsoft.com/office/drawing/2014/main" id="{2A57EEB6-0177-9A36-0085-662C8025A6C8}"/>
                  </a:ext>
                </a:extLst>
              </p:cNvPr>
              <p:cNvSpPr/>
              <p:nvPr/>
            </p:nvSpPr>
            <p:spPr>
              <a:xfrm>
                <a:off x="6145269" y="4417345"/>
                <a:ext cx="2615725" cy="1269491"/>
              </a:xfrm>
              <a:prstGeom prst="rect">
                <a:avLst/>
              </a:prstGeom>
              <a:noFill/>
              <a:ln w="6350" cap="flat" cmpd="sng" algn="ctr">
                <a:solidFill>
                  <a:sysClr val="window" lastClr="FFFFFF">
                    <a:lumMod val="85000"/>
                  </a:sysClr>
                </a:solidFill>
                <a:prstDash val="solid"/>
                <a:miter lim="800000"/>
              </a:ln>
              <a:effectLst/>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tângulo de cantos arredondados 25">
                <a:extLst>
                  <a:ext uri="{FF2B5EF4-FFF2-40B4-BE49-F238E27FC236}">
                    <a16:creationId xmlns:a16="http://schemas.microsoft.com/office/drawing/2014/main" id="{6BB6E051-6187-399E-D1B2-4F53FD4CFA47}"/>
                  </a:ext>
                </a:extLst>
              </p:cNvPr>
              <p:cNvSpPr/>
              <p:nvPr/>
            </p:nvSpPr>
            <p:spPr>
              <a:xfrm>
                <a:off x="6288538" y="4536231"/>
                <a:ext cx="510403" cy="274387"/>
              </a:xfrm>
              <a:prstGeom prst="roundRect">
                <a:avLst/>
              </a:prstGeom>
              <a:solidFill>
                <a:srgbClr val="FF7C80"/>
              </a:solidFill>
              <a:ln>
                <a:noFill/>
              </a:ln>
              <a:effectLst/>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tângulo de cantos arredondados 26">
                <a:extLst>
                  <a:ext uri="{FF2B5EF4-FFF2-40B4-BE49-F238E27FC236}">
                    <a16:creationId xmlns:a16="http://schemas.microsoft.com/office/drawing/2014/main" id="{43D7FF23-2F72-D02D-115C-93FB57626CA0}"/>
                  </a:ext>
                </a:extLst>
              </p:cNvPr>
              <p:cNvSpPr/>
              <p:nvPr/>
            </p:nvSpPr>
            <p:spPr>
              <a:xfrm>
                <a:off x="6288538" y="4922332"/>
                <a:ext cx="510403" cy="274387"/>
              </a:xfrm>
              <a:prstGeom prst="roundRect">
                <a:avLst/>
              </a:prstGeom>
              <a:solidFill>
                <a:srgbClr val="FFE699"/>
              </a:solidFill>
              <a:ln>
                <a:noFill/>
              </a:ln>
              <a:effectLst/>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7" name="Retângulo de cantos arredondados 27">
                <a:extLst>
                  <a:ext uri="{FF2B5EF4-FFF2-40B4-BE49-F238E27FC236}">
                    <a16:creationId xmlns:a16="http://schemas.microsoft.com/office/drawing/2014/main" id="{368283EC-9D39-681E-E648-EB653FB0D4D8}"/>
                  </a:ext>
                </a:extLst>
              </p:cNvPr>
              <p:cNvSpPr/>
              <p:nvPr/>
            </p:nvSpPr>
            <p:spPr>
              <a:xfrm>
                <a:off x="6288538" y="5308432"/>
                <a:ext cx="510403" cy="274387"/>
              </a:xfrm>
              <a:prstGeom prst="roundRect">
                <a:avLst/>
              </a:prstGeom>
              <a:solidFill>
                <a:srgbClr val="70AD47"/>
              </a:solidFill>
              <a:ln>
                <a:noFill/>
              </a:ln>
              <a:effectLst/>
            </p:spPr>
            <p:txBody>
              <a:bodyPr rtlCol="0" anchor="ct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CaixaDeTexto 20">
              <a:extLst>
                <a:ext uri="{FF2B5EF4-FFF2-40B4-BE49-F238E27FC236}">
                  <a16:creationId xmlns:a16="http://schemas.microsoft.com/office/drawing/2014/main" id="{E7CC8100-1E52-AE05-4648-446A5F8AFD0D}"/>
                </a:ext>
              </a:extLst>
            </p:cNvPr>
            <p:cNvSpPr txBox="1"/>
            <p:nvPr/>
          </p:nvSpPr>
          <p:spPr>
            <a:xfrm>
              <a:off x="10156790" y="3773257"/>
              <a:ext cx="1659878" cy="276999"/>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Detratores (notas 0 a 6)</a:t>
              </a:r>
            </a:p>
          </p:txBody>
        </p:sp>
        <p:sp>
          <p:nvSpPr>
            <p:cNvPr id="12" name="CaixaDeTexto 21">
              <a:extLst>
                <a:ext uri="{FF2B5EF4-FFF2-40B4-BE49-F238E27FC236}">
                  <a16:creationId xmlns:a16="http://schemas.microsoft.com/office/drawing/2014/main" id="{05ABCDEE-6C9A-943A-801E-C8217287AE80}"/>
                </a:ext>
              </a:extLst>
            </p:cNvPr>
            <p:cNvSpPr txBox="1"/>
            <p:nvPr/>
          </p:nvSpPr>
          <p:spPr>
            <a:xfrm>
              <a:off x="10156790" y="4185179"/>
              <a:ext cx="1499578" cy="276999"/>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Neutros (notas 7 e 8)</a:t>
              </a:r>
            </a:p>
          </p:txBody>
        </p:sp>
        <p:sp>
          <p:nvSpPr>
            <p:cNvPr id="13" name="CaixaDeTexto 22">
              <a:extLst>
                <a:ext uri="{FF2B5EF4-FFF2-40B4-BE49-F238E27FC236}">
                  <a16:creationId xmlns:a16="http://schemas.microsoft.com/office/drawing/2014/main" id="{1E7E0775-AB40-FC11-1858-ACB8B5182BEB}"/>
                </a:ext>
              </a:extLst>
            </p:cNvPr>
            <p:cNvSpPr txBox="1"/>
            <p:nvPr/>
          </p:nvSpPr>
          <p:spPr>
            <a:xfrm>
              <a:off x="10156790" y="4572856"/>
              <a:ext cx="1815049" cy="276999"/>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Promotores (notas 9 e 10)</a:t>
              </a:r>
            </a:p>
          </p:txBody>
        </p:sp>
      </p:grpSp>
      <p:graphicFrame>
        <p:nvGraphicFramePr>
          <p:cNvPr id="18" name="Gráfico 17">
            <a:extLst>
              <a:ext uri="{FF2B5EF4-FFF2-40B4-BE49-F238E27FC236}">
                <a16:creationId xmlns:a16="http://schemas.microsoft.com/office/drawing/2014/main" id="{987A31B1-7025-9394-A700-16F3107B834B}"/>
              </a:ext>
            </a:extLst>
          </p:cNvPr>
          <p:cNvGraphicFramePr/>
          <p:nvPr>
            <p:extLst>
              <p:ext uri="{D42A27DB-BD31-4B8C-83A1-F6EECF244321}">
                <p14:modId xmlns:p14="http://schemas.microsoft.com/office/powerpoint/2010/main" val="2091450280"/>
              </p:ext>
            </p:extLst>
          </p:nvPr>
        </p:nvGraphicFramePr>
        <p:xfrm>
          <a:off x="603679" y="1548889"/>
          <a:ext cx="6019509" cy="13431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Tabela 18">
            <a:extLst>
              <a:ext uri="{FF2B5EF4-FFF2-40B4-BE49-F238E27FC236}">
                <a16:creationId xmlns:a16="http://schemas.microsoft.com/office/drawing/2014/main" id="{B2B92937-8DDF-67A5-70A6-7199FDEAA825}"/>
              </a:ext>
            </a:extLst>
          </p:cNvPr>
          <p:cNvGraphicFramePr>
            <a:graphicFrameLocks noGrp="1"/>
          </p:cNvGraphicFramePr>
          <p:nvPr>
            <p:extLst>
              <p:ext uri="{D42A27DB-BD31-4B8C-83A1-F6EECF244321}">
                <p14:modId xmlns:p14="http://schemas.microsoft.com/office/powerpoint/2010/main" val="3003571819"/>
              </p:ext>
            </p:extLst>
          </p:nvPr>
        </p:nvGraphicFramePr>
        <p:xfrm>
          <a:off x="6768827" y="1590298"/>
          <a:ext cx="677240" cy="1059074"/>
        </p:xfrm>
        <a:graphic>
          <a:graphicData uri="http://schemas.openxmlformats.org/drawingml/2006/table">
            <a:tbl>
              <a:tblPr/>
              <a:tblGrid>
                <a:gridCol w="677240">
                  <a:extLst>
                    <a:ext uri="{9D8B030D-6E8A-4147-A177-3AD203B41FA5}">
                      <a16:colId xmlns:a16="http://schemas.microsoft.com/office/drawing/2014/main" val="2057355905"/>
                    </a:ext>
                  </a:extLst>
                </a:gridCol>
              </a:tblGrid>
              <a:tr h="1950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0" i="0" u="none" strike="noStrike" dirty="0">
                          <a:solidFill>
                            <a:schemeClr val="bg2">
                              <a:lumMod val="50000"/>
                            </a:schemeClr>
                          </a:solidFill>
                          <a:effectLst/>
                          <a:latin typeface="Calibri" panose="020F0502020204030204" pitchFamily="34" charset="0"/>
                        </a:rPr>
                        <a:t>NPS</a:t>
                      </a:r>
                    </a:p>
                  </a:txBody>
                  <a:tcPr marL="9525" marR="9525" marT="9525"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490897624"/>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9</a:t>
                      </a:r>
                    </a:p>
                  </a:txBody>
                  <a:tcPr marL="0" marR="0"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836531218"/>
                  </a:ext>
                </a:extLst>
              </a:tr>
              <a:tr h="216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 b="1" i="0" u="none" strike="noStrike" dirty="0">
                        <a:solidFill>
                          <a:schemeClr val="bg1"/>
                        </a:solidFill>
                        <a:effectLst/>
                        <a:latin typeface="Calibri" panose="020F0502020204030204" pitchFamily="34" charset="0"/>
                      </a:endParaRPr>
                    </a:p>
                  </a:txBody>
                  <a:tcPr marL="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4193019"/>
                  </a:ext>
                </a:extLst>
              </a:tr>
              <a:tr h="32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20</a:t>
                      </a:r>
                    </a:p>
                  </a:txBody>
                  <a:tcPr marL="0" marR="0"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C80"/>
                    </a:solidFill>
                  </a:tcPr>
                </a:tc>
                <a:extLst>
                  <a:ext uri="{0D108BD9-81ED-4DB2-BD59-A6C34878D82A}">
                    <a16:rowId xmlns:a16="http://schemas.microsoft.com/office/drawing/2014/main" val="2870820622"/>
                  </a:ext>
                </a:extLst>
              </a:tr>
            </a:tbl>
          </a:graphicData>
        </a:graphic>
      </p:graphicFrame>
      <p:sp>
        <p:nvSpPr>
          <p:cNvPr id="20" name="CaixaDeTexto 19">
            <a:extLst>
              <a:ext uri="{FF2B5EF4-FFF2-40B4-BE49-F238E27FC236}">
                <a16:creationId xmlns:a16="http://schemas.microsoft.com/office/drawing/2014/main" id="{5ACDA9E0-997D-03D8-B155-53F17C2E507A}"/>
              </a:ext>
            </a:extLst>
          </p:cNvPr>
          <p:cNvSpPr txBox="1"/>
          <p:nvPr/>
        </p:nvSpPr>
        <p:spPr>
          <a:xfrm>
            <a:off x="-796" y="6053226"/>
            <a:ext cx="2821606" cy="400110"/>
          </a:xfrm>
          <a:prstGeom prst="rect">
            <a:avLst/>
          </a:prstGeom>
          <a:noFill/>
        </p:spPr>
        <p:txBody>
          <a:bodyPr wrap="none" rtlCol="0">
            <a:spAutoFit/>
          </a:bodyPr>
          <a:lstStyle/>
          <a:p>
            <a:pPr fontAlgn="auto">
              <a:spcBef>
                <a:spcPts val="0"/>
              </a:spcBef>
              <a:spcAft>
                <a:spcPts val="0"/>
              </a:spcAft>
            </a:pPr>
            <a:r>
              <a:rPr lang="pt-BR" sz="1000" dirty="0">
                <a:solidFill>
                  <a:prstClr val="black">
                    <a:lumMod val="75000"/>
                    <a:lumOff val="25000"/>
                  </a:prstClr>
                </a:solidFill>
                <a:latin typeface="Calibri" panose="020F0502020204030204"/>
                <a:cs typeface="+mn-cs"/>
              </a:rPr>
              <a:t>Base: 613.</a:t>
            </a:r>
          </a:p>
          <a:p>
            <a:pPr fontAlgn="auto">
              <a:spcBef>
                <a:spcPts val="0"/>
              </a:spcBef>
              <a:spcAft>
                <a:spcPts val="0"/>
              </a:spcAft>
            </a:pPr>
            <a:r>
              <a:rPr lang="pt-BR" sz="1000" dirty="0">
                <a:solidFill>
                  <a:prstClr val="black">
                    <a:lumMod val="75000"/>
                    <a:lumOff val="25000"/>
                  </a:prstClr>
                </a:solidFill>
                <a:latin typeface="Calibri" panose="020F0502020204030204"/>
                <a:cs typeface="+mn-cs"/>
              </a:rPr>
              <a:t>Nota: Resultados apresentados em percentual (%).</a:t>
            </a:r>
          </a:p>
        </p:txBody>
      </p:sp>
      <p:sp>
        <p:nvSpPr>
          <p:cNvPr id="21" name="CaixaDeTexto 20">
            <a:extLst>
              <a:ext uri="{FF2B5EF4-FFF2-40B4-BE49-F238E27FC236}">
                <a16:creationId xmlns:a16="http://schemas.microsoft.com/office/drawing/2014/main" id="{BCD71BC4-3F8E-6780-F65C-3AC8EEF67A06}"/>
              </a:ext>
            </a:extLst>
          </p:cNvPr>
          <p:cNvSpPr txBox="1"/>
          <p:nvPr/>
        </p:nvSpPr>
        <p:spPr>
          <a:xfrm rot="16200000">
            <a:off x="-593106" y="2089077"/>
            <a:ext cx="1516309" cy="307724"/>
          </a:xfrm>
          <a:prstGeom prst="rect">
            <a:avLst/>
          </a:prstGeom>
          <a:noFill/>
        </p:spPr>
        <p:txBody>
          <a:bodyPr wrap="square" lIns="91390" tIns="45694" rIns="91390" bIns="45694" rtlCol="0">
            <a:spAutoFit/>
          </a:bodyPr>
          <a:lstStyle/>
          <a:p>
            <a:pPr algn="ctr" fontAlgn="auto">
              <a:spcBef>
                <a:spcPts val="0"/>
              </a:spcBef>
              <a:spcAft>
                <a:spcPts val="0"/>
              </a:spcAft>
            </a:pPr>
            <a:r>
              <a:rPr lang="en-US" sz="1400" b="1" dirty="0">
                <a:solidFill>
                  <a:schemeClr val="bg2">
                    <a:lumMod val="50000"/>
                  </a:schemeClr>
                </a:solidFill>
                <a:latin typeface="Calibri" panose="020F0502020204030204"/>
                <a:cs typeface="+mn-cs"/>
              </a:rPr>
              <a:t>GÊNERO</a:t>
            </a:r>
            <a:endParaRPr lang="pt-BR" sz="1400" b="1" dirty="0">
              <a:solidFill>
                <a:schemeClr val="bg2">
                  <a:lumMod val="50000"/>
                </a:schemeClr>
              </a:solidFill>
              <a:latin typeface="Calibri" panose="020F0502020204030204"/>
              <a:cs typeface="+mn-cs"/>
            </a:endParaRPr>
          </a:p>
        </p:txBody>
      </p:sp>
      <p:sp>
        <p:nvSpPr>
          <p:cNvPr id="22" name="CaixaDeTexto 21">
            <a:extLst>
              <a:ext uri="{FF2B5EF4-FFF2-40B4-BE49-F238E27FC236}">
                <a16:creationId xmlns:a16="http://schemas.microsoft.com/office/drawing/2014/main" id="{5ABB9B7E-31BB-2FFC-46B5-F161251BEE85}"/>
              </a:ext>
            </a:extLst>
          </p:cNvPr>
          <p:cNvSpPr txBox="1"/>
          <p:nvPr/>
        </p:nvSpPr>
        <p:spPr>
          <a:xfrm rot="16200000">
            <a:off x="-613965" y="4435739"/>
            <a:ext cx="1516309" cy="307724"/>
          </a:xfrm>
          <a:prstGeom prst="rect">
            <a:avLst/>
          </a:prstGeom>
          <a:noFill/>
        </p:spPr>
        <p:txBody>
          <a:bodyPr wrap="square" lIns="91390" tIns="45694" rIns="91390" bIns="45694" rtlCol="0">
            <a:spAutoFit/>
          </a:bodyPr>
          <a:lstStyle/>
          <a:p>
            <a:pPr algn="ctr" fontAlgn="auto">
              <a:spcBef>
                <a:spcPts val="0"/>
              </a:spcBef>
              <a:spcAft>
                <a:spcPts val="0"/>
              </a:spcAft>
            </a:pPr>
            <a:r>
              <a:rPr lang="en-US" sz="1400" b="1" dirty="0">
                <a:solidFill>
                  <a:schemeClr val="bg2">
                    <a:lumMod val="50000"/>
                  </a:schemeClr>
                </a:solidFill>
                <a:latin typeface="Calibri" panose="020F0502020204030204"/>
                <a:cs typeface="+mn-cs"/>
              </a:rPr>
              <a:t>FAIXA ETÁRIA</a:t>
            </a:r>
            <a:endParaRPr lang="pt-BR" sz="1400" b="1" dirty="0">
              <a:solidFill>
                <a:schemeClr val="bg2">
                  <a:lumMod val="50000"/>
                </a:schemeClr>
              </a:solidFill>
              <a:latin typeface="Calibri" panose="020F0502020204030204"/>
              <a:cs typeface="+mn-cs"/>
            </a:endParaRPr>
          </a:p>
        </p:txBody>
      </p:sp>
      <p:cxnSp>
        <p:nvCxnSpPr>
          <p:cNvPr id="23" name="Conector reto 22">
            <a:extLst>
              <a:ext uri="{FF2B5EF4-FFF2-40B4-BE49-F238E27FC236}">
                <a16:creationId xmlns:a16="http://schemas.microsoft.com/office/drawing/2014/main" id="{A7502D4E-F2B6-94D7-A36B-F822AED9A05C}"/>
              </a:ext>
            </a:extLst>
          </p:cNvPr>
          <p:cNvCxnSpPr>
            <a:cxnSpLocks/>
          </p:cNvCxnSpPr>
          <p:nvPr/>
        </p:nvCxnSpPr>
        <p:spPr>
          <a:xfrm>
            <a:off x="51099" y="3250423"/>
            <a:ext cx="7869856" cy="0"/>
          </a:xfrm>
          <a:prstGeom prst="line">
            <a:avLst/>
          </a:prstGeom>
          <a:noFill/>
          <a:ln w="38100" cap="flat" cmpd="sng" algn="ctr">
            <a:solidFill>
              <a:sysClr val="window" lastClr="FFFFFF">
                <a:lumMod val="50000"/>
              </a:sysClr>
            </a:solidFill>
            <a:prstDash val="dash"/>
            <a:miter lim="800000"/>
          </a:ln>
          <a:effectLst/>
        </p:spPr>
      </p:cxnSp>
      <p:graphicFrame>
        <p:nvGraphicFramePr>
          <p:cNvPr id="24" name="Gráfico 23">
            <a:extLst>
              <a:ext uri="{FF2B5EF4-FFF2-40B4-BE49-F238E27FC236}">
                <a16:creationId xmlns:a16="http://schemas.microsoft.com/office/drawing/2014/main" id="{9E8088FC-8341-915B-6E8C-448712B50400}"/>
              </a:ext>
            </a:extLst>
          </p:cNvPr>
          <p:cNvGraphicFramePr/>
          <p:nvPr>
            <p:extLst>
              <p:ext uri="{D42A27DB-BD31-4B8C-83A1-F6EECF244321}">
                <p14:modId xmlns:p14="http://schemas.microsoft.com/office/powerpoint/2010/main" val="957821632"/>
              </p:ext>
            </p:extLst>
          </p:nvPr>
        </p:nvGraphicFramePr>
        <p:xfrm>
          <a:off x="389984" y="3391795"/>
          <a:ext cx="6233205" cy="23490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Tabela 24">
            <a:extLst>
              <a:ext uri="{FF2B5EF4-FFF2-40B4-BE49-F238E27FC236}">
                <a16:creationId xmlns:a16="http://schemas.microsoft.com/office/drawing/2014/main" id="{FC43B6B4-830D-A801-593B-62B0DE66A3FC}"/>
              </a:ext>
            </a:extLst>
          </p:cNvPr>
          <p:cNvGraphicFramePr>
            <a:graphicFrameLocks noGrp="1"/>
          </p:cNvGraphicFramePr>
          <p:nvPr>
            <p:extLst>
              <p:ext uri="{D42A27DB-BD31-4B8C-83A1-F6EECF244321}">
                <p14:modId xmlns:p14="http://schemas.microsoft.com/office/powerpoint/2010/main" val="3140775695"/>
              </p:ext>
            </p:extLst>
          </p:nvPr>
        </p:nvGraphicFramePr>
        <p:xfrm>
          <a:off x="6786326" y="3560428"/>
          <a:ext cx="677240" cy="2016144"/>
        </p:xfrm>
        <a:graphic>
          <a:graphicData uri="http://schemas.openxmlformats.org/drawingml/2006/table">
            <a:tbl>
              <a:tblPr/>
              <a:tblGrid>
                <a:gridCol w="677240">
                  <a:extLst>
                    <a:ext uri="{9D8B030D-6E8A-4147-A177-3AD203B41FA5}">
                      <a16:colId xmlns:a16="http://schemas.microsoft.com/office/drawing/2014/main" val="2057355905"/>
                    </a:ext>
                  </a:extLst>
                </a:gridCol>
              </a:tblGrid>
              <a:tr h="3360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61</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836531218"/>
                  </a:ext>
                </a:extLst>
              </a:tr>
              <a:tr h="3360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2870820622"/>
                  </a:ext>
                </a:extLst>
              </a:tr>
              <a:tr h="3360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7</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1968699376"/>
                  </a:ext>
                </a:extLst>
              </a:tr>
              <a:tr h="3360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14</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1535850782"/>
                  </a:ext>
                </a:extLst>
              </a:tr>
              <a:tr h="3360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8</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7979"/>
                    </a:solidFill>
                  </a:tcPr>
                </a:tc>
                <a:extLst>
                  <a:ext uri="{0D108BD9-81ED-4DB2-BD59-A6C34878D82A}">
                    <a16:rowId xmlns:a16="http://schemas.microsoft.com/office/drawing/2014/main" val="263158372"/>
                  </a:ext>
                </a:extLst>
              </a:tr>
              <a:tr h="3360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ea typeface="+mn-ea"/>
                          <a:cs typeface="+mn-cs"/>
                        </a:rPr>
                        <a:t>47</a:t>
                      </a:r>
                    </a:p>
                  </a:txBody>
                  <a:tcPr marL="0" marR="0" marT="0" marB="0" anchor="ctr">
                    <a:lnL w="76200" cap="flat" cmpd="sng" algn="ctr">
                      <a:solidFill>
                        <a:sysClr val="window" lastClr="FFFFFF"/>
                      </a:solidFill>
                      <a:prstDash val="solid"/>
                      <a:round/>
                      <a:headEnd type="none" w="med" len="med"/>
                      <a:tailEnd type="none" w="med" len="med"/>
                    </a:lnL>
                    <a:lnR w="76200" cap="flat" cmpd="sng" algn="ctr">
                      <a:solidFill>
                        <a:sysClr val="window" lastClr="FFFFFF"/>
                      </a:solidFill>
                      <a:prstDash val="solid"/>
                      <a:round/>
                      <a:headEnd type="none" w="med" len="med"/>
                      <a:tailEnd type="none" w="med" len="med"/>
                    </a:lnR>
                    <a:lnT w="76200" cap="flat" cmpd="sng" algn="ctr">
                      <a:solidFill>
                        <a:sysClr val="window" lastClr="FFFFFF"/>
                      </a:solidFill>
                      <a:prstDash val="solid"/>
                      <a:round/>
                      <a:headEnd type="none" w="med" len="med"/>
                      <a:tailEnd type="none" w="med" len="med"/>
                    </a:lnT>
                    <a:lnB w="762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E699"/>
                    </a:solidFill>
                  </a:tcPr>
                </a:tc>
                <a:extLst>
                  <a:ext uri="{0D108BD9-81ED-4DB2-BD59-A6C34878D82A}">
                    <a16:rowId xmlns:a16="http://schemas.microsoft.com/office/drawing/2014/main" val="1446090603"/>
                  </a:ext>
                </a:extLst>
              </a:tr>
            </a:tbl>
          </a:graphicData>
        </a:graphic>
      </p:graphicFrame>
      <p:graphicFrame>
        <p:nvGraphicFramePr>
          <p:cNvPr id="26" name="Tabela 25">
            <a:extLst>
              <a:ext uri="{FF2B5EF4-FFF2-40B4-BE49-F238E27FC236}">
                <a16:creationId xmlns:a16="http://schemas.microsoft.com/office/drawing/2014/main" id="{745DD54C-C25B-5B67-DA08-D586E3005FCA}"/>
              </a:ext>
            </a:extLst>
          </p:cNvPr>
          <p:cNvGraphicFramePr>
            <a:graphicFrameLocks noGrp="1"/>
          </p:cNvGraphicFramePr>
          <p:nvPr>
            <p:extLst>
              <p:ext uri="{D42A27DB-BD31-4B8C-83A1-F6EECF244321}">
                <p14:modId xmlns:p14="http://schemas.microsoft.com/office/powerpoint/2010/main" val="3209964839"/>
              </p:ext>
            </p:extLst>
          </p:nvPr>
        </p:nvGraphicFramePr>
        <p:xfrm>
          <a:off x="7353323" y="1591502"/>
          <a:ext cx="677240" cy="1067474"/>
        </p:xfrm>
        <a:graphic>
          <a:graphicData uri="http://schemas.openxmlformats.org/drawingml/2006/table">
            <a:tbl>
              <a:tblPr/>
              <a:tblGrid>
                <a:gridCol w="677240">
                  <a:extLst>
                    <a:ext uri="{9D8B030D-6E8A-4147-A177-3AD203B41FA5}">
                      <a16:colId xmlns:a16="http://schemas.microsoft.com/office/drawing/2014/main" val="2057355905"/>
                    </a:ext>
                  </a:extLst>
                </a:gridCol>
              </a:tblGrid>
              <a:tr h="1950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chemeClr val="tx1">
                              <a:lumMod val="75000"/>
                              <a:lumOff val="25000"/>
                            </a:schemeClr>
                          </a:solidFill>
                          <a:effectLst/>
                          <a:latin typeface="Calibri" panose="020F0502020204030204" pitchFamily="34" charset="0"/>
                        </a:rPr>
                        <a:t>BASE</a:t>
                      </a:r>
                      <a:endParaRPr lang="pt-BR" sz="1100" b="0" i="0" u="none" strike="noStrike" dirty="0">
                        <a:solidFill>
                          <a:schemeClr val="tx1">
                            <a:lumMod val="75000"/>
                            <a:lumOff val="25000"/>
                          </a:schemeClr>
                        </a:solidFill>
                        <a:effectLst/>
                        <a:latin typeface="Calibri" panose="020F0502020204030204" pitchFamily="34" charset="0"/>
                      </a:endParaRPr>
                    </a:p>
                  </a:txBody>
                  <a:tcPr marL="9525" marR="9525" marT="9525"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897624"/>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000" b="0" i="0" u="none" strike="noStrike" dirty="0">
                          <a:solidFill>
                            <a:schemeClr val="tx1">
                              <a:lumMod val="75000"/>
                              <a:lumOff val="25000"/>
                            </a:schemeClr>
                          </a:solidFill>
                          <a:effectLst/>
                          <a:latin typeface="Calibri" panose="020F0502020204030204" pitchFamily="34" charset="0"/>
                        </a:rPr>
                        <a:t>336</a:t>
                      </a:r>
                      <a:endParaRPr lang="pt-BR" sz="1000" b="0" i="0" u="none" strike="noStrike" dirty="0">
                        <a:solidFill>
                          <a:schemeClr val="tx1">
                            <a:lumMod val="75000"/>
                            <a:lumOff val="25000"/>
                          </a:schemeClr>
                        </a:solidFill>
                        <a:effectLst/>
                        <a:latin typeface="Calibri" panose="020F0502020204030204" pitchFamily="34" charset="0"/>
                      </a:endParaRPr>
                    </a:p>
                  </a:txBody>
                  <a:tcPr marL="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6531218"/>
                  </a:ext>
                </a:extLst>
              </a:tr>
              <a:tr h="144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000" b="0" i="0" u="none" strike="noStrike" dirty="0">
                        <a:solidFill>
                          <a:schemeClr val="tx1">
                            <a:lumMod val="75000"/>
                            <a:lumOff val="25000"/>
                          </a:schemeClr>
                        </a:solidFill>
                        <a:effectLst/>
                        <a:latin typeface="Calibri" panose="020F0502020204030204" pitchFamily="34" charset="0"/>
                      </a:endParaRPr>
                    </a:p>
                  </a:txBody>
                  <a:tcPr marL="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4868760"/>
                  </a:ext>
                </a:extLst>
              </a:tr>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en-US" sz="1000" b="0" i="0" u="none" strike="noStrike" dirty="0">
                          <a:solidFill>
                            <a:schemeClr val="tx1">
                              <a:lumMod val="75000"/>
                              <a:lumOff val="25000"/>
                            </a:schemeClr>
                          </a:solidFill>
                          <a:effectLst/>
                          <a:latin typeface="Calibri" panose="020F0502020204030204" pitchFamily="34" charset="0"/>
                        </a:rPr>
                        <a:t>277</a:t>
                      </a:r>
                      <a:endParaRPr lang="pt-BR" sz="1000" b="0" i="0" u="none" strike="noStrike" dirty="0">
                        <a:solidFill>
                          <a:schemeClr val="tx1">
                            <a:lumMod val="75000"/>
                            <a:lumOff val="25000"/>
                          </a:schemeClr>
                        </a:solidFill>
                        <a:effectLst/>
                        <a:latin typeface="Calibri" panose="020F0502020204030204" pitchFamily="34" charset="0"/>
                      </a:endParaRPr>
                    </a:p>
                  </a:txBody>
                  <a:tcPr marL="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0820622"/>
                  </a:ext>
                </a:extLst>
              </a:tr>
            </a:tbl>
          </a:graphicData>
        </a:graphic>
      </p:graphicFrame>
      <p:graphicFrame>
        <p:nvGraphicFramePr>
          <p:cNvPr id="27" name="Tabela 26">
            <a:extLst>
              <a:ext uri="{FF2B5EF4-FFF2-40B4-BE49-F238E27FC236}">
                <a16:creationId xmlns:a16="http://schemas.microsoft.com/office/drawing/2014/main" id="{EDC73960-1586-FFFC-5C93-1DBB57E8D1A8}"/>
              </a:ext>
            </a:extLst>
          </p:cNvPr>
          <p:cNvGraphicFramePr>
            <a:graphicFrameLocks noGrp="1"/>
          </p:cNvGraphicFramePr>
          <p:nvPr>
            <p:extLst>
              <p:ext uri="{D42A27DB-BD31-4B8C-83A1-F6EECF244321}">
                <p14:modId xmlns:p14="http://schemas.microsoft.com/office/powerpoint/2010/main" val="1888724178"/>
              </p:ext>
            </p:extLst>
          </p:nvPr>
        </p:nvGraphicFramePr>
        <p:xfrm>
          <a:off x="7353323" y="3562028"/>
          <a:ext cx="677240" cy="2016144"/>
        </p:xfrm>
        <a:graphic>
          <a:graphicData uri="http://schemas.openxmlformats.org/drawingml/2006/table">
            <a:tbl>
              <a:tblPr/>
              <a:tblGrid>
                <a:gridCol w="677240">
                  <a:extLst>
                    <a:ext uri="{9D8B030D-6E8A-4147-A177-3AD203B41FA5}">
                      <a16:colId xmlns:a16="http://schemas.microsoft.com/office/drawing/2014/main" val="2057355905"/>
                    </a:ext>
                  </a:extLst>
                </a:gridCol>
              </a:tblGrid>
              <a:tr h="3360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mn-cs"/>
                        </a:rPr>
                        <a:t>69</a:t>
                      </a:r>
                      <a:endParaRPr kumimoji="0" lang="pt-BR" sz="10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mn-cs"/>
                      </a:endParaRPr>
                    </a:p>
                  </a:txBody>
                  <a:tcPr marL="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6531218"/>
                  </a:ext>
                </a:extLst>
              </a:tr>
              <a:tr h="3360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mn-cs"/>
                        </a:rPr>
                        <a:t>110</a:t>
                      </a:r>
                      <a:endParaRPr kumimoji="0" lang="pt-BR" sz="10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mn-cs"/>
                      </a:endParaRPr>
                    </a:p>
                  </a:txBody>
                  <a:tcPr marL="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0820622"/>
                  </a:ext>
                </a:extLst>
              </a:tr>
              <a:tr h="3360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mn-cs"/>
                        </a:rPr>
                        <a:t>273</a:t>
                      </a:r>
                      <a:endParaRPr kumimoji="0" lang="pt-BR" sz="10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mn-cs"/>
                      </a:endParaRPr>
                    </a:p>
                  </a:txBody>
                  <a:tcPr marL="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8699376"/>
                  </a:ext>
                </a:extLst>
              </a:tr>
              <a:tr h="3360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mn-cs"/>
                        </a:rPr>
                        <a:t>120</a:t>
                      </a:r>
                      <a:endParaRPr kumimoji="0" lang="pt-BR" sz="10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mn-cs"/>
                      </a:endParaRPr>
                    </a:p>
                  </a:txBody>
                  <a:tcPr marL="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5850782"/>
                  </a:ext>
                </a:extLst>
              </a:tr>
              <a:tr h="3360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mn-cs"/>
                        </a:rPr>
                        <a:t>26</a:t>
                      </a:r>
                      <a:endParaRPr kumimoji="0" lang="pt-BR" sz="10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mn-cs"/>
                      </a:endParaRPr>
                    </a:p>
                  </a:txBody>
                  <a:tcPr marL="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158372"/>
                  </a:ext>
                </a:extLst>
              </a:tr>
              <a:tr h="3360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mn-cs"/>
                        </a:rPr>
                        <a:t>15</a:t>
                      </a:r>
                      <a:endParaRPr kumimoji="0" lang="pt-BR" sz="10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mn-cs"/>
                      </a:endParaRPr>
                    </a:p>
                  </a:txBody>
                  <a:tcPr marL="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772985"/>
                  </a:ext>
                </a:extLst>
              </a:tr>
            </a:tbl>
          </a:graphicData>
        </a:graphic>
      </p:graphicFrame>
    </p:spTree>
    <p:extLst>
      <p:ext uri="{BB962C8B-B14F-4D97-AF65-F5344CB8AC3E}">
        <p14:creationId xmlns:p14="http://schemas.microsoft.com/office/powerpoint/2010/main" val="293183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P spid="21" grpId="0"/>
      <p:bldP spid="22" grpId="0"/>
      <p:bldGraphic spid="24"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B220D719-9632-FE10-B605-2C8E4ACC7ECE}"/>
              </a:ext>
            </a:extLst>
          </p:cNvPr>
          <p:cNvSpPr/>
          <p:nvPr/>
        </p:nvSpPr>
        <p:spPr>
          <a:xfrm>
            <a:off x="1" y="168832"/>
            <a:ext cx="6408786"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300" b="0"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rPr>
              <a:t>NPS - Fidelidade - Detratores</a:t>
            </a:r>
            <a:endParaRPr kumimoji="0" lang="pt-BR" sz="3000" b="0" i="0"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8" name="CaixaDeTexto 37">
            <a:extLst>
              <a:ext uri="{FF2B5EF4-FFF2-40B4-BE49-F238E27FC236}">
                <a16:creationId xmlns:a16="http://schemas.microsoft.com/office/drawing/2014/main" id="{10C23571-0096-04B7-B0E2-1000CD37EE4C}"/>
              </a:ext>
            </a:extLst>
          </p:cNvPr>
          <p:cNvSpPr txBox="1"/>
          <p:nvPr/>
        </p:nvSpPr>
        <p:spPr>
          <a:xfrm>
            <a:off x="0" y="912105"/>
            <a:ext cx="9300926" cy="307726"/>
          </a:xfrm>
          <a:prstGeom prst="rect">
            <a:avLst/>
          </a:prstGeom>
          <a:noFill/>
        </p:spPr>
        <p:txBody>
          <a:bodyPr wrap="square" lIns="91391" tIns="45695" rIns="91391" bIns="45695" rtlCol="0">
            <a:spAutoFit/>
          </a:bodyPr>
          <a:lstStyle/>
          <a:p>
            <a:pPr algn="just" fontAlgn="auto">
              <a:spcBef>
                <a:spcPts val="0"/>
              </a:spcBef>
              <a:spcAft>
                <a:spcPts val="0"/>
              </a:spcAft>
            </a:pPr>
            <a:r>
              <a:rPr lang="pt-BR" sz="1400" b="1" dirty="0">
                <a:solidFill>
                  <a:schemeClr val="bg2">
                    <a:lumMod val="50000"/>
                  </a:schemeClr>
                </a:solidFill>
                <a:latin typeface="Calibri" panose="020F0502020204030204"/>
                <a:cs typeface="+mn-cs"/>
              </a:rPr>
              <a:t>21.1 - O que foi decisivo para dar essa nota?</a:t>
            </a:r>
          </a:p>
        </p:txBody>
      </p:sp>
      <p:sp>
        <p:nvSpPr>
          <p:cNvPr id="2" name="Balão de Fala: Retângulo com Cantos Arredondados 6">
            <a:extLst>
              <a:ext uri="{FF2B5EF4-FFF2-40B4-BE49-F238E27FC236}">
                <a16:creationId xmlns:a16="http://schemas.microsoft.com/office/drawing/2014/main" id="{0937D59C-D6E5-90A5-1DA2-CA109EC8897A}"/>
              </a:ext>
            </a:extLst>
          </p:cNvPr>
          <p:cNvSpPr/>
          <p:nvPr/>
        </p:nvSpPr>
        <p:spPr>
          <a:xfrm>
            <a:off x="504635" y="1312275"/>
            <a:ext cx="4536000" cy="2172605"/>
          </a:xfrm>
          <a:prstGeom prst="wedgeRoundRectCallout">
            <a:avLst>
              <a:gd name="adj1" fmla="val -57585"/>
              <a:gd name="adj2" fmla="val 35594"/>
              <a:gd name="adj3" fmla="val 16667"/>
            </a:avLst>
          </a:prstGeom>
          <a:solidFill>
            <a:srgbClr val="FFA7A7"/>
          </a:solidFill>
          <a:ln w="12700" cap="flat" cmpd="sng" algn="ctr">
            <a:noFill/>
            <a:prstDash val="solid"/>
            <a:miter lim="800000"/>
          </a:ln>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dirty="0">
                <a:ln>
                  <a:noFill/>
                </a:ln>
                <a:solidFill>
                  <a:prstClr val="white"/>
                </a:solidFill>
                <a:effectLst/>
                <a:uLnTx/>
                <a:uFillTx/>
                <a:latin typeface="Calibri" panose="020F0502020204030204"/>
                <a:cs typeface="+mn-cs"/>
              </a:rPr>
              <a:t>“</a:t>
            </a:r>
            <a:r>
              <a:rPr lang="pt-BR" sz="1400" b="1" kern="0" dirty="0">
                <a:solidFill>
                  <a:prstClr val="white"/>
                </a:solidFill>
                <a:latin typeface="Calibri" panose="020F0502020204030204"/>
                <a:cs typeface="+mn-cs"/>
              </a:rPr>
              <a:t>A falta de profissionais dando a opção de atendimento próximo a minha residência, a falta de profissionais pois a consulta para marcar, atender e retorno fica muito distante.</a:t>
            </a:r>
            <a:r>
              <a:rPr kumimoji="0" lang="pt-BR" sz="1400" b="1" i="0" u="none" strike="noStrike" kern="0" cap="none" spc="0" normalizeH="0" baseline="0" noProof="0" dirty="0">
                <a:ln>
                  <a:noFill/>
                </a:ln>
                <a:solidFill>
                  <a:prstClr val="white"/>
                </a:solidFill>
                <a:effectLst/>
                <a:uLnTx/>
                <a:uFillTx/>
                <a:latin typeface="Calibri" panose="020F0502020204030204"/>
                <a:cs typeface="+mn-cs"/>
              </a:rPr>
              <a:t>”</a:t>
            </a:r>
            <a:endParaRPr kumimoji="0" lang="pt-BR" sz="1400" b="0" i="0" u="none" strike="noStrike" kern="0" cap="none" spc="0" normalizeH="0" baseline="0" noProof="0" dirty="0">
              <a:ln>
                <a:noFill/>
              </a:ln>
              <a:solidFill>
                <a:prstClr val="white"/>
              </a:solidFill>
              <a:effectLst/>
              <a:uLnTx/>
              <a:uFillTx/>
              <a:latin typeface="Calibri" panose="020F0502020204030204"/>
              <a:cs typeface="+mn-cs"/>
            </a:endParaRPr>
          </a:p>
        </p:txBody>
      </p:sp>
      <p:sp>
        <p:nvSpPr>
          <p:cNvPr id="28" name="Balão de Fala: Retângulo com Cantos Arredondados 27">
            <a:extLst>
              <a:ext uri="{FF2B5EF4-FFF2-40B4-BE49-F238E27FC236}">
                <a16:creationId xmlns:a16="http://schemas.microsoft.com/office/drawing/2014/main" id="{05B0225B-39A3-57BB-6350-EBE52A1D89FE}"/>
              </a:ext>
            </a:extLst>
          </p:cNvPr>
          <p:cNvSpPr/>
          <p:nvPr/>
        </p:nvSpPr>
        <p:spPr>
          <a:xfrm>
            <a:off x="5833210" y="1312282"/>
            <a:ext cx="4536015" cy="2172605"/>
          </a:xfrm>
          <a:prstGeom prst="wedgeRoundRectCallout">
            <a:avLst>
              <a:gd name="adj1" fmla="val 34930"/>
              <a:gd name="adj2" fmla="val -64619"/>
              <a:gd name="adj3" fmla="val 16667"/>
            </a:avLst>
          </a:prstGeom>
          <a:solidFill>
            <a:srgbClr val="FF8989"/>
          </a:solidFill>
          <a:ln w="12700" cap="flat" cmpd="sng" algn="ctr">
            <a:noFill/>
            <a:prstDash val="solid"/>
            <a:miter lim="800000"/>
          </a:ln>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dirty="0">
                <a:solidFill>
                  <a:prstClr val="white"/>
                </a:solidFill>
                <a:latin typeface="Calibri" panose="020F0502020204030204"/>
              </a:rPr>
              <a:t>“A diminuição dos médicos credenciados e a dificuldade de obter reembolso mesmo apresentando toda a documentação solicitada.”</a:t>
            </a:r>
            <a:endParaRPr lang="pt-BR" sz="1400" kern="0" dirty="0">
              <a:solidFill>
                <a:prstClr val="white"/>
              </a:solidFill>
              <a:latin typeface="Calibri" panose="020F0502020204030204"/>
            </a:endParaRPr>
          </a:p>
        </p:txBody>
      </p:sp>
      <p:sp>
        <p:nvSpPr>
          <p:cNvPr id="29" name="Balão de Fala: Retângulo com Cantos Arredondados 28">
            <a:extLst>
              <a:ext uri="{FF2B5EF4-FFF2-40B4-BE49-F238E27FC236}">
                <a16:creationId xmlns:a16="http://schemas.microsoft.com/office/drawing/2014/main" id="{2F26EFD4-EB81-29EA-1386-40FC9CA0CB6D}"/>
              </a:ext>
            </a:extLst>
          </p:cNvPr>
          <p:cNvSpPr/>
          <p:nvPr/>
        </p:nvSpPr>
        <p:spPr>
          <a:xfrm flipH="1">
            <a:off x="504634" y="3779521"/>
            <a:ext cx="4536000" cy="1837325"/>
          </a:xfrm>
          <a:prstGeom prst="wedgeRoundRectCallout">
            <a:avLst>
              <a:gd name="adj1" fmla="val 40412"/>
              <a:gd name="adj2" fmla="val 76877"/>
              <a:gd name="adj3" fmla="val 16667"/>
            </a:avLst>
          </a:prstGeom>
          <a:solidFill>
            <a:srgbClr val="FF5D61"/>
          </a:solidFill>
          <a:ln w="12700" cap="flat" cmpd="sng" algn="ctr">
            <a:noFill/>
            <a:prstDash val="solid"/>
            <a:miter lim="800000"/>
          </a:ln>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dirty="0">
                <a:solidFill>
                  <a:prstClr val="white"/>
                </a:solidFill>
                <a:latin typeface="Calibri" panose="020F0502020204030204"/>
              </a:rPr>
              <a:t>“Médicos, e clinicas deixando de atender pelo plano, impactando nos nossos tratamentos.”</a:t>
            </a:r>
            <a:endParaRPr lang="pt-BR" sz="1400" kern="0" dirty="0">
              <a:solidFill>
                <a:prstClr val="white"/>
              </a:solidFill>
              <a:latin typeface="Calibri" panose="020F0502020204030204"/>
            </a:endParaRPr>
          </a:p>
        </p:txBody>
      </p:sp>
      <p:sp>
        <p:nvSpPr>
          <p:cNvPr id="30" name="Balão de Fala: Retângulo com Cantos Arredondados 29">
            <a:extLst>
              <a:ext uri="{FF2B5EF4-FFF2-40B4-BE49-F238E27FC236}">
                <a16:creationId xmlns:a16="http://schemas.microsoft.com/office/drawing/2014/main" id="{CAC1C0E8-A3F6-BD57-EA05-E73E6BF477AC}"/>
              </a:ext>
            </a:extLst>
          </p:cNvPr>
          <p:cNvSpPr/>
          <p:nvPr/>
        </p:nvSpPr>
        <p:spPr>
          <a:xfrm>
            <a:off x="5833211" y="3779521"/>
            <a:ext cx="4536016" cy="1837325"/>
          </a:xfrm>
          <a:prstGeom prst="wedgeRoundRectCallout">
            <a:avLst>
              <a:gd name="adj1" fmla="val 37984"/>
              <a:gd name="adj2" fmla="val 75771"/>
              <a:gd name="adj3" fmla="val 16667"/>
            </a:avLst>
          </a:prstGeom>
          <a:solidFill>
            <a:srgbClr val="CC0005"/>
          </a:solidFill>
          <a:ln w="12700" cap="flat" cmpd="sng" algn="ctr">
            <a:noFill/>
            <a:prstDash val="solid"/>
            <a:miter lim="800000"/>
          </a:ln>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dirty="0">
                <a:solidFill>
                  <a:prstClr val="white"/>
                </a:solidFill>
                <a:latin typeface="Calibri" panose="020F0502020204030204"/>
              </a:rPr>
              <a:t>“Cobertura na minha cidade. Não há médicos, principalmente especialistas, que atendam pelo plano e os poucos que atendiam, não atendem mais. Reclamam da burocracia que é ser credenciado da AMS.”</a:t>
            </a:r>
            <a:endParaRPr lang="pt-BR" sz="1400" kern="0" dirty="0">
              <a:solidFill>
                <a:prstClr val="white"/>
              </a:solidFill>
              <a:latin typeface="Calibri" panose="020F0502020204030204"/>
            </a:endParaRPr>
          </a:p>
        </p:txBody>
      </p:sp>
    </p:spTree>
    <p:extLst>
      <p:ext uri="{BB962C8B-B14F-4D97-AF65-F5344CB8AC3E}">
        <p14:creationId xmlns:p14="http://schemas.microsoft.com/office/powerpoint/2010/main" val="35094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29" grpId="0" animBg="1"/>
      <p:bldP spid="3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B220D719-9632-FE10-B605-2C8E4ACC7ECE}"/>
              </a:ext>
            </a:extLst>
          </p:cNvPr>
          <p:cNvSpPr/>
          <p:nvPr/>
        </p:nvSpPr>
        <p:spPr>
          <a:xfrm>
            <a:off x="1" y="168832"/>
            <a:ext cx="6408786"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300" b="0" i="0" u="none" strike="noStrike" kern="1200" cap="none" spc="0" normalizeH="0" baseline="0" noProof="0" dirty="0">
                <a:ln>
                  <a:noFill/>
                </a:ln>
                <a:solidFill>
                  <a:srgbClr val="FFFFFF"/>
                </a:solidFill>
                <a:effectLst/>
                <a:uLnTx/>
                <a:uFillTx/>
                <a:latin typeface="Arial Rounded MT Bold" panose="020F0704030504030204" pitchFamily="34" charset="0"/>
                <a:ea typeface="+mn-ea"/>
                <a:cs typeface="+mn-cs"/>
              </a:rPr>
              <a:t>NPS - Fidelidade - Promotores</a:t>
            </a:r>
            <a:endParaRPr kumimoji="0" lang="pt-BR" sz="3000" b="0" i="0" u="none" strike="noStrike" kern="120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 name="Balão de Fala: Retângulo com Cantos Arredondados 6">
            <a:extLst>
              <a:ext uri="{FF2B5EF4-FFF2-40B4-BE49-F238E27FC236}">
                <a16:creationId xmlns:a16="http://schemas.microsoft.com/office/drawing/2014/main" id="{0937D59C-D6E5-90A5-1DA2-CA109EC8897A}"/>
              </a:ext>
            </a:extLst>
          </p:cNvPr>
          <p:cNvSpPr/>
          <p:nvPr/>
        </p:nvSpPr>
        <p:spPr>
          <a:xfrm>
            <a:off x="504635" y="1312275"/>
            <a:ext cx="4536000" cy="2172605"/>
          </a:xfrm>
          <a:prstGeom prst="wedgeRoundRectCallout">
            <a:avLst>
              <a:gd name="adj1" fmla="val -57585"/>
              <a:gd name="adj2" fmla="val 35594"/>
              <a:gd name="adj3" fmla="val 16667"/>
            </a:avLst>
          </a:prstGeom>
          <a:solidFill>
            <a:srgbClr val="9ECB7F"/>
          </a:solidFill>
          <a:ln w="12700" cap="flat" cmpd="sng" algn="ctr">
            <a:noFill/>
            <a:prstDash val="solid"/>
            <a:miter lim="800000"/>
          </a:ln>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dirty="0">
                <a:solidFill>
                  <a:prstClr val="white"/>
                </a:solidFill>
                <a:latin typeface="Calibri" panose="020F0502020204030204"/>
              </a:rPr>
              <a:t>“Sigo muito satisfeita com o plano de saúde que tenho, e gostaria que todos tivessem acesso, saúde é muito importante.”</a:t>
            </a:r>
            <a:endParaRPr lang="pt-BR" sz="1400" kern="0" dirty="0">
              <a:solidFill>
                <a:prstClr val="white"/>
              </a:solidFill>
              <a:latin typeface="Calibri" panose="020F0502020204030204"/>
            </a:endParaRPr>
          </a:p>
        </p:txBody>
      </p:sp>
      <p:sp>
        <p:nvSpPr>
          <p:cNvPr id="28" name="Balão de Fala: Retângulo com Cantos Arredondados 27">
            <a:extLst>
              <a:ext uri="{FF2B5EF4-FFF2-40B4-BE49-F238E27FC236}">
                <a16:creationId xmlns:a16="http://schemas.microsoft.com/office/drawing/2014/main" id="{05B0225B-39A3-57BB-6350-EBE52A1D89FE}"/>
              </a:ext>
            </a:extLst>
          </p:cNvPr>
          <p:cNvSpPr/>
          <p:nvPr/>
        </p:nvSpPr>
        <p:spPr>
          <a:xfrm>
            <a:off x="5833210" y="1312282"/>
            <a:ext cx="4536015" cy="2172605"/>
          </a:xfrm>
          <a:prstGeom prst="wedgeRoundRectCallout">
            <a:avLst>
              <a:gd name="adj1" fmla="val 34930"/>
              <a:gd name="adj2" fmla="val -64619"/>
              <a:gd name="adj3" fmla="val 16667"/>
            </a:avLst>
          </a:prstGeom>
          <a:solidFill>
            <a:srgbClr val="70AD47"/>
          </a:solidFill>
          <a:ln w="12700" cap="flat" cmpd="sng" algn="ctr">
            <a:noFill/>
            <a:prstDash val="solid"/>
            <a:miter lim="800000"/>
          </a:ln>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dirty="0">
                <a:solidFill>
                  <a:prstClr val="white"/>
                </a:solidFill>
                <a:latin typeface="Calibri" panose="020F0502020204030204"/>
              </a:rPr>
              <a:t>“O plano é muito bom, esta na minha família a muito tempo e nunca nos deixou na mão, sempre nos atendeu bem.”</a:t>
            </a:r>
            <a:endParaRPr lang="pt-BR" sz="1400" kern="0" dirty="0">
              <a:solidFill>
                <a:prstClr val="white"/>
              </a:solidFill>
              <a:latin typeface="Calibri" panose="020F0502020204030204"/>
            </a:endParaRPr>
          </a:p>
        </p:txBody>
      </p:sp>
      <p:sp>
        <p:nvSpPr>
          <p:cNvPr id="29" name="Balão de Fala: Retângulo com Cantos Arredondados 28">
            <a:extLst>
              <a:ext uri="{FF2B5EF4-FFF2-40B4-BE49-F238E27FC236}">
                <a16:creationId xmlns:a16="http://schemas.microsoft.com/office/drawing/2014/main" id="{2F26EFD4-EB81-29EA-1386-40FC9CA0CB6D}"/>
              </a:ext>
            </a:extLst>
          </p:cNvPr>
          <p:cNvSpPr/>
          <p:nvPr/>
        </p:nvSpPr>
        <p:spPr>
          <a:xfrm flipH="1">
            <a:off x="504634" y="3779521"/>
            <a:ext cx="4536000" cy="1837325"/>
          </a:xfrm>
          <a:prstGeom prst="wedgeRoundRectCallout">
            <a:avLst>
              <a:gd name="adj1" fmla="val 40412"/>
              <a:gd name="adj2" fmla="val 76877"/>
              <a:gd name="adj3" fmla="val 16667"/>
            </a:avLst>
          </a:prstGeom>
          <a:solidFill>
            <a:srgbClr val="578537"/>
          </a:solidFill>
          <a:ln w="12700" cap="flat" cmpd="sng" algn="ctr">
            <a:noFill/>
            <a:prstDash val="solid"/>
            <a:miter lim="800000"/>
          </a:ln>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dirty="0">
                <a:solidFill>
                  <a:prstClr val="white"/>
                </a:solidFill>
                <a:latin typeface="Calibri" panose="020F0502020204030204"/>
              </a:rPr>
              <a:t>“Pois o plano atende todas as minhas necessidades, é rápido e funcional.”</a:t>
            </a:r>
            <a:endParaRPr lang="pt-BR" sz="1400" kern="0" dirty="0">
              <a:solidFill>
                <a:prstClr val="white"/>
              </a:solidFill>
              <a:latin typeface="Calibri" panose="020F0502020204030204"/>
            </a:endParaRPr>
          </a:p>
        </p:txBody>
      </p:sp>
      <p:sp>
        <p:nvSpPr>
          <p:cNvPr id="30" name="Balão de Fala: Retângulo com Cantos Arredondados 29">
            <a:extLst>
              <a:ext uri="{FF2B5EF4-FFF2-40B4-BE49-F238E27FC236}">
                <a16:creationId xmlns:a16="http://schemas.microsoft.com/office/drawing/2014/main" id="{CAC1C0E8-A3F6-BD57-EA05-E73E6BF477AC}"/>
              </a:ext>
            </a:extLst>
          </p:cNvPr>
          <p:cNvSpPr/>
          <p:nvPr/>
        </p:nvSpPr>
        <p:spPr>
          <a:xfrm>
            <a:off x="5833211" y="3779521"/>
            <a:ext cx="4536016" cy="1837325"/>
          </a:xfrm>
          <a:prstGeom prst="wedgeRoundRectCallout">
            <a:avLst>
              <a:gd name="adj1" fmla="val 37984"/>
              <a:gd name="adj2" fmla="val 75771"/>
              <a:gd name="adj3" fmla="val 16667"/>
            </a:avLst>
          </a:prstGeom>
          <a:solidFill>
            <a:srgbClr val="3A5925"/>
          </a:solidFill>
          <a:ln w="12700" cap="flat" cmpd="sng" algn="ctr">
            <a:noFill/>
            <a:prstDash val="solid"/>
            <a:miter lim="800000"/>
          </a:ln>
          <a:effectLst/>
        </p:spPr>
        <p:txBody>
          <a:bodyPr lIns="91391" tIns="45695" rIns="91391" bIns="4569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dirty="0">
                <a:solidFill>
                  <a:prstClr val="white"/>
                </a:solidFill>
                <a:latin typeface="Calibri" panose="020F0502020204030204"/>
              </a:rPr>
              <a:t>“O plano atende às minhas expectativas, quando eu o procuro para mim e para minha família. Eu recomendo pois é o melhor plano no Estado do Pará.”</a:t>
            </a:r>
            <a:endParaRPr lang="pt-BR" sz="1400" kern="0" dirty="0">
              <a:solidFill>
                <a:prstClr val="white"/>
              </a:solidFill>
              <a:latin typeface="Calibri" panose="020F0502020204030204"/>
            </a:endParaRPr>
          </a:p>
        </p:txBody>
      </p:sp>
      <p:sp>
        <p:nvSpPr>
          <p:cNvPr id="3" name="CaixaDeTexto 2">
            <a:extLst>
              <a:ext uri="{FF2B5EF4-FFF2-40B4-BE49-F238E27FC236}">
                <a16:creationId xmlns:a16="http://schemas.microsoft.com/office/drawing/2014/main" id="{2C41887D-F3E3-3DA9-48F1-7BB218D7B9F6}"/>
              </a:ext>
            </a:extLst>
          </p:cNvPr>
          <p:cNvSpPr txBox="1"/>
          <p:nvPr/>
        </p:nvSpPr>
        <p:spPr>
          <a:xfrm>
            <a:off x="0" y="912105"/>
            <a:ext cx="9300926" cy="307726"/>
          </a:xfrm>
          <a:prstGeom prst="rect">
            <a:avLst/>
          </a:prstGeom>
          <a:noFill/>
        </p:spPr>
        <p:txBody>
          <a:bodyPr wrap="square" lIns="91391" tIns="45695" rIns="91391" bIns="45695" rtlCol="0">
            <a:spAutoFit/>
          </a:bodyPr>
          <a:lstStyle/>
          <a:p>
            <a:pPr algn="just" fontAlgn="auto">
              <a:spcBef>
                <a:spcPts val="0"/>
              </a:spcBef>
              <a:spcAft>
                <a:spcPts val="0"/>
              </a:spcAft>
            </a:pPr>
            <a:r>
              <a:rPr lang="pt-BR" sz="1400" b="1" dirty="0">
                <a:solidFill>
                  <a:schemeClr val="bg2">
                    <a:lumMod val="50000"/>
                  </a:schemeClr>
                </a:solidFill>
                <a:latin typeface="Calibri" panose="020F0502020204030204"/>
                <a:cs typeface="+mn-cs"/>
              </a:rPr>
              <a:t>21.1 - O que foi decisivo para dar essa nota?</a:t>
            </a:r>
          </a:p>
        </p:txBody>
      </p:sp>
    </p:spTree>
    <p:extLst>
      <p:ext uri="{BB962C8B-B14F-4D97-AF65-F5344CB8AC3E}">
        <p14:creationId xmlns:p14="http://schemas.microsoft.com/office/powerpoint/2010/main" val="356738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29" grpId="0" animBg="1"/>
      <p:bldP spid="3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DA9EEA97-F60A-059A-DED3-BB67D29D8C80}"/>
              </a:ext>
            </a:extLst>
          </p:cNvPr>
          <p:cNvSpPr/>
          <p:nvPr/>
        </p:nvSpPr>
        <p:spPr>
          <a:xfrm>
            <a:off x="0" y="0"/>
            <a:ext cx="10795138"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a16="http://schemas.microsoft.com/office/drawing/2014/main" id="{0DDFBD69-8D58-2416-476C-08ED4A6AEDED}"/>
              </a:ext>
            </a:extLst>
          </p:cNvPr>
          <p:cNvSpPr txBox="1"/>
          <p:nvPr/>
        </p:nvSpPr>
        <p:spPr>
          <a:xfrm>
            <a:off x="864171" y="692696"/>
            <a:ext cx="4054970" cy="1938992"/>
          </a:xfrm>
          <a:prstGeom prst="rect">
            <a:avLst/>
          </a:prstGeom>
          <a:noFill/>
          <a:ln>
            <a:noFill/>
          </a:ln>
        </p:spPr>
        <p:txBody>
          <a:bodyPr wrap="square" rtlCol="0">
            <a:spAutoFit/>
          </a:bodyPr>
          <a:lstStyle/>
          <a:p>
            <a:pPr algn="just"/>
            <a:endParaRPr lang="pt-BR" sz="6000" dirty="0">
              <a:solidFill>
                <a:srgbClr val="585858"/>
              </a:solidFill>
              <a:latin typeface="+mj-lt"/>
            </a:endParaRPr>
          </a:p>
          <a:p>
            <a:pPr algn="just"/>
            <a:r>
              <a:rPr lang="pt-BR" sz="6000" b="1" dirty="0">
                <a:solidFill>
                  <a:srgbClr val="921317"/>
                </a:solidFill>
                <a:latin typeface="Arial Rounded MT Bold" panose="020F0704030504030204" pitchFamily="34" charset="0"/>
              </a:rPr>
              <a:t>Obrigado!</a:t>
            </a:r>
            <a:endParaRPr lang="pt-BR" sz="6000" b="1" dirty="0">
              <a:solidFill>
                <a:srgbClr val="AE1C0D"/>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Imagem 4">
            <a:extLst>
              <a:ext uri="{FF2B5EF4-FFF2-40B4-BE49-F238E27FC236}">
                <a16:creationId xmlns:a16="http://schemas.microsoft.com/office/drawing/2014/main" id="{113F6CCE-80DF-8C31-C393-0F8488760AFC}"/>
              </a:ext>
            </a:extLst>
          </p:cNvPr>
          <p:cNvPicPr>
            <a:picLocks noChangeAspect="1"/>
          </p:cNvPicPr>
          <p:nvPr/>
        </p:nvPicPr>
        <p:blipFill>
          <a:blip r:embed="rId2"/>
          <a:stretch>
            <a:fillRect/>
          </a:stretch>
        </p:blipFill>
        <p:spPr>
          <a:xfrm>
            <a:off x="10836" y="3212976"/>
            <a:ext cx="2530238" cy="2501990"/>
          </a:xfrm>
          <a:prstGeom prst="rect">
            <a:avLst/>
          </a:prstGeom>
        </p:spPr>
      </p:pic>
      <p:pic>
        <p:nvPicPr>
          <p:cNvPr id="2052" name="Picture 4" descr="Fotos Dia Do Idoso, 23.000+ fotos de arquivo grátis de alta qualidade">
            <a:extLst>
              <a:ext uri="{FF2B5EF4-FFF2-40B4-BE49-F238E27FC236}">
                <a16:creationId xmlns:a16="http://schemas.microsoft.com/office/drawing/2014/main" id="{E40A5C5A-B464-443F-A3FF-3DA2AAFCA4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9" r="45528"/>
          <a:stretch/>
        </p:blipFill>
        <p:spPr bwMode="auto">
          <a:xfrm>
            <a:off x="5407468" y="0"/>
            <a:ext cx="5393882" cy="695739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Logotipo&#10;&#10;Descrição gerada automaticamente">
            <a:extLst>
              <a:ext uri="{FF2B5EF4-FFF2-40B4-BE49-F238E27FC236}">
                <a16:creationId xmlns:a16="http://schemas.microsoft.com/office/drawing/2014/main" id="{7BCC77EE-0611-0119-C104-CC218CA0ED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6339" y="4247596"/>
            <a:ext cx="2664371" cy="432749"/>
          </a:xfrm>
          <a:prstGeom prst="rect">
            <a:avLst/>
          </a:prstGeom>
        </p:spPr>
      </p:pic>
    </p:spTree>
    <p:extLst>
      <p:ext uri="{BB962C8B-B14F-4D97-AF65-F5344CB8AC3E}">
        <p14:creationId xmlns:p14="http://schemas.microsoft.com/office/powerpoint/2010/main" val="15592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Dados Técnicos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4" name="Tabela 3">
            <a:extLst>
              <a:ext uri="{FF2B5EF4-FFF2-40B4-BE49-F238E27FC236}">
                <a16:creationId xmlns:a16="http://schemas.microsoft.com/office/drawing/2014/main" id="{32675E30-F342-0C8E-1E7D-9EDC8CA83FA7}"/>
              </a:ext>
            </a:extLst>
          </p:cNvPr>
          <p:cNvGraphicFramePr>
            <a:graphicFrameLocks noGrp="1"/>
          </p:cNvGraphicFramePr>
          <p:nvPr>
            <p:extLst>
              <p:ext uri="{D42A27DB-BD31-4B8C-83A1-F6EECF244321}">
                <p14:modId xmlns:p14="http://schemas.microsoft.com/office/powerpoint/2010/main" val="4134043908"/>
              </p:ext>
            </p:extLst>
          </p:nvPr>
        </p:nvGraphicFramePr>
        <p:xfrm>
          <a:off x="1440675" y="1449000"/>
          <a:ext cx="7920000" cy="3960000"/>
        </p:xfrm>
        <a:graphic>
          <a:graphicData uri="http://schemas.openxmlformats.org/drawingml/2006/table">
            <a:tbl>
              <a:tblPr/>
              <a:tblGrid>
                <a:gridCol w="1800000">
                  <a:extLst>
                    <a:ext uri="{9D8B030D-6E8A-4147-A177-3AD203B41FA5}">
                      <a16:colId xmlns:a16="http://schemas.microsoft.com/office/drawing/2014/main" val="70855966"/>
                    </a:ext>
                  </a:extLst>
                </a:gridCol>
                <a:gridCol w="3240000">
                  <a:extLst>
                    <a:ext uri="{9D8B030D-6E8A-4147-A177-3AD203B41FA5}">
                      <a16:colId xmlns:a16="http://schemas.microsoft.com/office/drawing/2014/main" val="2479003568"/>
                    </a:ext>
                  </a:extLst>
                </a:gridCol>
                <a:gridCol w="1440000">
                  <a:extLst>
                    <a:ext uri="{9D8B030D-6E8A-4147-A177-3AD203B41FA5}">
                      <a16:colId xmlns:a16="http://schemas.microsoft.com/office/drawing/2014/main" val="296546883"/>
                    </a:ext>
                  </a:extLst>
                </a:gridCol>
                <a:gridCol w="1440000">
                  <a:extLst>
                    <a:ext uri="{9D8B030D-6E8A-4147-A177-3AD203B41FA5}">
                      <a16:colId xmlns:a16="http://schemas.microsoft.com/office/drawing/2014/main" val="2858869224"/>
                    </a:ext>
                  </a:extLst>
                </a:gridCol>
              </a:tblGrid>
              <a:tr h="360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200" b="1" i="0" u="none" strike="noStrike" dirty="0">
                        <a:solidFill>
                          <a:srgbClr val="FFFFFF"/>
                        </a:solidFill>
                        <a:effectLst/>
                        <a:latin typeface="Calibri" panose="020F0502020204030204" pitchFamily="34" charset="0"/>
                      </a:endParaRPr>
                    </a:p>
                  </a:txBody>
                  <a:tcPr marL="9525" marR="9525" marT="952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rgbClr val="FFFFFF"/>
                          </a:solidFill>
                          <a:effectLst/>
                          <a:latin typeface="Calibri" panose="020F0502020204030204" pitchFamily="34" charset="0"/>
                        </a:rPr>
                        <a:t>Questão</a:t>
                      </a:r>
                    </a:p>
                  </a:txBody>
                  <a:tcPr marL="9525" marR="9525" marT="9525" marB="0" anchor="ctr">
                    <a:lnL w="38100" cap="flat" cmpd="sng" algn="ctr">
                      <a:no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Base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1"/>
                          </a:solidFill>
                          <a:effectLst/>
                          <a:latin typeface="Calibri" panose="020F0502020204030204" pitchFamily="34" charset="0"/>
                        </a:rPr>
                        <a:t>Margem de Erro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50000"/>
                      </a:sysClr>
                    </a:solidFill>
                  </a:tcPr>
                </a:tc>
                <a:extLst>
                  <a:ext uri="{0D108BD9-81ED-4DB2-BD59-A6C34878D82A}">
                    <a16:rowId xmlns:a16="http://schemas.microsoft.com/office/drawing/2014/main" val="3521881372"/>
                  </a:ext>
                </a:extLst>
              </a:tr>
              <a:tr h="360000">
                <a:tc rowSpan="5">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1" i="0" u="none" strike="noStrike" dirty="0">
                          <a:solidFill>
                            <a:schemeClr val="bg2">
                              <a:lumMod val="50000"/>
                            </a:schemeClr>
                          </a:solidFill>
                          <a:effectLst/>
                          <a:latin typeface="Calibri" panose="020F0502020204030204" pitchFamily="34" charset="0"/>
                        </a:rPr>
                        <a:t>Bloco A: </a:t>
                      </a:r>
                    </a:p>
                    <a:p>
                      <a:pPr algn="ctr" fontAlgn="b"/>
                      <a:r>
                        <a:rPr lang="pt-BR" sz="1200" b="1" i="0" u="none" strike="noStrike" dirty="0">
                          <a:solidFill>
                            <a:schemeClr val="bg2">
                              <a:lumMod val="50000"/>
                            </a:schemeClr>
                          </a:solidFill>
                          <a:effectLst/>
                          <a:latin typeface="Calibri" panose="020F0502020204030204" pitchFamily="34" charset="0"/>
                        </a:rPr>
                        <a:t>Atenção à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1 - Cuidados de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647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3.84</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191589148"/>
                  </a:ext>
                </a:extLst>
              </a:tr>
              <a:tr h="360000">
                <a:tc vMerge="1">
                  <a:txBody>
                    <a:bodyPr/>
                    <a:lstStyle/>
                    <a:p>
                      <a:pPr algn="ctr" fontAlgn="b"/>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2 - Atenção imediata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553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4.16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0326021"/>
                  </a:ext>
                </a:extLst>
              </a:tr>
              <a:tr h="360000">
                <a:tc vMerge="1">
                  <a:txBody>
                    <a:bodyPr/>
                    <a:lstStyle/>
                    <a:p>
                      <a:pPr algn="ctr" fontAlgn="b"/>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3 - Comunicação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576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4.07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251835570"/>
                  </a:ext>
                </a:extLst>
              </a:tr>
              <a:tr h="360000">
                <a:tc vMerge="1">
                  <a:txBody>
                    <a:bodyPr/>
                    <a:lstStyle/>
                    <a:p>
                      <a:pPr algn="ctr" fontAlgn="b"/>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4 - Atenção à saúde recebida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658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3.81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329306459"/>
                  </a:ext>
                </a:extLst>
              </a:tr>
              <a:tr h="360000">
                <a:tc vMerge="1">
                  <a:txBody>
                    <a:bodyPr/>
                    <a:lstStyle/>
                    <a:p>
                      <a:pPr algn="ctr" fontAlgn="b"/>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5 - Lista de médicos (acesso aos prestadores)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650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3.83</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778344492"/>
                  </a:ext>
                </a:extLst>
              </a:tr>
              <a:tr h="360000">
                <a:tc row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1" i="0" u="none" strike="noStrike" dirty="0">
                          <a:solidFill>
                            <a:schemeClr val="bg2">
                              <a:lumMod val="50000"/>
                            </a:schemeClr>
                          </a:solidFill>
                          <a:effectLst/>
                          <a:latin typeface="Calibri" panose="020F0502020204030204" pitchFamily="34" charset="0"/>
                        </a:rPr>
                        <a:t>Bloco B: </a:t>
                      </a:r>
                    </a:p>
                    <a:p>
                      <a:pPr algn="ctr" fontAlgn="b"/>
                      <a:r>
                        <a:rPr lang="pt-BR" sz="1200" b="1" i="0" u="none" strike="noStrike" dirty="0">
                          <a:solidFill>
                            <a:schemeClr val="bg2">
                              <a:lumMod val="50000"/>
                            </a:schemeClr>
                          </a:solidFill>
                          <a:effectLst/>
                          <a:latin typeface="Calibri" panose="020F0502020204030204" pitchFamily="34" charset="0"/>
                        </a:rPr>
                        <a:t>Canais de Atendimento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6 - Atendimento multicanal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598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4.0</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4121401038"/>
                  </a:ext>
                </a:extLst>
              </a:tr>
              <a:tr h="360000">
                <a:tc vMerge="1">
                  <a:txBody>
                    <a:bodyPr/>
                    <a:lstStyle/>
                    <a:p>
                      <a:pPr algn="ctr" fontAlgn="b"/>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7 - Resolutividade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306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5.6</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728792988"/>
                  </a:ext>
                </a:extLst>
              </a:tr>
              <a:tr h="360000">
                <a:tc vMerge="1">
                  <a:txBody>
                    <a:bodyPr/>
                    <a:lstStyle/>
                    <a:p>
                      <a:pPr algn="ctr" fontAlgn="b"/>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8 - Documentos e formulários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568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4.1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2049674"/>
                  </a:ext>
                </a:extLst>
              </a:tr>
              <a:tr h="360000">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r>
                        <a:rPr lang="pt-BR" sz="1200" b="1" i="0" u="none" strike="noStrike" dirty="0">
                          <a:solidFill>
                            <a:schemeClr val="bg2">
                              <a:lumMod val="50000"/>
                            </a:schemeClr>
                          </a:solidFill>
                          <a:effectLst/>
                          <a:latin typeface="Calibri" panose="020F0502020204030204" pitchFamily="34" charset="0"/>
                        </a:rPr>
                        <a:t>Bloco C: </a:t>
                      </a:r>
                    </a:p>
                    <a:p>
                      <a:pPr algn="ctr" fontAlgn="b"/>
                      <a:r>
                        <a:rPr lang="pt-BR" sz="1200" b="1" i="0" u="none" strike="noStrike" dirty="0">
                          <a:solidFill>
                            <a:schemeClr val="bg2">
                              <a:lumMod val="50000"/>
                            </a:schemeClr>
                          </a:solidFill>
                          <a:effectLst/>
                          <a:latin typeface="Calibri" panose="020F0502020204030204" pitchFamily="34" charset="0"/>
                        </a:rPr>
                        <a:t>Satisfação 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9 - Avaliação 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671</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3.77</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426676065"/>
                  </a:ext>
                </a:extLst>
              </a:tr>
              <a:tr h="360000">
                <a:tc vMerge="1">
                  <a:txBody>
                    <a:bodyPr/>
                    <a:lstStyle/>
                    <a:p>
                      <a:pPr algn="ctr" fontAlgn="b"/>
                      <a:endParaRPr lang="pt-BR" sz="1200" b="1" i="0" u="none" strike="noStrike" dirty="0">
                        <a:solidFill>
                          <a:schemeClr val="tx1">
                            <a:lumMod val="75000"/>
                            <a:lumOff val="25000"/>
                          </a:schemeClr>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08000" algn="l" fontAlgn="b"/>
                      <a:r>
                        <a:rPr lang="pt-BR" sz="1200" b="1" i="0" u="none" strike="noStrike" dirty="0">
                          <a:solidFill>
                            <a:schemeClr val="bg2">
                              <a:lumMod val="50000"/>
                            </a:schemeClr>
                          </a:solidFill>
                          <a:effectLst/>
                          <a:latin typeface="Calibri" panose="020F0502020204030204" pitchFamily="34" charset="0"/>
                        </a:rPr>
                        <a:t>10 - Recomendação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669</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200" b="1" i="0" u="none" strike="noStrike" dirty="0">
                          <a:solidFill>
                            <a:srgbClr val="404040"/>
                          </a:solidFill>
                          <a:effectLst/>
                          <a:latin typeface="Calibri" panose="020F0502020204030204" pitchFamily="34" charset="0"/>
                        </a:rPr>
                        <a:t>3.78</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375711154"/>
                  </a:ext>
                </a:extLst>
              </a:tr>
            </a:tbl>
          </a:graphicData>
        </a:graphic>
      </p:graphicFrame>
      <p:sp>
        <p:nvSpPr>
          <p:cNvPr id="2" name="CaixaDeTexto 1">
            <a:extLst>
              <a:ext uri="{FF2B5EF4-FFF2-40B4-BE49-F238E27FC236}">
                <a16:creationId xmlns:a16="http://schemas.microsoft.com/office/drawing/2014/main" id="{BE9099B7-2515-180C-8EFB-5007F9D9A4AC}"/>
              </a:ext>
            </a:extLst>
          </p:cNvPr>
          <p:cNvSpPr txBox="1"/>
          <p:nvPr/>
        </p:nvSpPr>
        <p:spPr>
          <a:xfrm>
            <a:off x="4789" y="951574"/>
            <a:ext cx="2731590" cy="317186"/>
          </a:xfrm>
          <a:prstGeom prst="rect">
            <a:avLst/>
          </a:prstGeom>
          <a:noFill/>
          <a:effectLst/>
        </p:spPr>
        <p:txBody>
          <a:bodyPr wrap="square" lIns="100760" tIns="50379" rIns="100760" bIns="50379" rtlCol="0">
            <a:spAutoFit/>
          </a:bodyPr>
          <a:lstStyle/>
          <a:p>
            <a:pPr fontAlgn="auto">
              <a:spcBef>
                <a:spcPts val="0"/>
              </a:spcBef>
              <a:spcAft>
                <a:spcPts val="0"/>
              </a:spcAft>
            </a:pPr>
            <a:r>
              <a:rPr lang="pt-BR" sz="1400" b="1" dirty="0">
                <a:solidFill>
                  <a:schemeClr val="bg2">
                    <a:lumMod val="50000"/>
                  </a:schemeClr>
                </a:solidFill>
                <a:latin typeface="Calibri" panose="020F0502020204030204"/>
                <a:cs typeface="+mn-cs"/>
              </a:rPr>
              <a:t>Margem de erro por atributo</a:t>
            </a:r>
          </a:p>
        </p:txBody>
      </p:sp>
    </p:spTree>
    <p:extLst>
      <p:ext uri="{BB962C8B-B14F-4D97-AF65-F5344CB8AC3E}">
        <p14:creationId xmlns:p14="http://schemas.microsoft.com/office/powerpoint/2010/main" val="1212398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Dados Técnicos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aixaDeTexto 2">
            <a:extLst>
              <a:ext uri="{FF2B5EF4-FFF2-40B4-BE49-F238E27FC236}">
                <a16:creationId xmlns:a16="http://schemas.microsoft.com/office/drawing/2014/main" id="{D05D2FC3-B9AD-548D-FA93-99304BED7343}"/>
              </a:ext>
            </a:extLst>
          </p:cNvPr>
          <p:cNvSpPr txBox="1"/>
          <p:nvPr/>
        </p:nvSpPr>
        <p:spPr>
          <a:xfrm>
            <a:off x="14363" y="951584"/>
            <a:ext cx="1854547" cy="307777"/>
          </a:xfrm>
          <a:prstGeom prst="rect">
            <a:avLst/>
          </a:prstGeom>
          <a:noFill/>
        </p:spPr>
        <p:txBody>
          <a:bodyPr wrap="none" rtlCol="0">
            <a:spAutoFit/>
          </a:bodyPr>
          <a:lstStyle/>
          <a:p>
            <a:pPr fontAlgn="auto">
              <a:spcBef>
                <a:spcPts val="0"/>
              </a:spcBef>
              <a:spcAft>
                <a:spcPts val="0"/>
              </a:spcAft>
            </a:pPr>
            <a:r>
              <a:rPr lang="pt-BR" sz="1400" b="1" dirty="0">
                <a:solidFill>
                  <a:schemeClr val="bg2">
                    <a:lumMod val="50000"/>
                  </a:schemeClr>
                </a:solidFill>
                <a:latin typeface="Calibri" panose="020F0502020204030204" pitchFamily="34" charset="0"/>
                <a:cs typeface="Calibri" panose="020F0502020204030204" pitchFamily="34" charset="0"/>
              </a:rPr>
              <a:t>Intervalo de Confiança</a:t>
            </a:r>
          </a:p>
        </p:txBody>
      </p:sp>
      <p:graphicFrame>
        <p:nvGraphicFramePr>
          <p:cNvPr id="2" name="Tabela 1">
            <a:extLst>
              <a:ext uri="{FF2B5EF4-FFF2-40B4-BE49-F238E27FC236}">
                <a16:creationId xmlns:a16="http://schemas.microsoft.com/office/drawing/2014/main" id="{CC2F4777-120B-5742-1FFF-A288E65D2C46}"/>
              </a:ext>
            </a:extLst>
          </p:cNvPr>
          <p:cNvGraphicFramePr>
            <a:graphicFrameLocks noGrp="1"/>
          </p:cNvGraphicFramePr>
          <p:nvPr>
            <p:extLst>
              <p:ext uri="{D42A27DB-BD31-4B8C-83A1-F6EECF244321}">
                <p14:modId xmlns:p14="http://schemas.microsoft.com/office/powerpoint/2010/main" val="3911157554"/>
              </p:ext>
            </p:extLst>
          </p:nvPr>
        </p:nvGraphicFramePr>
        <p:xfrm>
          <a:off x="288107" y="1269328"/>
          <a:ext cx="10188000" cy="4021224"/>
        </p:xfrm>
        <a:graphic>
          <a:graphicData uri="http://schemas.openxmlformats.org/drawingml/2006/table">
            <a:tbl>
              <a:tblPr/>
              <a:tblGrid>
                <a:gridCol w="5400000">
                  <a:extLst>
                    <a:ext uri="{9D8B030D-6E8A-4147-A177-3AD203B41FA5}">
                      <a16:colId xmlns:a16="http://schemas.microsoft.com/office/drawing/2014/main" val="1115746144"/>
                    </a:ext>
                  </a:extLst>
                </a:gridCol>
                <a:gridCol w="684000">
                  <a:extLst>
                    <a:ext uri="{9D8B030D-6E8A-4147-A177-3AD203B41FA5}">
                      <a16:colId xmlns:a16="http://schemas.microsoft.com/office/drawing/2014/main" val="114320034"/>
                    </a:ext>
                  </a:extLst>
                </a:gridCol>
                <a:gridCol w="684000">
                  <a:extLst>
                    <a:ext uri="{9D8B030D-6E8A-4147-A177-3AD203B41FA5}">
                      <a16:colId xmlns:a16="http://schemas.microsoft.com/office/drawing/2014/main" val="1700799369"/>
                    </a:ext>
                  </a:extLst>
                </a:gridCol>
                <a:gridCol w="684000">
                  <a:extLst>
                    <a:ext uri="{9D8B030D-6E8A-4147-A177-3AD203B41FA5}">
                      <a16:colId xmlns:a16="http://schemas.microsoft.com/office/drawing/2014/main" val="341990963"/>
                    </a:ext>
                  </a:extLst>
                </a:gridCol>
                <a:gridCol w="684000">
                  <a:extLst>
                    <a:ext uri="{9D8B030D-6E8A-4147-A177-3AD203B41FA5}">
                      <a16:colId xmlns:a16="http://schemas.microsoft.com/office/drawing/2014/main" val="2236980782"/>
                    </a:ext>
                  </a:extLst>
                </a:gridCol>
                <a:gridCol w="684000">
                  <a:extLst>
                    <a:ext uri="{9D8B030D-6E8A-4147-A177-3AD203B41FA5}">
                      <a16:colId xmlns:a16="http://schemas.microsoft.com/office/drawing/2014/main" val="1461168209"/>
                    </a:ext>
                  </a:extLst>
                </a:gridCol>
                <a:gridCol w="684000">
                  <a:extLst>
                    <a:ext uri="{9D8B030D-6E8A-4147-A177-3AD203B41FA5}">
                      <a16:colId xmlns:a16="http://schemas.microsoft.com/office/drawing/2014/main" val="4140011720"/>
                    </a:ext>
                  </a:extLst>
                </a:gridCol>
                <a:gridCol w="684000">
                  <a:extLst>
                    <a:ext uri="{9D8B030D-6E8A-4147-A177-3AD203B41FA5}">
                      <a16:colId xmlns:a16="http://schemas.microsoft.com/office/drawing/2014/main" val="3092386113"/>
                    </a:ext>
                  </a:extLst>
                </a:gridCol>
              </a:tblGrid>
              <a:tr h="332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400" b="1" i="0" u="none" strike="noStrike" dirty="0">
                          <a:solidFill>
                            <a:srgbClr val="FFFFFF"/>
                          </a:solidFill>
                          <a:effectLst/>
                          <a:latin typeface="Calibri" panose="020F0502020204030204" pitchFamily="34" charset="0"/>
                        </a:rPr>
                        <a:t>1 - Cuidados de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895152215"/>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Sempre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277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41,1%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37,4%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44,8%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49033785"/>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Na maioria das vezes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204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30,3%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26,8%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33,7%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33672863"/>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Às vezes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159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23,6%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20,4%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26,8%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51815492"/>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Nunca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31590655"/>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dirty="0">
                          <a:solidFill>
                            <a:schemeClr val="bg2">
                              <a:lumMod val="50000"/>
                            </a:schemeClr>
                          </a:solidFill>
                          <a:effectLst/>
                          <a:latin typeface="Calibri" panose="020F0502020204030204" pitchFamily="34" charset="0"/>
                        </a:rPr>
                        <a:t>Nos 12 últimos meses não procurei cuidados de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84575494"/>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sei/Não me lembro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404040"/>
                          </a:solidFill>
                          <a:effectLst/>
                          <a:latin typeface="Calibri" panose="020F0502020204030204" pitchFamily="34" charset="0"/>
                        </a:rPr>
                        <a:t>2,2%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41968288"/>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0655131"/>
                  </a:ext>
                </a:extLst>
              </a:tr>
              <a:tr h="332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400" b="1" i="0" u="none" strike="noStrike" dirty="0">
                          <a:solidFill>
                            <a:srgbClr val="FFFFFF"/>
                          </a:solidFill>
                          <a:effectLst/>
                          <a:latin typeface="Calibri" panose="020F0502020204030204" pitchFamily="34" charset="0"/>
                        </a:rPr>
                        <a:t>2 - Atenção imediata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638637983"/>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Sempre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313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46,4%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42,7%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50,2%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72814259"/>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Na maioria das vezes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106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15,7%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13,0%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18,5%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8750375"/>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Às vezes</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95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14,1%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16,7%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34631606"/>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Nunca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39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5,8%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4,0%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7,5%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55981715"/>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algn="ctr" defTabSz="914400" rtl="0" eaLnBrk="1" fontAlgn="ctr" latinLnBrk="0" hangingPunct="1"/>
                      <a:r>
                        <a:rPr lang="pt-BR" sz="1200" b="1" i="0" u="none" strike="noStrike" kern="1200" dirty="0">
                          <a:solidFill>
                            <a:schemeClr val="bg2">
                              <a:lumMod val="50000"/>
                            </a:schemeClr>
                          </a:solidFill>
                          <a:effectLst/>
                          <a:latin typeface="Calibri" panose="020F0502020204030204" pitchFamily="34" charset="0"/>
                          <a:ea typeface="+mn-ea"/>
                          <a:cs typeface="+mn-cs"/>
                        </a:rPr>
                        <a:t>Nos 12 últimos não precisei de atenção imediata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17,1%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14,2%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19,9%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17853615"/>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sei/Não me lembro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404040"/>
                          </a:solidFill>
                          <a:effectLst/>
                          <a:latin typeface="Calibri" panose="020F0502020204030204" pitchFamily="34" charset="0"/>
                        </a:rPr>
                        <a:t>1,6%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69623709"/>
                  </a:ext>
                </a:extLst>
              </a:tr>
            </a:tbl>
          </a:graphicData>
        </a:graphic>
      </p:graphicFrame>
    </p:spTree>
    <p:extLst>
      <p:ext uri="{BB962C8B-B14F-4D97-AF65-F5344CB8AC3E}">
        <p14:creationId xmlns:p14="http://schemas.microsoft.com/office/powerpoint/2010/main" val="1484160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de cantos arredondados 13">
            <a:extLst>
              <a:ext uri="{FF2B5EF4-FFF2-40B4-BE49-F238E27FC236}">
                <a16:creationId xmlns:a16="http://schemas.microsoft.com/office/drawing/2014/main" id="{60B28004-2733-4B1D-8150-86FAB6F2421F}"/>
              </a:ext>
            </a:extLst>
          </p:cNvPr>
          <p:cNvSpPr/>
          <p:nvPr/>
        </p:nvSpPr>
        <p:spPr>
          <a:xfrm>
            <a:off x="1" y="168832"/>
            <a:ext cx="4896618" cy="717699"/>
          </a:xfrm>
          <a:prstGeom prst="roundRect">
            <a:avLst/>
          </a:prstGeom>
          <a:solidFill>
            <a:srgbClr val="A1A1A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300" dirty="0">
                <a:latin typeface="Arial Rounded MT Bold" panose="020F0704030504030204" pitchFamily="34" charset="0"/>
              </a:rPr>
              <a:t>Dados Técnicos</a:t>
            </a:r>
            <a:endParaRPr lang="pt-BR" sz="3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 name="CaixaDeTexto 1">
            <a:extLst>
              <a:ext uri="{FF2B5EF4-FFF2-40B4-BE49-F238E27FC236}">
                <a16:creationId xmlns:a16="http://schemas.microsoft.com/office/drawing/2014/main" id="{0EF60EE6-767B-B722-1A48-E895198310CB}"/>
              </a:ext>
            </a:extLst>
          </p:cNvPr>
          <p:cNvSpPr txBox="1"/>
          <p:nvPr/>
        </p:nvSpPr>
        <p:spPr>
          <a:xfrm>
            <a:off x="14363" y="951584"/>
            <a:ext cx="1854547" cy="307777"/>
          </a:xfrm>
          <a:prstGeom prst="rect">
            <a:avLst/>
          </a:prstGeom>
          <a:noFill/>
        </p:spPr>
        <p:txBody>
          <a:bodyPr wrap="none" rtlCol="0">
            <a:spAutoFit/>
          </a:bodyPr>
          <a:lstStyle/>
          <a:p>
            <a:pPr fontAlgn="auto">
              <a:spcBef>
                <a:spcPts val="0"/>
              </a:spcBef>
              <a:spcAft>
                <a:spcPts val="0"/>
              </a:spcAft>
            </a:pPr>
            <a:r>
              <a:rPr lang="pt-BR" sz="1400" b="1" dirty="0">
                <a:solidFill>
                  <a:schemeClr val="bg2">
                    <a:lumMod val="50000"/>
                  </a:schemeClr>
                </a:solidFill>
                <a:latin typeface="Calibri" panose="020F0502020204030204" pitchFamily="34" charset="0"/>
                <a:cs typeface="Calibri" panose="020F0502020204030204" pitchFamily="34" charset="0"/>
              </a:rPr>
              <a:t>Intervalo de Confiança</a:t>
            </a:r>
          </a:p>
        </p:txBody>
      </p:sp>
      <p:graphicFrame>
        <p:nvGraphicFramePr>
          <p:cNvPr id="4" name="Tabela 3">
            <a:extLst>
              <a:ext uri="{FF2B5EF4-FFF2-40B4-BE49-F238E27FC236}">
                <a16:creationId xmlns:a16="http://schemas.microsoft.com/office/drawing/2014/main" id="{1BE77139-FB6D-905C-692C-199FAD41E566}"/>
              </a:ext>
            </a:extLst>
          </p:cNvPr>
          <p:cNvGraphicFramePr>
            <a:graphicFrameLocks noGrp="1"/>
          </p:cNvGraphicFramePr>
          <p:nvPr>
            <p:extLst>
              <p:ext uri="{D42A27DB-BD31-4B8C-83A1-F6EECF244321}">
                <p14:modId xmlns:p14="http://schemas.microsoft.com/office/powerpoint/2010/main" val="1551414832"/>
              </p:ext>
            </p:extLst>
          </p:nvPr>
        </p:nvGraphicFramePr>
        <p:xfrm>
          <a:off x="306675" y="1281550"/>
          <a:ext cx="10188000" cy="3508668"/>
        </p:xfrm>
        <a:graphic>
          <a:graphicData uri="http://schemas.openxmlformats.org/drawingml/2006/table">
            <a:tbl>
              <a:tblPr/>
              <a:tblGrid>
                <a:gridCol w="5400000">
                  <a:extLst>
                    <a:ext uri="{9D8B030D-6E8A-4147-A177-3AD203B41FA5}">
                      <a16:colId xmlns:a16="http://schemas.microsoft.com/office/drawing/2014/main" val="1115746144"/>
                    </a:ext>
                  </a:extLst>
                </a:gridCol>
                <a:gridCol w="684000">
                  <a:extLst>
                    <a:ext uri="{9D8B030D-6E8A-4147-A177-3AD203B41FA5}">
                      <a16:colId xmlns:a16="http://schemas.microsoft.com/office/drawing/2014/main" val="114320034"/>
                    </a:ext>
                  </a:extLst>
                </a:gridCol>
                <a:gridCol w="684000">
                  <a:extLst>
                    <a:ext uri="{9D8B030D-6E8A-4147-A177-3AD203B41FA5}">
                      <a16:colId xmlns:a16="http://schemas.microsoft.com/office/drawing/2014/main" val="1700799369"/>
                    </a:ext>
                  </a:extLst>
                </a:gridCol>
                <a:gridCol w="684000">
                  <a:extLst>
                    <a:ext uri="{9D8B030D-6E8A-4147-A177-3AD203B41FA5}">
                      <a16:colId xmlns:a16="http://schemas.microsoft.com/office/drawing/2014/main" val="341990963"/>
                    </a:ext>
                  </a:extLst>
                </a:gridCol>
                <a:gridCol w="684000">
                  <a:extLst>
                    <a:ext uri="{9D8B030D-6E8A-4147-A177-3AD203B41FA5}">
                      <a16:colId xmlns:a16="http://schemas.microsoft.com/office/drawing/2014/main" val="2236980782"/>
                    </a:ext>
                  </a:extLst>
                </a:gridCol>
                <a:gridCol w="684000">
                  <a:extLst>
                    <a:ext uri="{9D8B030D-6E8A-4147-A177-3AD203B41FA5}">
                      <a16:colId xmlns:a16="http://schemas.microsoft.com/office/drawing/2014/main" val="1461168209"/>
                    </a:ext>
                  </a:extLst>
                </a:gridCol>
                <a:gridCol w="684000">
                  <a:extLst>
                    <a:ext uri="{9D8B030D-6E8A-4147-A177-3AD203B41FA5}">
                      <a16:colId xmlns:a16="http://schemas.microsoft.com/office/drawing/2014/main" val="4140011720"/>
                    </a:ext>
                  </a:extLst>
                </a:gridCol>
                <a:gridCol w="684000">
                  <a:extLst>
                    <a:ext uri="{9D8B030D-6E8A-4147-A177-3AD203B41FA5}">
                      <a16:colId xmlns:a16="http://schemas.microsoft.com/office/drawing/2014/main" val="3092386113"/>
                    </a:ext>
                  </a:extLst>
                </a:gridCol>
              </a:tblGrid>
              <a:tr h="332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400" b="1" i="0" u="none" strike="noStrike" dirty="0">
                          <a:solidFill>
                            <a:srgbClr val="FFFFFF"/>
                          </a:solidFill>
                          <a:effectLst/>
                          <a:latin typeface="Calibri" panose="020F0502020204030204" pitchFamily="34" charset="0"/>
                        </a:rPr>
                        <a:t>3 - Comunicação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89515221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Sim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176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26,1%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22,8%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29,4%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4903378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400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59,3%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55,6%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63,1%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33672863"/>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sei/Não me lembro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98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14,5%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11,9%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404040"/>
                          </a:solidFill>
                          <a:effectLst/>
                          <a:latin typeface="Calibri" panose="020F0502020204030204" pitchFamily="34" charset="0"/>
                        </a:rPr>
                        <a:t>17,2%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51815492"/>
                  </a:ext>
                </a:extLst>
              </a:tr>
              <a:tr h="2562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0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endParaRPr lang="pt-BR" sz="1100" b="1" i="0" u="none" strike="noStrike" dirty="0">
                        <a:solidFill>
                          <a:srgbClr val="404040"/>
                        </a:solidFill>
                        <a:effectLst/>
                        <a:latin typeface="Calibri" panose="020F0502020204030204" pitchFamily="34" charset="0"/>
                      </a:endParaRP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404040"/>
                          </a:solidFill>
                          <a:effectLst/>
                          <a:latin typeface="Calibri" panose="020F0502020204030204" pitchFamily="34" charset="0"/>
                        </a:rPr>
                        <a:t> </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0655131"/>
                  </a:ext>
                </a:extLst>
              </a:tr>
              <a:tr h="3321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ctr"/>
                      <a:r>
                        <a:rPr lang="pt-BR" sz="1400" b="1" i="0" u="none" strike="noStrike" dirty="0">
                          <a:solidFill>
                            <a:srgbClr val="FFFFFF"/>
                          </a:solidFill>
                          <a:effectLst/>
                          <a:latin typeface="Calibri" panose="020F0502020204030204" pitchFamily="34" charset="0"/>
                        </a:rPr>
                        <a:t>4 – Atenção em saúde recebida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Geral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Proporção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Padrão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Erro Amostral</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Nível de Confiança</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Inferior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ctr"/>
                      <a:r>
                        <a:rPr lang="pt-BR" sz="1100" b="1" i="0" u="none" strike="noStrike" dirty="0">
                          <a:solidFill>
                            <a:srgbClr val="FFFFFF"/>
                          </a:solidFill>
                          <a:effectLst/>
                          <a:latin typeface="Calibri" panose="020F0502020204030204" pitchFamily="34" charset="0"/>
                        </a:rPr>
                        <a:t>Intervalo Superior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638637983"/>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dirty="0">
                          <a:solidFill>
                            <a:srgbClr val="404040"/>
                          </a:solidFill>
                          <a:effectLst/>
                          <a:latin typeface="Calibri" panose="020F0502020204030204" pitchFamily="34" charset="0"/>
                        </a:rPr>
                        <a:t>201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29,8%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26,4%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33,3%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72814259"/>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Bom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238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35,3%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31,7%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38,9%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234685029"/>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Regular</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22,3%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19,1%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25,4%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875037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51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7,6%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5,6%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534631606"/>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Muito ruim</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18</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0,6%</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3,9%</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5598171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Nos 12 últimos meses não recebi atenção em saúde</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14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2,1%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0,5%</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1,0%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3,2%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17853615"/>
                  </a:ext>
                </a:extLst>
              </a:tr>
              <a:tr h="256278">
                <a:tc>
                  <a:txBody>
                    <a:bodyPr/>
                    <a:lstStyle/>
                    <a:p>
                      <a:pPr algn="ctr" fontAlgn="ctr"/>
                      <a:r>
                        <a:rPr lang="pt-BR" sz="1200" b="1" i="0" u="none" strike="noStrike" kern="1200" dirty="0">
                          <a:solidFill>
                            <a:schemeClr val="bg2">
                              <a:lumMod val="50000"/>
                            </a:schemeClr>
                          </a:solidFill>
                          <a:effectLst/>
                          <a:latin typeface="Calibri" panose="020F0502020204030204" pitchFamily="34" charset="0"/>
                          <a:ea typeface="+mn-ea"/>
                          <a:cs typeface="+mn-cs"/>
                        </a:rPr>
                        <a:t>Não sei/Não me lembro</a:t>
                      </a:r>
                    </a:p>
                  </a:txBody>
                  <a:tcPr marL="9525" marR="9525" marT="9525"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pt-BR" sz="1200" b="1" i="0" u="none" strike="noStrike">
                          <a:solidFill>
                            <a:srgbClr val="404040"/>
                          </a:solidFill>
                          <a:effectLst/>
                          <a:latin typeface="Calibri" panose="020F0502020204030204" pitchFamily="34" charset="0"/>
                        </a:rPr>
                        <a:t>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0,3%</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0,2%</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0,4%</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95,0%</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a:solidFill>
                            <a:srgbClr val="404040"/>
                          </a:solidFill>
                          <a:effectLst/>
                          <a:latin typeface="Calibri" panose="020F0502020204030204" pitchFamily="34" charset="0"/>
                        </a:rPr>
                        <a:t>-0,1%</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r>
                        <a:rPr lang="pt-BR" sz="1200" b="1" i="0" u="none" strike="noStrike" dirty="0">
                          <a:solidFill>
                            <a:srgbClr val="404040"/>
                          </a:solidFill>
                          <a:effectLst/>
                          <a:latin typeface="Calibri" panose="020F0502020204030204" pitchFamily="34" charset="0"/>
                        </a:rPr>
                        <a:t>0,7%</a:t>
                      </a:r>
                    </a:p>
                  </a:txBody>
                  <a:tcPr marL="7620" marR="7620" marT="762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69623709"/>
                  </a:ext>
                </a:extLst>
              </a:tr>
            </a:tbl>
          </a:graphicData>
        </a:graphic>
      </p:graphicFrame>
    </p:spTree>
    <p:extLst>
      <p:ext uri="{BB962C8B-B14F-4D97-AF65-F5344CB8AC3E}">
        <p14:creationId xmlns:p14="http://schemas.microsoft.com/office/powerpoint/2010/main" val="1727042228"/>
      </p:ext>
    </p:extLst>
  </p:cSld>
  <p:clrMapOvr>
    <a:masterClrMapping/>
  </p:clrMapOvr>
</p:sld>
</file>

<file path=ppt/theme/theme1.xml><?xml version="1.0" encoding="utf-8"?>
<a:theme xmlns:a="http://schemas.openxmlformats.org/drawingml/2006/main" name="2_Design padrão">
  <a:themeElements>
    <a:clrScheme name="1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sign padrão">
  <a:themeElements>
    <a:clrScheme name="1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340ed6a7-0f03-43d9-901d-02d4a7e408aa}" enabled="1" method="Privileged" siteId="{7893571b-6c2c-4cef-b4da-7d4b266a0626}" removed="0"/>
</clbl:labelList>
</file>

<file path=docProps/app.xml><?xml version="1.0" encoding="utf-8"?>
<Properties xmlns="http://schemas.openxmlformats.org/officeDocument/2006/extended-properties" xmlns:vt="http://schemas.openxmlformats.org/officeDocument/2006/docPropsVTypes">
  <Template/>
  <TotalTime>94076</TotalTime>
  <Words>16328</Words>
  <Application>Microsoft Office PowerPoint</Application>
  <PresentationFormat>Personalizar</PresentationFormat>
  <Paragraphs>2683</Paragraphs>
  <Slides>65</Slides>
  <Notes>0</Notes>
  <HiddenSlides>0</HiddenSlides>
  <MMClips>0</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65</vt:i4>
      </vt:variant>
    </vt:vector>
  </HeadingPairs>
  <TitlesOfParts>
    <vt:vector size="73" baseType="lpstr">
      <vt:lpstr>Arial</vt:lpstr>
      <vt:lpstr>Arial Rounded MT Bold</vt:lpstr>
      <vt:lpstr>Calibri</vt:lpstr>
      <vt:lpstr>Calibri Light</vt:lpstr>
      <vt:lpstr>Myriad Pro</vt:lpstr>
      <vt:lpstr>Wingdings</vt:lpstr>
      <vt:lpstr>2_Design padrão</vt:lpstr>
      <vt:lpstr>3_Design padrão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IBRC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IBRC - Pesquisa de Satisfação - Participantes</dc:title>
  <dc:creator>IBRC - Karine Leopoldina</dc:creator>
  <cp:lastModifiedBy>Fernanda Oliveira</cp:lastModifiedBy>
  <cp:revision>6069</cp:revision>
  <cp:lastPrinted>2016-02-05T13:05:45Z</cp:lastPrinted>
  <dcterms:created xsi:type="dcterms:W3CDTF">2006-01-31T15:57:28Z</dcterms:created>
  <dcterms:modified xsi:type="dcterms:W3CDTF">2025-02-26T14:54:13Z</dcterms:modified>
</cp:coreProperties>
</file>